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8" r:id="rId1"/>
  </p:sldMasterIdLst>
  <p:notesMasterIdLst>
    <p:notesMasterId r:id="rId30"/>
  </p:notesMasterIdLst>
  <p:handoutMasterIdLst>
    <p:handoutMasterId r:id="rId31"/>
  </p:handoutMasterIdLst>
  <p:sldIdLst>
    <p:sldId id="630" r:id="rId2"/>
    <p:sldId id="828" r:id="rId3"/>
    <p:sldId id="829" r:id="rId4"/>
    <p:sldId id="805" r:id="rId5"/>
    <p:sldId id="806" r:id="rId6"/>
    <p:sldId id="807" r:id="rId7"/>
    <p:sldId id="808" r:id="rId8"/>
    <p:sldId id="773" r:id="rId9"/>
    <p:sldId id="782" r:id="rId10"/>
    <p:sldId id="792" r:id="rId11"/>
    <p:sldId id="871" r:id="rId12"/>
    <p:sldId id="636" r:id="rId13"/>
    <p:sldId id="839" r:id="rId14"/>
    <p:sldId id="876" r:id="rId15"/>
    <p:sldId id="877" r:id="rId16"/>
    <p:sldId id="852" r:id="rId17"/>
    <p:sldId id="869" r:id="rId18"/>
    <p:sldId id="878" r:id="rId19"/>
    <p:sldId id="879" r:id="rId20"/>
    <p:sldId id="875" r:id="rId21"/>
    <p:sldId id="821" r:id="rId22"/>
    <p:sldId id="853" r:id="rId23"/>
    <p:sldId id="861" r:id="rId24"/>
    <p:sldId id="860" r:id="rId25"/>
    <p:sldId id="858" r:id="rId26"/>
    <p:sldId id="824" r:id="rId27"/>
    <p:sldId id="800" r:id="rId28"/>
    <p:sldId id="870" r:id="rId29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1274E3-2151-402C-8E19-B742A0DE6F30}">
          <p14:sldIdLst>
            <p14:sldId id="630"/>
          </p14:sldIdLst>
        </p14:section>
        <p14:section name="Introduction to DS and DTM" id="{B3A75420-75B2-4FCE-894E-5E68C7637BE7}">
          <p14:sldIdLst>
            <p14:sldId id="828"/>
            <p14:sldId id="829"/>
            <p14:sldId id="805"/>
            <p14:sldId id="806"/>
            <p14:sldId id="807"/>
            <p14:sldId id="808"/>
            <p14:sldId id="773"/>
            <p14:sldId id="782"/>
            <p14:sldId id="792"/>
            <p14:sldId id="871"/>
            <p14:sldId id="636"/>
          </p14:sldIdLst>
        </p14:section>
        <p14:section name="Introduction to CoSign product" id="{09143C1D-1FFC-4294-BA64-897EAF27C3DF}">
          <p14:sldIdLst>
            <p14:sldId id="839"/>
            <p14:sldId id="876"/>
            <p14:sldId id="877"/>
          </p14:sldIdLst>
        </p14:section>
        <p14:section name="CoSign Deployment" id="{D2C41A98-7ACC-43AE-8AB8-316C102DC93C}">
          <p14:sldIdLst/>
        </p14:section>
        <p14:section name="Regulation and Compliance" id="{12E033F6-74FF-4A83-A099-042246FF2B3D}">
          <p14:sldIdLst>
            <p14:sldId id="852"/>
            <p14:sldId id="869"/>
            <p14:sldId id="878"/>
            <p14:sldId id="879"/>
            <p14:sldId id="875"/>
            <p14:sldId id="821"/>
            <p14:sldId id="853"/>
            <p14:sldId id="861"/>
            <p14:sldId id="860"/>
          </p14:sldIdLst>
        </p14:section>
        <p14:section name="Summary" id="{99FEC84F-1DA7-4DF7-816D-802054BEE0B0}">
          <p14:sldIdLst>
            <p14:sldId id="858"/>
            <p14:sldId id="824"/>
            <p14:sldId id="800"/>
            <p14:sldId id="87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Brilleman" initials="R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800000"/>
    <a:srgbClr val="66FF66"/>
    <a:srgbClr val="011439"/>
    <a:srgbClr val="00AEEF"/>
    <a:srgbClr val="214E9E"/>
    <a:srgbClr val="B2B2B2"/>
    <a:srgbClr val="1E4CA1"/>
    <a:srgbClr val="2CACE3"/>
    <a:srgbClr val="D3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5" autoAdjust="0"/>
    <p:restoredTop sz="96915" autoAdjust="0"/>
  </p:normalViewPr>
  <p:slideViewPr>
    <p:cSldViewPr snapToGrid="0">
      <p:cViewPr>
        <p:scale>
          <a:sx n="112" d="100"/>
          <a:sy n="112" d="100"/>
        </p:scale>
        <p:origin x="-72" y="5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05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1216"/>
    </p:cViewPr>
  </p:sorterViewPr>
  <p:notesViewPr>
    <p:cSldViewPr snapToGrid="0">
      <p:cViewPr varScale="1">
        <p:scale>
          <a:sx n="85" d="100"/>
          <a:sy n="85" d="100"/>
        </p:scale>
        <p:origin x="37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D0178-0CB7-4962-B35D-764C36879201}" type="datetimeFigureOut">
              <a:rPr lang="en-US" smtClean="0"/>
              <a:pPr/>
              <a:t>07/06/2015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98464-08BC-40A1-BDC9-C7A076FF63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17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E07424-06B7-9849-BBA6-8F5EF1E5274B}" type="datetimeFigureOut">
              <a:rPr lang="en-US" smtClean="0"/>
              <a:pPr/>
              <a:t>07/06/2015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49E0CD0-3974-C341-B1D1-3CB50B44E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2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E0CD0-3974-C341-B1D1-3CB50B44E4E5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94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HP is just one example of customers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have successfully deployed digital transaction management. 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Digital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transactions is quickly spreading like wildfire.  This time-lapse maps depicts the spread of DocuSign usage across the world.  The blue dots that you see represent transactions conducted in DocuSign from a mobile device!  </a:t>
            </a:r>
          </a:p>
          <a:p>
            <a:pPr marL="0" indent="0">
              <a:buFont typeface="Arial"/>
              <a:buNone/>
            </a:pPr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/>
              <a:buNone/>
            </a:pP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We’re building a network that enables frictionless business, anytime, anywhere, anyplace – literally in every corner of the world.</a:t>
            </a:r>
          </a:p>
          <a:p>
            <a:pPr marL="0" indent="0">
              <a:buFont typeface="Arial"/>
              <a:buNone/>
            </a:pPr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Arial"/>
              <a:buNone/>
            </a:pP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working with organizations around the world, they are telling us that the most critical part of DocuSign is that we are able to </a:t>
            </a:r>
            <a:r>
              <a:rPr lang="en-US" dirty="0" smtClean="0"/>
              <a:t>accelerate transactions, reduces costs and enhance the user experience for customers, partners, suppliers and employees.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87CA8-20A4-4D54-9102-860A993DE0D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3821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E0CD0-3974-C341-B1D1-3CB50B44E4E5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74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of the most important</a:t>
            </a:r>
            <a:r>
              <a:rPr lang="en-US" baseline="0" dirty="0" smtClean="0"/>
              <a:t> factors in verifying whether a digital transaction is trusted, are proper signer authentication and a complete audit trail of what happened during that transaction. These two elements in a tamper-sealed package are the key evidence that supports the legal enforceability of signed document.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DocuSign leads the industry by a wide margin in the number of authentication methods and flexibility in authentication configuration offered to verify the identity of a signer. We offer multiple access methods for signers, including email address, a DocuSign account, and Single-Sign On integration, and give our customers the ability to add multiple layers of authentication to provide additional certainty of a signer’s identity from easy-to-use multifactor add-on methods like SMS authentication or biometric voice prints to knowledge-based authentication or in-person witnessed signing through electronic notary.</a:t>
            </a:r>
          </a:p>
          <a:p>
            <a:r>
              <a:rPr lang="en-US" baseline="0" dirty="0" smtClean="0"/>
              <a:t>This flexibility in matching the level authentication to transaction risk is a key capability for both legal enforceability and complying with regulations in industries like financial services or healthcare.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E89FD-0BD9-8648-9A4E-4211398277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557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 smtClean="0"/>
              <a:t>CoSign</a:t>
            </a:r>
            <a:r>
              <a:rPr lang="en-US" sz="1800" baseline="0" dirty="0" smtClean="0"/>
              <a:t> Central, as a solution, adds to </a:t>
            </a:r>
            <a:r>
              <a:rPr lang="en-US" sz="1800" baseline="0" dirty="0" err="1" smtClean="0"/>
              <a:t>DocuSign’s</a:t>
            </a:r>
            <a:r>
              <a:rPr lang="en-US" sz="1800" baseline="0" dirty="0" smtClean="0"/>
              <a:t> industry-leading portfolio of native digital signature solutions. Whether you are looking for a simple, industry-standard digital signature solution from DocuSign, to using third-party certificates, either in the cloud, in your data center, or on existing physical devices, DocuSign now has a solution that can meet your needs.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E89FD-0BD9-8648-9A4E-4211398277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66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/>
              <a:buNone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&lt;Hopefully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many of you are familiar with DocuSign&gt; </a:t>
            </a:r>
          </a:p>
          <a:p>
            <a:pPr marL="0" lvl="0" indent="0">
              <a:buFont typeface="Arial"/>
              <a:buNone/>
            </a:pP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you may not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know about DocuSign is that…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Trusted</a:t>
            </a:r>
          </a:p>
          <a:p>
            <a:pPr marL="171450" lvl="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invented cloud-based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eSignature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2003. And we’ve expanded our solution beyond </a:t>
            </a:r>
            <a:r>
              <a:rPr lang="en-US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eSignature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include any of your business transactions that still aren’t digital.  </a:t>
            </a:r>
          </a:p>
          <a:p>
            <a:pPr marL="171450" lvl="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organizations are running mission critical transactions, we provide the highest levels of availability and security capabilities in the industry (Carrier grade available/ Bank grade secure)</a:t>
            </a:r>
          </a:p>
          <a:p>
            <a:pPr marL="171450" lvl="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proud to have a strategic partnership with Microsoft</a:t>
            </a:r>
          </a:p>
          <a:p>
            <a:pPr marL="0" lvl="0" indent="0">
              <a:buFont typeface="Arial"/>
              <a:buNone/>
            </a:pP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</a:t>
            </a:r>
          </a:p>
          <a:p>
            <a:pPr marL="171450" lvl="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188 countries have </a:t>
            </a:r>
            <a:r>
              <a:rPr lang="en-US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DocuSigned</a:t>
            </a:r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available in 43 languages</a:t>
            </a:r>
          </a:p>
          <a:p>
            <a:pPr marL="0" lvl="0" indent="0">
              <a:buFont typeface="Arial"/>
              <a:buNone/>
            </a:pP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</a:t>
            </a:r>
          </a:p>
          <a:p>
            <a:pPr marL="171450" lvl="0" indent="-171450">
              <a:buFont typeface="Arial"/>
              <a:buChar char="•"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120,000 paying customers ranging from to complete mission critical digital transactions with their customers</a:t>
            </a:r>
          </a:p>
          <a:p>
            <a:pPr marL="171450" lvl="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 50,000 new users daily</a:t>
            </a:r>
          </a:p>
          <a:p>
            <a:pPr marL="171450" lvl="0" indent="-171450">
              <a:buFont typeface="Arial"/>
              <a:buChar char="•"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 with analysts Forrester, Gartner, and </a:t>
            </a:r>
            <a:r>
              <a:rPr lang="en-US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Ombud</a:t>
            </a:r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&lt;some examples of our customers include……&gt;</a:t>
            </a:r>
          </a:p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E89FD-0BD9-8648-9A4E-4211398277F2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6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E0CD0-3974-C341-B1D1-3CB50B44E4E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428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E0CD0-3974-C341-B1D1-3CB50B44E4E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88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E0CD0-3974-C341-B1D1-3CB50B44E4E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45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E0CD0-3974-C341-B1D1-3CB50B44E4E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438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through</a:t>
            </a:r>
            <a:r>
              <a:rPr lang="en-US" baseline="0" dirty="0" smtClean="0"/>
              <a:t> customer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E89FD-0BD9-8648-9A4E-4211398277F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2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8B874-59BB-4B2E-8222-A696CCE60F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28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/>
              </a:rPr>
              <a:t>Point out additional customer stories from companies/industries that are relevant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83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-2286"/>
            <a:ext cx="9144000" cy="5148072"/>
            <a:chOff x="0" y="-2286"/>
            <a:chExt cx="9144000" cy="514807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-2286"/>
              <a:ext cx="9144000" cy="5148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dirty="0" err="1" smtClea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3" y="2257087"/>
              <a:ext cx="4086455" cy="288641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53"/>
            <a:stretch/>
          </p:blipFill>
          <p:spPr>
            <a:xfrm>
              <a:off x="4107388" y="2705100"/>
              <a:ext cx="5036612" cy="2438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847923"/>
            <a:ext cx="5852160" cy="424701"/>
          </a:xfrm>
          <a:noFill/>
          <a:effectLst/>
        </p:spPr>
        <p:txBody>
          <a:bodyPr wrap="square" lIns="0" tIns="45705" rIns="0" bIns="45705" rtlCol="0" anchor="b" anchorCtr="0">
            <a:spAutoFit/>
          </a:bodyPr>
          <a:lstStyle>
            <a:lvl1pPr marL="0" algn="l" defTabSz="457200" rtl="0" eaLnBrk="1" latinLnBrk="0" hangingPunct="1">
              <a:defRPr lang="en-US" sz="2400" b="1" kern="1200" dirty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3278009"/>
            <a:ext cx="5852160" cy="292373"/>
          </a:xfrm>
          <a:prstGeom prst="rect">
            <a:avLst/>
          </a:prstGeom>
          <a:noFill/>
          <a:effectLst/>
        </p:spPr>
        <p:txBody>
          <a:bodyPr wrap="square" lIns="0" tIns="0" rIns="0" bIns="45705" rtlCol="0">
            <a:spAutoFit/>
          </a:bodyPr>
          <a:lstStyle>
            <a:lvl1pPr marL="0" indent="0" algn="l" defTabSz="457200" rtl="0" eaLnBrk="1" latinLnBrk="0" hangingPunct="1">
              <a:spcBef>
                <a:spcPts val="300"/>
              </a:spcBef>
              <a:buNone/>
              <a:defRPr lang="en-US" sz="1600" b="0" kern="1200" baseline="0" dirty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334994"/>
            <a:ext cx="5852160" cy="7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M Value for 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" y="4767263"/>
            <a:ext cx="3086100" cy="274637"/>
          </a:xfrm>
          <a:prstGeom prst="rect">
            <a:avLst/>
          </a:prstGeom>
        </p:spPr>
        <p:txBody>
          <a:bodyPr tIns="91440"/>
          <a:lstStyle>
            <a:lvl1pPr algn="l">
              <a:defRPr/>
            </a:lvl1pPr>
          </a:lstStyle>
          <a:p>
            <a:r>
              <a:rPr lang="en-US" smtClean="0">
                <a:solidFill>
                  <a:srgbClr val="333132">
                    <a:tint val="75000"/>
                  </a:srgbClr>
                </a:solidFill>
                <a:latin typeface="Calibri"/>
              </a:rPr>
              <a:t>DOCUSIGN CONFIDENTIAL</a:t>
            </a:r>
            <a:endParaRPr lang="en-US" dirty="0" smtClean="0">
              <a:solidFill>
                <a:srgbClr val="333132">
                  <a:tint val="75000"/>
                </a:srgbClr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30031"/>
            <a:ext cx="8458200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600" b="1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</a:defRPr>
            </a:lvl1pPr>
          </a:lstStyle>
          <a:p>
            <a:pPr marL="0" lvl="0"/>
            <a:r>
              <a:rPr lang="en-US" dirty="0" smtClean="0"/>
              <a:t>Add Title: Suggested = DocuSign DTM Value for Customers</a:t>
            </a:r>
            <a:endParaRPr lang="en-US" dirty="0"/>
          </a:p>
        </p:txBody>
      </p:sp>
      <p:pic>
        <p:nvPicPr>
          <p:cNvPr id="5" name="Picture 4" descr="logo_blue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17" y="4782437"/>
            <a:ext cx="977483" cy="274320"/>
          </a:xfrm>
          <a:prstGeom prst="rect">
            <a:avLst/>
          </a:prstGeom>
        </p:spPr>
      </p:pic>
      <p:sp>
        <p:nvSpPr>
          <p:cNvPr id="9" name="Pentagon 8"/>
          <p:cNvSpPr/>
          <p:nvPr userDrawn="1"/>
        </p:nvSpPr>
        <p:spPr>
          <a:xfrm rot="5400000">
            <a:off x="993652" y="534442"/>
            <a:ext cx="1122239" cy="2848133"/>
          </a:xfrm>
          <a:prstGeom prst="homePlate">
            <a:avLst>
              <a:gd name="adj" fmla="val 20440"/>
            </a:avLst>
          </a:prstGeom>
          <a:gradFill>
            <a:gsLst>
              <a:gs pos="1000">
                <a:schemeClr val="bg1">
                  <a:lumMod val="75000"/>
                  <a:alpha val="39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 userDrawn="1"/>
        </p:nvSpPr>
        <p:spPr>
          <a:xfrm rot="5400000">
            <a:off x="4002746" y="534442"/>
            <a:ext cx="1122238" cy="2848133"/>
          </a:xfrm>
          <a:prstGeom prst="homePlate">
            <a:avLst>
              <a:gd name="adj" fmla="val 20440"/>
            </a:avLst>
          </a:prstGeom>
          <a:gradFill>
            <a:gsLst>
              <a:gs pos="1000">
                <a:schemeClr val="bg1">
                  <a:lumMod val="75000"/>
                  <a:alpha val="39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 userDrawn="1"/>
        </p:nvSpPr>
        <p:spPr>
          <a:xfrm rot="5400000">
            <a:off x="7057542" y="534443"/>
            <a:ext cx="1122237" cy="2848133"/>
          </a:xfrm>
          <a:prstGeom prst="homePlate">
            <a:avLst>
              <a:gd name="adj" fmla="val 20440"/>
            </a:avLst>
          </a:prstGeom>
          <a:gradFill>
            <a:gsLst>
              <a:gs pos="1000">
                <a:schemeClr val="bg1">
                  <a:lumMod val="75000"/>
                  <a:alpha val="39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639080" y="1432261"/>
            <a:ext cx="1831382" cy="728305"/>
          </a:xfrm>
          <a:prstGeom prst="ellipse">
            <a:avLst/>
          </a:prstGeom>
          <a:gradFill flip="none" rotWithShape="1">
            <a:gsLst>
              <a:gs pos="28000">
                <a:schemeClr val="tx1">
                  <a:lumMod val="50000"/>
                  <a:lumOff val="50000"/>
                  <a:alpha val="73000"/>
                </a:schemeClr>
              </a:gs>
              <a:gs pos="99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3" tIns="34213" rIns="68423" bIns="34213" rtlCol="0" anchor="ctr"/>
          <a:lstStyle/>
          <a:p>
            <a:pPr algn="ctr" defTabSz="684316"/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3648174" y="1432261"/>
            <a:ext cx="1831382" cy="728305"/>
          </a:xfrm>
          <a:prstGeom prst="ellipse">
            <a:avLst/>
          </a:prstGeom>
          <a:gradFill flip="none" rotWithShape="1">
            <a:gsLst>
              <a:gs pos="28000">
                <a:schemeClr val="tx1">
                  <a:lumMod val="50000"/>
                  <a:lumOff val="50000"/>
                  <a:alpha val="73000"/>
                </a:schemeClr>
              </a:gs>
              <a:gs pos="99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3" tIns="34213" rIns="68423" bIns="34213" rtlCol="0" anchor="ctr"/>
          <a:lstStyle/>
          <a:p>
            <a:pPr algn="ctr" defTabSz="684316"/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702969" y="1430889"/>
            <a:ext cx="1831382" cy="728305"/>
          </a:xfrm>
          <a:prstGeom prst="ellipse">
            <a:avLst/>
          </a:prstGeom>
          <a:gradFill flip="none" rotWithShape="1">
            <a:gsLst>
              <a:gs pos="28000">
                <a:schemeClr val="tx1">
                  <a:lumMod val="50000"/>
                  <a:lumOff val="50000"/>
                  <a:alpha val="73000"/>
                </a:schemeClr>
              </a:gs>
              <a:gs pos="99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3" tIns="34213" rIns="68423" bIns="34213" rtlCol="0" anchor="ctr"/>
          <a:lstStyle/>
          <a:p>
            <a:pPr algn="ctr" defTabSz="684316"/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048506" y="1057083"/>
            <a:ext cx="0" cy="3754759"/>
          </a:xfrm>
          <a:prstGeom prst="line">
            <a:avLst/>
          </a:prstGeom>
          <a:ln w="12700"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6087523" y="1057083"/>
            <a:ext cx="0" cy="3754759"/>
          </a:xfrm>
          <a:prstGeom prst="line">
            <a:avLst/>
          </a:prstGeom>
          <a:ln w="12700"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600197" y="1893516"/>
            <a:ext cx="1909149" cy="306603"/>
          </a:xfrm>
          <a:prstGeom prst="rect">
            <a:avLst/>
          </a:prstGeom>
        </p:spPr>
        <p:txBody>
          <a:bodyPr wrap="square" lIns="68433" tIns="34217" rIns="68433" bIns="34217">
            <a:spAutoFit/>
          </a:bodyPr>
          <a:lstStyle/>
          <a:p>
            <a:pPr algn="ctr" defTabSz="684316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ROI</a:t>
            </a:r>
            <a:endParaRPr lang="en-US" altLang="en-US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637027" y="1893516"/>
            <a:ext cx="1963266" cy="306603"/>
          </a:xfrm>
          <a:prstGeom prst="rect">
            <a:avLst/>
          </a:prstGeom>
        </p:spPr>
        <p:txBody>
          <a:bodyPr wrap="square" lIns="68433" tIns="34217" rIns="68433" bIns="34217">
            <a:spAutoFit/>
          </a:bodyPr>
          <a:lstStyle/>
          <a:p>
            <a:pPr algn="ctr" defTabSz="684316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Compliance</a:t>
            </a:r>
            <a:endParaRPr lang="en-US" altLang="en-US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 userDrawn="1">
            <p:custDataLst>
              <p:tags r:id="rId1"/>
            </p:custDataLst>
          </p:nvPr>
        </p:nvSpPr>
        <p:spPr>
          <a:xfrm>
            <a:off x="3469144" y="1893516"/>
            <a:ext cx="2189442" cy="306603"/>
          </a:xfrm>
          <a:prstGeom prst="rect">
            <a:avLst/>
          </a:prstGeom>
        </p:spPr>
        <p:txBody>
          <a:bodyPr wrap="square" lIns="68433" tIns="34217" rIns="68433" bIns="34217">
            <a:spAutoFit/>
          </a:bodyPr>
          <a:lstStyle/>
          <a:p>
            <a:pPr algn="ctr" defTabSz="684316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Customer Experience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153070" y="968893"/>
            <a:ext cx="758040" cy="758040"/>
            <a:chOff x="826302" y="1007187"/>
            <a:chExt cx="1628246" cy="1628246"/>
          </a:xfrm>
        </p:grpSpPr>
        <p:sp>
          <p:nvSpPr>
            <p:cNvPr id="35" name="Oval 34"/>
            <p:cNvSpPr/>
            <p:nvPr/>
          </p:nvSpPr>
          <p:spPr>
            <a:xfrm>
              <a:off x="826302" y="1007187"/>
              <a:ext cx="1628246" cy="162824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7469" y="1516748"/>
              <a:ext cx="985912" cy="618282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 userDrawn="1"/>
        </p:nvGrpSpPr>
        <p:grpSpPr>
          <a:xfrm>
            <a:off x="4187000" y="974745"/>
            <a:ext cx="752188" cy="752188"/>
            <a:chOff x="3772114" y="7043962"/>
            <a:chExt cx="1628246" cy="1628246"/>
          </a:xfrm>
        </p:grpSpPr>
        <p:sp>
          <p:nvSpPr>
            <p:cNvPr id="38" name="Oval 37"/>
            <p:cNvSpPr/>
            <p:nvPr/>
          </p:nvSpPr>
          <p:spPr>
            <a:xfrm>
              <a:off x="3772114" y="7043962"/>
              <a:ext cx="1628246" cy="162824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202495" y="7347474"/>
              <a:ext cx="790494" cy="1021222"/>
              <a:chOff x="4171564" y="7304777"/>
              <a:chExt cx="856593" cy="1106615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7839" y="7600278"/>
                <a:ext cx="401034" cy="515614"/>
              </a:xfrm>
              <a:prstGeom prst="rect">
                <a:avLst/>
              </a:prstGeom>
            </p:spPr>
          </p:pic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4171564" y="7304777"/>
                <a:ext cx="856593" cy="1106615"/>
              </a:xfrm>
              <a:custGeom>
                <a:avLst/>
                <a:gdLst/>
                <a:ahLst/>
                <a:cxnLst>
                  <a:cxn ang="0">
                    <a:pos x="535" y="1200"/>
                  </a:cxn>
                  <a:cxn ang="0">
                    <a:pos x="476" y="1259"/>
                  </a:cxn>
                  <a:cxn ang="0">
                    <a:pos x="535" y="1317"/>
                  </a:cxn>
                  <a:cxn ang="0">
                    <a:pos x="593" y="1259"/>
                  </a:cxn>
                  <a:cxn ang="0">
                    <a:pos x="535" y="1200"/>
                  </a:cxn>
                  <a:cxn ang="0">
                    <a:pos x="1021" y="0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0" y="1333"/>
                  </a:cxn>
                  <a:cxn ang="0">
                    <a:pos x="48" y="1381"/>
                  </a:cxn>
                  <a:cxn ang="0">
                    <a:pos x="1021" y="1381"/>
                  </a:cxn>
                  <a:cxn ang="0">
                    <a:pos x="1069" y="1333"/>
                  </a:cxn>
                  <a:cxn ang="0">
                    <a:pos x="1069" y="48"/>
                  </a:cxn>
                  <a:cxn ang="0">
                    <a:pos x="1021" y="0"/>
                  </a:cxn>
                  <a:cxn ang="0">
                    <a:pos x="445" y="77"/>
                  </a:cxn>
                  <a:cxn ang="0">
                    <a:pos x="625" y="77"/>
                  </a:cxn>
                  <a:cxn ang="0">
                    <a:pos x="632" y="84"/>
                  </a:cxn>
                  <a:cxn ang="0">
                    <a:pos x="625" y="91"/>
                  </a:cxn>
                  <a:cxn ang="0">
                    <a:pos x="445" y="91"/>
                  </a:cxn>
                  <a:cxn ang="0">
                    <a:pos x="437" y="84"/>
                  </a:cxn>
                  <a:cxn ang="0">
                    <a:pos x="445" y="77"/>
                  </a:cxn>
                  <a:cxn ang="0">
                    <a:pos x="535" y="1333"/>
                  </a:cxn>
                  <a:cxn ang="0">
                    <a:pos x="460" y="1259"/>
                  </a:cxn>
                  <a:cxn ang="0">
                    <a:pos x="535" y="1184"/>
                  </a:cxn>
                  <a:cxn ang="0">
                    <a:pos x="609" y="1259"/>
                  </a:cxn>
                  <a:cxn ang="0">
                    <a:pos x="535" y="1333"/>
                  </a:cxn>
                  <a:cxn ang="0">
                    <a:pos x="989" y="1135"/>
                  </a:cxn>
                  <a:cxn ang="0">
                    <a:pos x="80" y="1135"/>
                  </a:cxn>
                  <a:cxn ang="0">
                    <a:pos x="80" y="156"/>
                  </a:cxn>
                  <a:cxn ang="0">
                    <a:pos x="989" y="156"/>
                  </a:cxn>
                  <a:cxn ang="0">
                    <a:pos x="989" y="1135"/>
                  </a:cxn>
                </a:cxnLst>
                <a:rect l="0" t="0" r="r" b="b"/>
                <a:pathLst>
                  <a:path w="1069" h="1381">
                    <a:moveTo>
                      <a:pt x="535" y="1200"/>
                    </a:moveTo>
                    <a:cubicBezTo>
                      <a:pt x="502" y="1200"/>
                      <a:pt x="476" y="1226"/>
                      <a:pt x="476" y="1259"/>
                    </a:cubicBezTo>
                    <a:cubicBezTo>
                      <a:pt x="476" y="1291"/>
                      <a:pt x="502" y="1317"/>
                      <a:pt x="535" y="1317"/>
                    </a:cubicBezTo>
                    <a:cubicBezTo>
                      <a:pt x="567" y="1317"/>
                      <a:pt x="593" y="1291"/>
                      <a:pt x="593" y="1259"/>
                    </a:cubicBezTo>
                    <a:cubicBezTo>
                      <a:pt x="593" y="1226"/>
                      <a:pt x="567" y="1200"/>
                      <a:pt x="535" y="1200"/>
                    </a:cubicBezTo>
                    <a:close/>
                    <a:moveTo>
                      <a:pt x="1021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1333"/>
                      <a:pt x="0" y="1333"/>
                      <a:pt x="0" y="1333"/>
                    </a:cubicBezTo>
                    <a:cubicBezTo>
                      <a:pt x="0" y="1360"/>
                      <a:pt x="21" y="1381"/>
                      <a:pt x="48" y="1381"/>
                    </a:cubicBezTo>
                    <a:cubicBezTo>
                      <a:pt x="1021" y="1381"/>
                      <a:pt x="1021" y="1381"/>
                      <a:pt x="1021" y="1381"/>
                    </a:cubicBezTo>
                    <a:cubicBezTo>
                      <a:pt x="1048" y="1381"/>
                      <a:pt x="1069" y="1360"/>
                      <a:pt x="1069" y="1333"/>
                    </a:cubicBezTo>
                    <a:cubicBezTo>
                      <a:pt x="1069" y="48"/>
                      <a:pt x="1069" y="48"/>
                      <a:pt x="1069" y="48"/>
                    </a:cubicBezTo>
                    <a:cubicBezTo>
                      <a:pt x="1069" y="21"/>
                      <a:pt x="1048" y="0"/>
                      <a:pt x="1021" y="0"/>
                    </a:cubicBezTo>
                    <a:close/>
                    <a:moveTo>
                      <a:pt x="445" y="77"/>
                    </a:moveTo>
                    <a:cubicBezTo>
                      <a:pt x="625" y="77"/>
                      <a:pt x="625" y="77"/>
                      <a:pt x="625" y="77"/>
                    </a:cubicBezTo>
                    <a:cubicBezTo>
                      <a:pt x="630" y="77"/>
                      <a:pt x="632" y="80"/>
                      <a:pt x="632" y="84"/>
                    </a:cubicBezTo>
                    <a:cubicBezTo>
                      <a:pt x="632" y="88"/>
                      <a:pt x="630" y="91"/>
                      <a:pt x="625" y="91"/>
                    </a:cubicBezTo>
                    <a:cubicBezTo>
                      <a:pt x="445" y="91"/>
                      <a:pt x="445" y="91"/>
                      <a:pt x="445" y="91"/>
                    </a:cubicBezTo>
                    <a:cubicBezTo>
                      <a:pt x="441" y="91"/>
                      <a:pt x="437" y="88"/>
                      <a:pt x="437" y="84"/>
                    </a:cubicBezTo>
                    <a:cubicBezTo>
                      <a:pt x="437" y="80"/>
                      <a:pt x="441" y="77"/>
                      <a:pt x="445" y="77"/>
                    </a:cubicBezTo>
                    <a:close/>
                    <a:moveTo>
                      <a:pt x="535" y="1333"/>
                    </a:moveTo>
                    <a:cubicBezTo>
                      <a:pt x="493" y="1333"/>
                      <a:pt x="460" y="1300"/>
                      <a:pt x="460" y="1259"/>
                    </a:cubicBezTo>
                    <a:cubicBezTo>
                      <a:pt x="460" y="1217"/>
                      <a:pt x="493" y="1184"/>
                      <a:pt x="535" y="1184"/>
                    </a:cubicBezTo>
                    <a:cubicBezTo>
                      <a:pt x="576" y="1184"/>
                      <a:pt x="609" y="1217"/>
                      <a:pt x="609" y="1259"/>
                    </a:cubicBezTo>
                    <a:cubicBezTo>
                      <a:pt x="609" y="1300"/>
                      <a:pt x="576" y="1333"/>
                      <a:pt x="535" y="1333"/>
                    </a:cubicBezTo>
                    <a:close/>
                    <a:moveTo>
                      <a:pt x="989" y="1135"/>
                    </a:moveTo>
                    <a:cubicBezTo>
                      <a:pt x="80" y="1135"/>
                      <a:pt x="80" y="1135"/>
                      <a:pt x="80" y="1135"/>
                    </a:cubicBezTo>
                    <a:cubicBezTo>
                      <a:pt x="80" y="156"/>
                      <a:pt x="80" y="156"/>
                      <a:pt x="80" y="156"/>
                    </a:cubicBezTo>
                    <a:cubicBezTo>
                      <a:pt x="989" y="156"/>
                      <a:pt x="989" y="156"/>
                      <a:pt x="989" y="156"/>
                    </a:cubicBezTo>
                    <a:lnTo>
                      <a:pt x="989" y="11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" name="Block Arc 41"/>
              <p:cNvSpPr/>
              <p:nvPr/>
            </p:nvSpPr>
            <p:spPr>
              <a:xfrm>
                <a:off x="4344617" y="7505461"/>
                <a:ext cx="401034" cy="401034"/>
              </a:xfrm>
              <a:prstGeom prst="blockArc">
                <a:avLst>
                  <a:gd name="adj1" fmla="val 8640803"/>
                  <a:gd name="adj2" fmla="val 1234533"/>
                  <a:gd name="adj3" fmla="val 11836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3" name="Group 42"/>
          <p:cNvGrpSpPr/>
          <p:nvPr userDrawn="1"/>
        </p:nvGrpSpPr>
        <p:grpSpPr>
          <a:xfrm>
            <a:off x="7215078" y="959094"/>
            <a:ext cx="761803" cy="761803"/>
            <a:chOff x="6782123" y="-1514056"/>
            <a:chExt cx="1628246" cy="1628246"/>
          </a:xfrm>
        </p:grpSpPr>
        <p:sp>
          <p:nvSpPr>
            <p:cNvPr id="44" name="Oval 43"/>
            <p:cNvSpPr/>
            <p:nvPr/>
          </p:nvSpPr>
          <p:spPr>
            <a:xfrm>
              <a:off x="6782123" y="-1514056"/>
              <a:ext cx="1628246" cy="162824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129310" y="-1161334"/>
              <a:ext cx="933872" cy="922802"/>
              <a:chOff x="611188" y="3398830"/>
              <a:chExt cx="1071562" cy="1058862"/>
            </a:xfrm>
            <a:solidFill>
              <a:schemeClr val="bg1"/>
            </a:solidFill>
          </p:grpSpPr>
          <p:sp>
            <p:nvSpPr>
              <p:cNvPr id="46" name="Rectangle 118"/>
              <p:cNvSpPr>
                <a:spLocks noChangeArrowheads="1"/>
              </p:cNvSpPr>
              <p:nvPr/>
            </p:nvSpPr>
            <p:spPr bwMode="auto">
              <a:xfrm>
                <a:off x="1646238" y="3424230"/>
                <a:ext cx="36512" cy="9588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19"/>
              <p:cNvSpPr>
                <a:spLocks/>
              </p:cNvSpPr>
              <p:nvPr/>
            </p:nvSpPr>
            <p:spPr bwMode="auto">
              <a:xfrm>
                <a:off x="1425575" y="3398830"/>
                <a:ext cx="184150" cy="220663"/>
              </a:xfrm>
              <a:custGeom>
                <a:avLst/>
                <a:gdLst/>
                <a:ahLst/>
                <a:cxnLst>
                  <a:cxn ang="0">
                    <a:pos x="72" y="14"/>
                  </a:cxn>
                  <a:cxn ang="0">
                    <a:pos x="0" y="14"/>
                  </a:cxn>
                  <a:cxn ang="0">
                    <a:pos x="0" y="72"/>
                  </a:cxn>
                  <a:cxn ang="0">
                    <a:pos x="72" y="72"/>
                  </a:cxn>
                  <a:cxn ang="0">
                    <a:pos x="72" y="14"/>
                  </a:cxn>
                </a:cxnLst>
                <a:rect l="0" t="0" r="r" b="b"/>
                <a:pathLst>
                  <a:path w="72" h="86">
                    <a:moveTo>
                      <a:pt x="72" y="14"/>
                    </a:moveTo>
                    <a:cubicBezTo>
                      <a:pt x="72" y="0"/>
                      <a:pt x="28" y="29"/>
                      <a:pt x="0" y="14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28" y="86"/>
                      <a:pt x="72" y="57"/>
                      <a:pt x="72" y="72"/>
                    </a:cubicBezTo>
                    <a:cubicBezTo>
                      <a:pt x="72" y="72"/>
                      <a:pt x="72" y="29"/>
                      <a:pt x="72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20"/>
              <p:cNvSpPr>
                <a:spLocks/>
              </p:cNvSpPr>
              <p:nvPr/>
            </p:nvSpPr>
            <p:spPr bwMode="auto">
              <a:xfrm>
                <a:off x="611188" y="3424230"/>
                <a:ext cx="998537" cy="330200"/>
              </a:xfrm>
              <a:custGeom>
                <a:avLst/>
                <a:gdLst/>
                <a:ahLst/>
                <a:cxnLst>
                  <a:cxn ang="0">
                    <a:pos x="374" y="86"/>
                  </a:cxn>
                  <a:cxn ang="0">
                    <a:pos x="283" y="86"/>
                  </a:cxn>
                  <a:cxn ang="0">
                    <a:pos x="216" y="31"/>
                  </a:cxn>
                  <a:cxn ang="0">
                    <a:pos x="216" y="29"/>
                  </a:cxn>
                  <a:cxn ang="0">
                    <a:pos x="202" y="15"/>
                  </a:cxn>
                  <a:cxn ang="0">
                    <a:pos x="202" y="14"/>
                  </a:cxn>
                  <a:cxn ang="0">
                    <a:pos x="194" y="0"/>
                  </a:cxn>
                  <a:cxn ang="0">
                    <a:pos x="187" y="14"/>
                  </a:cxn>
                  <a:cxn ang="0">
                    <a:pos x="187" y="15"/>
                  </a:cxn>
                  <a:cxn ang="0">
                    <a:pos x="173" y="29"/>
                  </a:cxn>
                  <a:cxn ang="0">
                    <a:pos x="173" y="31"/>
                  </a:cxn>
                  <a:cxn ang="0">
                    <a:pos x="106" y="86"/>
                  </a:cxn>
                  <a:cxn ang="0">
                    <a:pos x="15" y="86"/>
                  </a:cxn>
                  <a:cxn ang="0">
                    <a:pos x="0" y="129"/>
                  </a:cxn>
                  <a:cxn ang="0">
                    <a:pos x="389" y="129"/>
                  </a:cxn>
                  <a:cxn ang="0">
                    <a:pos x="374" y="86"/>
                  </a:cxn>
                </a:cxnLst>
                <a:rect l="0" t="0" r="r" b="b"/>
                <a:pathLst>
                  <a:path w="389" h="129">
                    <a:moveTo>
                      <a:pt x="374" y="86"/>
                    </a:moveTo>
                    <a:cubicBezTo>
                      <a:pt x="283" y="86"/>
                      <a:pt x="283" y="86"/>
                      <a:pt x="283" y="86"/>
                    </a:cubicBezTo>
                    <a:cubicBezTo>
                      <a:pt x="272" y="59"/>
                      <a:pt x="247" y="38"/>
                      <a:pt x="216" y="31"/>
                    </a:cubicBezTo>
                    <a:cubicBezTo>
                      <a:pt x="216" y="30"/>
                      <a:pt x="216" y="30"/>
                      <a:pt x="216" y="29"/>
                    </a:cubicBezTo>
                    <a:cubicBezTo>
                      <a:pt x="216" y="22"/>
                      <a:pt x="210" y="17"/>
                      <a:pt x="202" y="15"/>
                    </a:cubicBezTo>
                    <a:cubicBezTo>
                      <a:pt x="202" y="15"/>
                      <a:pt x="202" y="15"/>
                      <a:pt x="202" y="14"/>
                    </a:cubicBezTo>
                    <a:cubicBezTo>
                      <a:pt x="202" y="6"/>
                      <a:pt x="198" y="0"/>
                      <a:pt x="194" y="0"/>
                    </a:cubicBezTo>
                    <a:cubicBezTo>
                      <a:pt x="190" y="0"/>
                      <a:pt x="187" y="6"/>
                      <a:pt x="187" y="14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79" y="17"/>
                      <a:pt x="173" y="22"/>
                      <a:pt x="173" y="29"/>
                    </a:cubicBezTo>
                    <a:cubicBezTo>
                      <a:pt x="173" y="30"/>
                      <a:pt x="173" y="30"/>
                      <a:pt x="173" y="31"/>
                    </a:cubicBezTo>
                    <a:cubicBezTo>
                      <a:pt x="142" y="38"/>
                      <a:pt x="117" y="59"/>
                      <a:pt x="106" y="86"/>
                    </a:cubicBezTo>
                    <a:cubicBezTo>
                      <a:pt x="15" y="86"/>
                      <a:pt x="15" y="86"/>
                      <a:pt x="15" y="86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89" y="129"/>
                      <a:pt x="389" y="129"/>
                      <a:pt x="389" y="129"/>
                    </a:cubicBezTo>
                    <a:lnTo>
                      <a:pt x="374" y="8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121"/>
              <p:cNvSpPr>
                <a:spLocks noChangeArrowheads="1"/>
              </p:cNvSpPr>
              <p:nvPr/>
            </p:nvSpPr>
            <p:spPr bwMode="auto">
              <a:xfrm>
                <a:off x="650875" y="4419592"/>
                <a:ext cx="103187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22"/>
              <p:cNvSpPr>
                <a:spLocks noEditPoints="1"/>
              </p:cNvSpPr>
              <p:nvPr/>
            </p:nvSpPr>
            <p:spPr bwMode="auto">
              <a:xfrm>
                <a:off x="650875" y="3794117"/>
                <a:ext cx="920750" cy="5889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30"/>
                  </a:cxn>
                  <a:cxn ang="0">
                    <a:pos x="129" y="230"/>
                  </a:cxn>
                  <a:cxn ang="0">
                    <a:pos x="129" y="129"/>
                  </a:cxn>
                  <a:cxn ang="0">
                    <a:pos x="172" y="129"/>
                  </a:cxn>
                  <a:cxn ang="0">
                    <a:pos x="172" y="230"/>
                  </a:cxn>
                  <a:cxn ang="0">
                    <a:pos x="187" y="230"/>
                  </a:cxn>
                  <a:cxn ang="0">
                    <a:pos x="187" y="129"/>
                  </a:cxn>
                  <a:cxn ang="0">
                    <a:pos x="230" y="129"/>
                  </a:cxn>
                  <a:cxn ang="0">
                    <a:pos x="230" y="230"/>
                  </a:cxn>
                  <a:cxn ang="0">
                    <a:pos x="359" y="230"/>
                  </a:cxn>
                  <a:cxn ang="0">
                    <a:pos x="359" y="0"/>
                  </a:cxn>
                  <a:cxn ang="0">
                    <a:pos x="0" y="0"/>
                  </a:cxn>
                  <a:cxn ang="0">
                    <a:pos x="29" y="215"/>
                  </a:cxn>
                  <a:cxn ang="0">
                    <a:pos x="29" y="14"/>
                  </a:cxn>
                  <a:cxn ang="0">
                    <a:pos x="57" y="14"/>
                  </a:cxn>
                  <a:cxn ang="0">
                    <a:pos x="57" y="215"/>
                  </a:cxn>
                  <a:cxn ang="0">
                    <a:pos x="29" y="215"/>
                  </a:cxn>
                  <a:cxn ang="0">
                    <a:pos x="86" y="215"/>
                  </a:cxn>
                  <a:cxn ang="0">
                    <a:pos x="86" y="14"/>
                  </a:cxn>
                  <a:cxn ang="0">
                    <a:pos x="115" y="14"/>
                  </a:cxn>
                  <a:cxn ang="0">
                    <a:pos x="115" y="215"/>
                  </a:cxn>
                  <a:cxn ang="0">
                    <a:pos x="86" y="215"/>
                  </a:cxn>
                  <a:cxn ang="0">
                    <a:pos x="179" y="14"/>
                  </a:cxn>
                  <a:cxn ang="0">
                    <a:pos x="201" y="36"/>
                  </a:cxn>
                  <a:cxn ang="0">
                    <a:pos x="179" y="57"/>
                  </a:cxn>
                  <a:cxn ang="0">
                    <a:pos x="158" y="36"/>
                  </a:cxn>
                  <a:cxn ang="0">
                    <a:pos x="179" y="14"/>
                  </a:cxn>
                  <a:cxn ang="0">
                    <a:pos x="129" y="115"/>
                  </a:cxn>
                  <a:cxn ang="0">
                    <a:pos x="179" y="72"/>
                  </a:cxn>
                  <a:cxn ang="0">
                    <a:pos x="230" y="115"/>
                  </a:cxn>
                  <a:cxn ang="0">
                    <a:pos x="129" y="115"/>
                  </a:cxn>
                  <a:cxn ang="0">
                    <a:pos x="244" y="215"/>
                  </a:cxn>
                  <a:cxn ang="0">
                    <a:pos x="244" y="14"/>
                  </a:cxn>
                  <a:cxn ang="0">
                    <a:pos x="273" y="14"/>
                  </a:cxn>
                  <a:cxn ang="0">
                    <a:pos x="273" y="215"/>
                  </a:cxn>
                  <a:cxn ang="0">
                    <a:pos x="244" y="215"/>
                  </a:cxn>
                  <a:cxn ang="0">
                    <a:pos x="302" y="215"/>
                  </a:cxn>
                  <a:cxn ang="0">
                    <a:pos x="302" y="14"/>
                  </a:cxn>
                  <a:cxn ang="0">
                    <a:pos x="330" y="14"/>
                  </a:cxn>
                  <a:cxn ang="0">
                    <a:pos x="330" y="215"/>
                  </a:cxn>
                  <a:cxn ang="0">
                    <a:pos x="302" y="215"/>
                  </a:cxn>
                </a:cxnLst>
                <a:rect l="0" t="0" r="r" b="b"/>
                <a:pathLst>
                  <a:path w="359" h="230">
                    <a:moveTo>
                      <a:pt x="0" y="0"/>
                    </a:moveTo>
                    <a:cubicBezTo>
                      <a:pt x="0" y="230"/>
                      <a:pt x="0" y="230"/>
                      <a:pt x="0" y="230"/>
                    </a:cubicBezTo>
                    <a:cubicBezTo>
                      <a:pt x="129" y="230"/>
                      <a:pt x="129" y="230"/>
                      <a:pt x="129" y="230"/>
                    </a:cubicBezTo>
                    <a:cubicBezTo>
                      <a:pt x="129" y="129"/>
                      <a:pt x="129" y="129"/>
                      <a:pt x="129" y="129"/>
                    </a:cubicBezTo>
                    <a:cubicBezTo>
                      <a:pt x="172" y="129"/>
                      <a:pt x="172" y="129"/>
                      <a:pt x="172" y="129"/>
                    </a:cubicBezTo>
                    <a:cubicBezTo>
                      <a:pt x="172" y="230"/>
                      <a:pt x="172" y="230"/>
                      <a:pt x="172" y="230"/>
                    </a:cubicBezTo>
                    <a:cubicBezTo>
                      <a:pt x="187" y="230"/>
                      <a:pt x="187" y="230"/>
                      <a:pt x="187" y="230"/>
                    </a:cubicBezTo>
                    <a:cubicBezTo>
                      <a:pt x="187" y="129"/>
                      <a:pt x="187" y="129"/>
                      <a:pt x="187" y="129"/>
                    </a:cubicBezTo>
                    <a:cubicBezTo>
                      <a:pt x="230" y="129"/>
                      <a:pt x="230" y="129"/>
                      <a:pt x="230" y="129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359" y="230"/>
                      <a:pt x="359" y="230"/>
                      <a:pt x="359" y="230"/>
                    </a:cubicBezTo>
                    <a:cubicBezTo>
                      <a:pt x="359" y="0"/>
                      <a:pt x="359" y="0"/>
                      <a:pt x="359" y="0"/>
                    </a:cubicBezTo>
                    <a:lnTo>
                      <a:pt x="0" y="0"/>
                    </a:lnTo>
                    <a:close/>
                    <a:moveTo>
                      <a:pt x="29" y="215"/>
                    </a:moveTo>
                    <a:cubicBezTo>
                      <a:pt x="29" y="14"/>
                      <a:pt x="29" y="14"/>
                      <a:pt x="29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7" y="215"/>
                      <a:pt x="57" y="215"/>
                      <a:pt x="57" y="215"/>
                    </a:cubicBezTo>
                    <a:lnTo>
                      <a:pt x="29" y="215"/>
                    </a:lnTo>
                    <a:close/>
                    <a:moveTo>
                      <a:pt x="86" y="215"/>
                    </a:moveTo>
                    <a:cubicBezTo>
                      <a:pt x="86" y="14"/>
                      <a:pt x="86" y="14"/>
                      <a:pt x="86" y="14"/>
                    </a:cubicBezTo>
                    <a:cubicBezTo>
                      <a:pt x="115" y="14"/>
                      <a:pt x="115" y="14"/>
                      <a:pt x="115" y="14"/>
                    </a:cubicBezTo>
                    <a:cubicBezTo>
                      <a:pt x="115" y="215"/>
                      <a:pt x="115" y="215"/>
                      <a:pt x="115" y="215"/>
                    </a:cubicBezTo>
                    <a:lnTo>
                      <a:pt x="86" y="215"/>
                    </a:lnTo>
                    <a:close/>
                    <a:moveTo>
                      <a:pt x="179" y="14"/>
                    </a:moveTo>
                    <a:cubicBezTo>
                      <a:pt x="191" y="14"/>
                      <a:pt x="201" y="24"/>
                      <a:pt x="201" y="36"/>
                    </a:cubicBezTo>
                    <a:cubicBezTo>
                      <a:pt x="201" y="48"/>
                      <a:pt x="191" y="57"/>
                      <a:pt x="179" y="57"/>
                    </a:cubicBezTo>
                    <a:cubicBezTo>
                      <a:pt x="168" y="57"/>
                      <a:pt x="158" y="48"/>
                      <a:pt x="158" y="36"/>
                    </a:cubicBezTo>
                    <a:cubicBezTo>
                      <a:pt x="158" y="24"/>
                      <a:pt x="168" y="14"/>
                      <a:pt x="179" y="14"/>
                    </a:cubicBezTo>
                    <a:close/>
                    <a:moveTo>
                      <a:pt x="129" y="115"/>
                    </a:moveTo>
                    <a:cubicBezTo>
                      <a:pt x="129" y="91"/>
                      <a:pt x="152" y="72"/>
                      <a:pt x="179" y="72"/>
                    </a:cubicBezTo>
                    <a:cubicBezTo>
                      <a:pt x="207" y="72"/>
                      <a:pt x="230" y="91"/>
                      <a:pt x="230" y="115"/>
                    </a:cubicBezTo>
                    <a:lnTo>
                      <a:pt x="129" y="115"/>
                    </a:lnTo>
                    <a:close/>
                    <a:moveTo>
                      <a:pt x="244" y="215"/>
                    </a:moveTo>
                    <a:cubicBezTo>
                      <a:pt x="244" y="14"/>
                      <a:pt x="244" y="14"/>
                      <a:pt x="244" y="14"/>
                    </a:cubicBezTo>
                    <a:cubicBezTo>
                      <a:pt x="273" y="14"/>
                      <a:pt x="273" y="14"/>
                      <a:pt x="273" y="14"/>
                    </a:cubicBezTo>
                    <a:cubicBezTo>
                      <a:pt x="273" y="215"/>
                      <a:pt x="273" y="215"/>
                      <a:pt x="273" y="215"/>
                    </a:cubicBezTo>
                    <a:lnTo>
                      <a:pt x="244" y="215"/>
                    </a:lnTo>
                    <a:close/>
                    <a:moveTo>
                      <a:pt x="302" y="215"/>
                    </a:moveTo>
                    <a:cubicBezTo>
                      <a:pt x="302" y="14"/>
                      <a:pt x="302" y="14"/>
                      <a:pt x="302" y="14"/>
                    </a:cubicBezTo>
                    <a:cubicBezTo>
                      <a:pt x="330" y="14"/>
                      <a:pt x="330" y="14"/>
                      <a:pt x="330" y="14"/>
                    </a:cubicBezTo>
                    <a:cubicBezTo>
                      <a:pt x="330" y="215"/>
                      <a:pt x="330" y="215"/>
                      <a:pt x="330" y="215"/>
                    </a:cubicBezTo>
                    <a:lnTo>
                      <a:pt x="302" y="2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113262" y="3347761"/>
            <a:ext cx="2883018" cy="13624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4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idx="12"/>
          </p:nvPr>
        </p:nvSpPr>
        <p:spPr>
          <a:xfrm>
            <a:off x="3122356" y="3347761"/>
            <a:ext cx="2883018" cy="13624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4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13"/>
          </p:nvPr>
        </p:nvSpPr>
        <p:spPr>
          <a:xfrm>
            <a:off x="6177151" y="3347761"/>
            <a:ext cx="2883018" cy="13624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4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68971" y="2576643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878065" y="2576643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5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932860" y="2576643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</p:spTree>
    <p:extLst>
      <p:ext uri="{BB962C8B-B14F-4D97-AF65-F5344CB8AC3E}">
        <p14:creationId xmlns:p14="http://schemas.microsoft.com/office/powerpoint/2010/main" val="187884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30031"/>
            <a:ext cx="8458200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600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</a:defRPr>
            </a:lvl1pPr>
          </a:lstStyle>
          <a:p>
            <a:pPr marL="0" lvl="0"/>
            <a:r>
              <a:rPr lang="en-US" dirty="0" smtClean="0"/>
              <a:t>Add Title: Example - Use Case Highlights – “Use Case”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9433" y="4767263"/>
            <a:ext cx="3086100" cy="274637"/>
          </a:xfrm>
          <a:prstGeom prst="rect">
            <a:avLst/>
          </a:prstGeom>
        </p:spPr>
        <p:txBody>
          <a:bodyPr vert="horz" lIns="0" tIns="91440" rIns="0" bIns="45720" rtlCol="0" anchor="ctr"/>
          <a:lstStyle>
            <a:lvl1pPr>
              <a:defRPr lang="en-US" smtClean="0"/>
            </a:lvl1pPr>
          </a:lstStyle>
          <a:p>
            <a:r>
              <a:rPr lang="en-US" smtClean="0"/>
              <a:t>DOCUSIGN CONFIDENTIAL</a:t>
            </a:r>
            <a:endParaRPr lang="en-US" dirty="0"/>
          </a:p>
        </p:txBody>
      </p:sp>
      <p:pic>
        <p:nvPicPr>
          <p:cNvPr id="9" name="Picture 8" descr="logo_blu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17" y="4782437"/>
            <a:ext cx="977483" cy="27432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18612" y="1680185"/>
            <a:ext cx="2415151" cy="995008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9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ＭＳ Ｐゴシック" charset="0"/>
                <a:cs typeface="Arial"/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FontTx/>
              <a:buNone/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502655" y="1707673"/>
            <a:ext cx="2423160" cy="996696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9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FontTx/>
              <a:buNone/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77352" y="1693524"/>
            <a:ext cx="2423160" cy="996696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9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FontTx/>
              <a:buNone/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14856" y="3664612"/>
            <a:ext cx="2423160" cy="996696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9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FontTx/>
              <a:buNone/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498904" y="3666076"/>
            <a:ext cx="2423160" cy="996696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9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FontTx/>
              <a:buNone/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356880" y="3667541"/>
            <a:ext cx="2423160" cy="996696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9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FontTx/>
              <a:buNone/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44049" y="2805645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2" hasCustomPrompt="1"/>
          </p:nvPr>
        </p:nvSpPr>
        <p:spPr>
          <a:xfrm>
            <a:off x="7048837" y="2812316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 hasCustomPrompt="1"/>
          </p:nvPr>
        </p:nvSpPr>
        <p:spPr>
          <a:xfrm>
            <a:off x="3901226" y="2818985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740298" y="813726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 hasCustomPrompt="1"/>
          </p:nvPr>
        </p:nvSpPr>
        <p:spPr>
          <a:xfrm>
            <a:off x="7045086" y="809986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907885" y="816656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</p:spTree>
    <p:extLst>
      <p:ext uri="{BB962C8B-B14F-4D97-AF65-F5344CB8AC3E}">
        <p14:creationId xmlns:p14="http://schemas.microsoft.com/office/powerpoint/2010/main" val="129921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View - 2 Quo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477825" y="917550"/>
            <a:ext cx="43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en-US" sz="7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70950" y="2623653"/>
            <a:ext cx="43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en-US" sz="7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30031"/>
            <a:ext cx="5762267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600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</a:defRPr>
            </a:lvl1pPr>
          </a:lstStyle>
          <a:p>
            <a:pPr marL="0" lvl="0"/>
            <a:r>
              <a:rPr lang="en-US" dirty="0" smtClean="0"/>
              <a:t>Add Company 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92030" y="1209649"/>
            <a:ext cx="3565670" cy="158855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3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FontTx/>
              <a:buNone/>
              <a:defRPr sz="1200">
                <a:solidFill>
                  <a:srgbClr val="676365"/>
                </a:solidFill>
                <a:latin typeface="Calibri Light" panose="020F0302020204030204" pitchFamily="34" charset="0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4894384" y="1622176"/>
            <a:ext cx="3780693" cy="843565"/>
          </a:xfrm>
          <a:prstGeom prst="rect">
            <a:avLst/>
          </a:prstGeom>
          <a:ln w="15875">
            <a:solidFill>
              <a:srgbClr val="D9D9D9"/>
            </a:solidFill>
          </a:ln>
        </p:spPr>
        <p:txBody>
          <a:bodyPr lIns="91440" t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227013" indent="-227013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Arial" panose="020B0604020202020204" pitchFamily="34" charset="0"/>
              <a:buChar char="•"/>
              <a:defRPr sz="1600">
                <a:solidFill>
                  <a:srgbClr val="676365"/>
                </a:solidFill>
                <a:latin typeface="+mj-lt"/>
                <a:cs typeface="Arial"/>
              </a:defRPr>
            </a:lvl2pPr>
            <a:lvl3pPr marL="460375" indent="-233363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rgbClr val="676365"/>
                </a:solidFill>
                <a:latin typeface="+mj-lt"/>
                <a:cs typeface="Arial"/>
              </a:defRPr>
            </a:lvl3pPr>
            <a:lvl4pPr marL="687388" indent="-227013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rgbClr val="676365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9433" y="4767263"/>
            <a:ext cx="3086100" cy="274637"/>
          </a:xfrm>
          <a:prstGeom prst="rect">
            <a:avLst/>
          </a:prstGeom>
        </p:spPr>
        <p:txBody>
          <a:bodyPr vert="horz" lIns="0" tIns="91440" rIns="0" bIns="45720" rtlCol="0" anchor="ctr"/>
          <a:lstStyle>
            <a:lvl1pPr>
              <a:defRPr lang="en-US" smtClean="0"/>
            </a:lvl1pPr>
          </a:lstStyle>
          <a:p>
            <a:r>
              <a:rPr lang="en-US" smtClean="0"/>
              <a:t>DOCUSIGN CONFIDENTIAL</a:t>
            </a:r>
            <a:endParaRPr lang="en-US" dirty="0"/>
          </a:p>
        </p:txBody>
      </p:sp>
      <p:pic>
        <p:nvPicPr>
          <p:cNvPr id="10" name="Picture 9" descr="logo_blu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17" y="4782437"/>
            <a:ext cx="977483" cy="2743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457200" y="910675"/>
            <a:ext cx="8229600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4893500" y="1209649"/>
            <a:ext cx="3793300" cy="369332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txBody>
          <a:bodyPr wrap="square" lIns="91440" rtlCol="0">
            <a:spAutoFit/>
          </a:bodyPr>
          <a:lstStyle/>
          <a:p>
            <a:pPr algn="l">
              <a:buClr>
                <a:schemeClr val="accent3"/>
              </a:buClr>
            </a:pPr>
            <a:r>
              <a:rPr lang="en-US" cap="all" baseline="0" dirty="0" smtClean="0">
                <a:solidFill>
                  <a:schemeClr val="accent1"/>
                </a:solidFill>
                <a:latin typeface="+mj-lt"/>
              </a:rPr>
              <a:t>Key Highlights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892030" y="2988456"/>
            <a:ext cx="3565670" cy="158855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3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FontTx/>
              <a:buNone/>
              <a:defRPr sz="1200">
                <a:solidFill>
                  <a:srgbClr val="676365"/>
                </a:solidFill>
                <a:latin typeface="Calibri Light" panose="020F0302020204030204" pitchFamily="34" charset="0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312621" y="79235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4893921" y="3433554"/>
            <a:ext cx="3780693" cy="843565"/>
          </a:xfrm>
          <a:prstGeom prst="rect">
            <a:avLst/>
          </a:prstGeom>
          <a:ln w="15875">
            <a:solidFill>
              <a:srgbClr val="D9D9D9"/>
            </a:solidFill>
          </a:ln>
        </p:spPr>
        <p:txBody>
          <a:bodyPr lIns="91440" t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227013" indent="-227013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Arial" panose="020B0604020202020204" pitchFamily="34" charset="0"/>
              <a:buChar char="•"/>
              <a:defRPr sz="1600">
                <a:solidFill>
                  <a:srgbClr val="676365"/>
                </a:solidFill>
                <a:latin typeface="+mj-lt"/>
                <a:cs typeface="Arial"/>
              </a:defRPr>
            </a:lvl2pPr>
            <a:lvl3pPr marL="460375" indent="-233363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rgbClr val="676365"/>
                </a:solidFill>
                <a:latin typeface="+mj-lt"/>
                <a:cs typeface="Arial"/>
              </a:defRPr>
            </a:lvl3pPr>
            <a:lvl4pPr marL="687388" indent="-227013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rgbClr val="676365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/>
          </p:nvPr>
        </p:nvSpPr>
        <p:spPr>
          <a:xfrm>
            <a:off x="4893453" y="2523088"/>
            <a:ext cx="3780693" cy="843565"/>
          </a:xfrm>
          <a:prstGeom prst="rect">
            <a:avLst/>
          </a:prstGeom>
          <a:ln w="15875">
            <a:solidFill>
              <a:srgbClr val="D9D9D9"/>
            </a:solidFill>
          </a:ln>
        </p:spPr>
        <p:txBody>
          <a:bodyPr lIns="91440" t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227013" indent="-227013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Arial" panose="020B0604020202020204" pitchFamily="34" charset="0"/>
              <a:buChar char="•"/>
              <a:defRPr sz="1600">
                <a:solidFill>
                  <a:srgbClr val="676365"/>
                </a:solidFill>
                <a:latin typeface="+mj-lt"/>
                <a:cs typeface="Arial"/>
              </a:defRPr>
            </a:lvl2pPr>
            <a:lvl3pPr marL="460375" indent="-233363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rgbClr val="676365"/>
                </a:solidFill>
                <a:latin typeface="+mj-lt"/>
                <a:cs typeface="Arial"/>
              </a:defRPr>
            </a:lvl3pPr>
            <a:lvl4pPr marL="687388" indent="-227013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rgbClr val="676365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2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View - 1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30031"/>
            <a:ext cx="5762267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600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</a:defRPr>
            </a:lvl1pPr>
          </a:lstStyle>
          <a:p>
            <a:pPr marL="0" lvl="0"/>
            <a:r>
              <a:rPr lang="en-US" dirty="0" smtClean="0"/>
              <a:t>Add Company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92030" y="1209649"/>
            <a:ext cx="3565670" cy="337900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4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FontTx/>
              <a:buNone/>
              <a:defRPr sz="1200">
                <a:solidFill>
                  <a:srgbClr val="676365"/>
                </a:solidFill>
                <a:latin typeface="Calibri Light" panose="020F0302020204030204" pitchFamily="34" charset="0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9433" y="4767263"/>
            <a:ext cx="3086100" cy="274637"/>
          </a:xfrm>
          <a:prstGeom prst="rect">
            <a:avLst/>
          </a:prstGeom>
        </p:spPr>
        <p:txBody>
          <a:bodyPr vert="horz" lIns="0" tIns="91440" rIns="0" bIns="45720" rtlCol="0" anchor="ctr"/>
          <a:lstStyle>
            <a:lvl1pPr>
              <a:defRPr lang="en-US" smtClean="0"/>
            </a:lvl1pPr>
          </a:lstStyle>
          <a:p>
            <a:r>
              <a:rPr lang="en-US" smtClean="0"/>
              <a:t>DOCUSIGN CONFIDENTIAL</a:t>
            </a:r>
            <a:endParaRPr lang="en-US" dirty="0"/>
          </a:p>
        </p:txBody>
      </p:sp>
      <p:pic>
        <p:nvPicPr>
          <p:cNvPr id="10" name="Picture 9" descr="logo_blu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17" y="4782437"/>
            <a:ext cx="977483" cy="27432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57200" y="917550"/>
            <a:ext cx="43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en-US" sz="7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10675"/>
            <a:ext cx="8229600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312622" y="79235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4894384" y="1622176"/>
            <a:ext cx="3780693" cy="843565"/>
          </a:xfrm>
          <a:prstGeom prst="rect">
            <a:avLst/>
          </a:prstGeom>
          <a:ln w="15875">
            <a:solidFill>
              <a:srgbClr val="D9D9D9"/>
            </a:solidFill>
          </a:ln>
        </p:spPr>
        <p:txBody>
          <a:bodyPr lIns="91440" t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227013" indent="-227013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Arial" panose="020B0604020202020204" pitchFamily="34" charset="0"/>
              <a:buChar char="•"/>
              <a:defRPr sz="1600">
                <a:solidFill>
                  <a:srgbClr val="676365"/>
                </a:solidFill>
                <a:latin typeface="+mj-lt"/>
                <a:cs typeface="Arial"/>
              </a:defRPr>
            </a:lvl2pPr>
            <a:lvl3pPr marL="460375" indent="-233363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rgbClr val="676365"/>
                </a:solidFill>
                <a:latin typeface="+mj-lt"/>
                <a:cs typeface="Arial"/>
              </a:defRPr>
            </a:lvl3pPr>
            <a:lvl4pPr marL="687388" indent="-227013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rgbClr val="676365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893500" y="1209649"/>
            <a:ext cx="3793300" cy="369332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txBody>
          <a:bodyPr wrap="square" lIns="91440" rtlCol="0">
            <a:spAutoFit/>
          </a:bodyPr>
          <a:lstStyle/>
          <a:p>
            <a:pPr algn="l">
              <a:buClr>
                <a:schemeClr val="accent3"/>
              </a:buClr>
            </a:pPr>
            <a:r>
              <a:rPr lang="en-US" cap="all" baseline="0" dirty="0" smtClean="0">
                <a:solidFill>
                  <a:schemeClr val="accent1"/>
                </a:solidFill>
                <a:latin typeface="+mj-lt"/>
              </a:rPr>
              <a:t>Key Highlights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5"/>
          </p:nvPr>
        </p:nvSpPr>
        <p:spPr>
          <a:xfrm>
            <a:off x="4893921" y="3433554"/>
            <a:ext cx="3780693" cy="843565"/>
          </a:xfrm>
          <a:prstGeom prst="rect">
            <a:avLst/>
          </a:prstGeom>
          <a:ln w="15875">
            <a:solidFill>
              <a:srgbClr val="D9D9D9"/>
            </a:solidFill>
          </a:ln>
        </p:spPr>
        <p:txBody>
          <a:bodyPr lIns="91440" t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227013" indent="-227013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Arial" panose="020B0604020202020204" pitchFamily="34" charset="0"/>
              <a:buChar char="•"/>
              <a:defRPr sz="1600">
                <a:solidFill>
                  <a:srgbClr val="676365"/>
                </a:solidFill>
                <a:latin typeface="+mj-lt"/>
                <a:cs typeface="Arial"/>
              </a:defRPr>
            </a:lvl2pPr>
            <a:lvl3pPr marL="460375" indent="-233363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rgbClr val="676365"/>
                </a:solidFill>
                <a:latin typeface="+mj-lt"/>
                <a:cs typeface="Arial"/>
              </a:defRPr>
            </a:lvl3pPr>
            <a:lvl4pPr marL="687388" indent="-227013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rgbClr val="676365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6"/>
          </p:nvPr>
        </p:nvSpPr>
        <p:spPr>
          <a:xfrm>
            <a:off x="4893453" y="2523088"/>
            <a:ext cx="3780693" cy="843565"/>
          </a:xfrm>
          <a:prstGeom prst="rect">
            <a:avLst/>
          </a:prstGeom>
          <a:ln w="15875">
            <a:solidFill>
              <a:srgbClr val="D9D9D9"/>
            </a:solidFill>
          </a:ln>
        </p:spPr>
        <p:txBody>
          <a:bodyPr lIns="91440" t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227013" indent="-227013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Arial" panose="020B0604020202020204" pitchFamily="34" charset="0"/>
              <a:buChar char="•"/>
              <a:defRPr sz="1600">
                <a:solidFill>
                  <a:srgbClr val="676365"/>
                </a:solidFill>
                <a:latin typeface="+mj-lt"/>
                <a:cs typeface="Arial"/>
              </a:defRPr>
            </a:lvl2pPr>
            <a:lvl3pPr marL="460375" indent="-233363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rgbClr val="676365"/>
                </a:solidFill>
                <a:latin typeface="+mj-lt"/>
                <a:cs typeface="Arial"/>
              </a:defRPr>
            </a:lvl3pPr>
            <a:lvl4pPr marL="687388" indent="-227013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rgbClr val="676365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249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View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30031"/>
            <a:ext cx="8458200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600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</a:defRPr>
            </a:lvl1pPr>
          </a:lstStyle>
          <a:p>
            <a:pPr marL="0" lvl="0"/>
            <a:r>
              <a:rPr lang="en-US" dirty="0" smtClean="0"/>
              <a:t>Add Title: Example = “Industry” Highlights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414" y="1906479"/>
            <a:ext cx="2743200" cy="11981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9433" y="4767263"/>
            <a:ext cx="3086100" cy="274637"/>
          </a:xfrm>
          <a:prstGeom prst="rect">
            <a:avLst/>
          </a:prstGeom>
        </p:spPr>
        <p:txBody>
          <a:bodyPr vert="horz" lIns="0" tIns="91440" rIns="0" bIns="45720" rtlCol="0" anchor="ctr"/>
          <a:lstStyle>
            <a:lvl1pPr>
              <a:defRPr lang="en-US" smtClean="0"/>
            </a:lvl1pPr>
          </a:lstStyle>
          <a:p>
            <a:r>
              <a:rPr lang="en-US" smtClean="0"/>
              <a:t>DOCUSIGN CONFIDENTIAL</a:t>
            </a:r>
            <a:endParaRPr lang="en-US" dirty="0"/>
          </a:p>
        </p:txBody>
      </p:sp>
      <p:pic>
        <p:nvPicPr>
          <p:cNvPr id="10" name="Picture 9" descr="logo_blu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17" y="4782437"/>
            <a:ext cx="977483" cy="27432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353662" y="3211614"/>
            <a:ext cx="2743200" cy="1198194"/>
          </a:xfrm>
          <a:prstGeom prst="rect">
            <a:avLst/>
          </a:prstGeom>
          <a:ln>
            <a:solidFill>
              <a:srgbClr val="D9D9D9"/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3200059" y="1902739"/>
            <a:ext cx="2743200" cy="1198194"/>
          </a:xfrm>
          <a:prstGeom prst="rect">
            <a:avLst/>
          </a:prstGeom>
          <a:ln>
            <a:solidFill>
              <a:srgbClr val="D9D9D9"/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3200059" y="3207874"/>
            <a:ext cx="2743200" cy="1198194"/>
          </a:xfrm>
          <a:prstGeom prst="rect">
            <a:avLst/>
          </a:prstGeom>
          <a:ln>
            <a:solidFill>
              <a:srgbClr val="D9D9D9"/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6039797" y="1902739"/>
            <a:ext cx="2743200" cy="1198194"/>
          </a:xfrm>
          <a:prstGeom prst="rect">
            <a:avLst/>
          </a:prstGeom>
          <a:ln>
            <a:solidFill>
              <a:srgbClr val="D9D9D9"/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6046455" y="3207874"/>
            <a:ext cx="2743200" cy="1198194"/>
          </a:xfrm>
          <a:prstGeom prst="rect">
            <a:avLst/>
          </a:prstGeom>
          <a:ln>
            <a:solidFill>
              <a:srgbClr val="D9D9D9"/>
            </a:solidFill>
          </a:ln>
        </p:spPr>
        <p:txBody>
          <a:bodyPr lIns="0" rIns="0" anchor="ctr">
            <a:normAutofit/>
          </a:bodyPr>
          <a:lstStyle>
            <a:lvl1pPr marL="0" indent="0" algn="ctr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54255" y="934228"/>
            <a:ext cx="1729724" cy="806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545469" y="933334"/>
            <a:ext cx="1729724" cy="806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716284" y="933781"/>
            <a:ext cx="1729724" cy="806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</p:spTree>
    <p:extLst>
      <p:ext uri="{BB962C8B-B14F-4D97-AF65-F5344CB8AC3E}">
        <p14:creationId xmlns:p14="http://schemas.microsoft.com/office/powerpoint/2010/main" val="227359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330031"/>
            <a:ext cx="4226974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600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</a:defRPr>
            </a:lvl1pPr>
          </a:lstStyle>
          <a:p>
            <a:pPr marL="0" lvl="0"/>
            <a:r>
              <a:rPr lang="en-US" dirty="0" smtClean="0"/>
              <a:t>Add Company</a:t>
            </a:r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9433" y="4767263"/>
            <a:ext cx="3086100" cy="274637"/>
          </a:xfrm>
          <a:prstGeom prst="rect">
            <a:avLst/>
          </a:prstGeom>
        </p:spPr>
        <p:txBody>
          <a:bodyPr vert="horz" lIns="0" tIns="91440" rIns="0" bIns="45720" rtlCol="0" anchor="ctr"/>
          <a:lstStyle>
            <a:lvl1pPr>
              <a:defRPr lang="en-US" smtClean="0"/>
            </a:lvl1pPr>
          </a:lstStyle>
          <a:p>
            <a:r>
              <a:rPr lang="en-US" smtClean="0"/>
              <a:t>DOCUSIGN CONFIDENTIAL</a:t>
            </a:r>
            <a:endParaRPr lang="en-US" dirty="0"/>
          </a:p>
        </p:txBody>
      </p:sp>
      <p:pic>
        <p:nvPicPr>
          <p:cNvPr id="10" name="Picture 9" descr="logo_blu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17" y="4782437"/>
            <a:ext cx="977483" cy="27432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456657" y="980057"/>
            <a:ext cx="3658992" cy="353943"/>
          </a:xfrm>
          <a:prstGeom prst="rect">
            <a:avLst/>
          </a:prstGeom>
          <a:solidFill>
            <a:srgbClr val="D9D9D9">
              <a:alpha val="93000"/>
            </a:srgbClr>
          </a:solidFill>
          <a:ln w="15875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en-US" sz="1700" cap="all" baseline="0" dirty="0" smtClean="0">
                <a:solidFill>
                  <a:schemeClr val="accent1"/>
                </a:solidFill>
                <a:latin typeface="+mj-lt"/>
              </a:rPr>
              <a:t>BUSINESS CHALLENGE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455272" y="3414844"/>
            <a:ext cx="3667169" cy="356536"/>
          </a:xfrm>
          <a:prstGeom prst="rect">
            <a:avLst/>
          </a:prstGeom>
          <a:solidFill>
            <a:srgbClr val="D9D9D9">
              <a:alpha val="93000"/>
            </a:srgbClr>
          </a:solidFill>
          <a:ln w="15875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en-US" sz="1700" cap="all" baseline="0" dirty="0" smtClean="0">
                <a:solidFill>
                  <a:schemeClr val="accent1"/>
                </a:solidFill>
                <a:latin typeface="+mj-lt"/>
              </a:rPr>
              <a:t>SoLUTION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7"/>
          </p:nvPr>
        </p:nvSpPr>
        <p:spPr>
          <a:xfrm>
            <a:off x="4290614" y="1326472"/>
            <a:ext cx="4400883" cy="1679932"/>
          </a:xfrm>
          <a:prstGeom prst="rect">
            <a:avLst/>
          </a:prstGeom>
          <a:ln w="15875">
            <a:solidFill>
              <a:srgbClr val="D9D9D9"/>
            </a:solidFill>
          </a:ln>
        </p:spPr>
        <p:txBody>
          <a:bodyPr lIns="182880" tIns="54864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100" kern="1200" dirty="0" smtClean="0">
                <a:solidFill>
                  <a:srgbClr val="616161"/>
                </a:solidFill>
                <a:latin typeface="+mj-lt"/>
                <a:ea typeface="ＭＳ Ｐゴシック" charset="0"/>
                <a:cs typeface="Arial"/>
              </a:defRPr>
            </a:lvl1pPr>
            <a:lvl2pPr marL="227013" indent="-227013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  <a:cs typeface="Arial"/>
              </a:defRPr>
            </a:lvl2pPr>
            <a:lvl3pPr marL="460375" indent="-233363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687388" indent="-227013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277031" y="977515"/>
            <a:ext cx="4428635" cy="353943"/>
          </a:xfrm>
          <a:prstGeom prst="rect">
            <a:avLst/>
          </a:prstGeom>
          <a:solidFill>
            <a:srgbClr val="D9D9D9">
              <a:alpha val="93000"/>
            </a:srgbClr>
          </a:solidFill>
          <a:ln w="15875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en-US" sz="1700" cap="all" baseline="0" dirty="0" smtClean="0">
                <a:solidFill>
                  <a:schemeClr val="accent1"/>
                </a:solidFill>
                <a:latin typeface="+mj-lt"/>
              </a:rPr>
              <a:t>Result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381209" y="2930524"/>
            <a:ext cx="420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en-US" sz="7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806754" y="3222622"/>
            <a:ext cx="3451051" cy="131887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200" kern="1200" dirty="0" smtClean="0">
                <a:solidFill>
                  <a:srgbClr val="616161"/>
                </a:solidFill>
                <a:latin typeface="+mj-lt"/>
                <a:ea typeface="ＭＳ Ｐゴシック" charset="0"/>
                <a:cs typeface="Arial"/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FontTx/>
              <a:buNone/>
              <a:defRPr sz="1100">
                <a:solidFill>
                  <a:schemeClr val="tx1"/>
                </a:solidFill>
                <a:latin typeface="Calibri Light" panose="020F0302020204030204" pitchFamily="34" charset="0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193603" y="61375"/>
            <a:ext cx="1371600" cy="822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Add Logo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1"/>
          </p:nvPr>
        </p:nvSpPr>
        <p:spPr>
          <a:xfrm>
            <a:off x="459375" y="3770762"/>
            <a:ext cx="3656274" cy="773396"/>
          </a:xfrm>
          <a:prstGeom prst="rect">
            <a:avLst/>
          </a:prstGeom>
          <a:ln w="15875">
            <a:solidFill>
              <a:srgbClr val="D9D9D9"/>
            </a:solidFill>
          </a:ln>
        </p:spPr>
        <p:txBody>
          <a:bodyPr lIns="182880" tIns="54864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100" kern="1200" dirty="0" smtClean="0">
                <a:solidFill>
                  <a:srgbClr val="676365"/>
                </a:solidFill>
                <a:latin typeface="+mj-lt"/>
                <a:ea typeface="ＭＳ Ｐゴシック" charset="0"/>
                <a:cs typeface="Arial"/>
              </a:defRPr>
            </a:lvl1pPr>
            <a:lvl2pPr marL="227013" indent="-227013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  <a:cs typeface="Arial"/>
              </a:defRPr>
            </a:lvl2pPr>
            <a:lvl3pPr marL="460375" indent="-233363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687388" indent="-227013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2"/>
          </p:nvPr>
        </p:nvSpPr>
        <p:spPr>
          <a:xfrm>
            <a:off x="475181" y="1324601"/>
            <a:ext cx="3628657" cy="1975533"/>
          </a:xfrm>
          <a:prstGeom prst="rect">
            <a:avLst/>
          </a:prstGeom>
          <a:ln w="15875">
            <a:solidFill>
              <a:srgbClr val="D9D9D9"/>
            </a:solidFill>
          </a:ln>
        </p:spPr>
        <p:txBody>
          <a:bodyPr lIns="182880" tIns="54864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1100" kern="1200" dirty="0" smtClean="0">
                <a:solidFill>
                  <a:srgbClr val="616161"/>
                </a:solidFill>
                <a:latin typeface="+mj-lt"/>
                <a:ea typeface="ＭＳ Ｐゴシック" charset="0"/>
                <a:cs typeface="Arial"/>
              </a:defRPr>
            </a:lvl1pPr>
            <a:lvl2pPr marL="227013" indent="-227013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  <a:cs typeface="Arial"/>
              </a:defRPr>
            </a:lvl2pPr>
            <a:lvl3pPr marL="460375" indent="-233363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687388" indent="-227013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457200" y="910675"/>
            <a:ext cx="8229600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 descr="logo_blu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17" y="4782437"/>
            <a:ext cx="977483" cy="274320"/>
          </a:xfrm>
          <a:prstGeom prst="rect">
            <a:avLst/>
          </a:prstGeom>
        </p:spPr>
      </p:pic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9433" y="4767263"/>
            <a:ext cx="3086100" cy="274637"/>
          </a:xfrm>
          <a:prstGeom prst="rect">
            <a:avLst/>
          </a:prstGeom>
        </p:spPr>
        <p:txBody>
          <a:bodyPr vert="horz" lIns="91440" tIns="91440" rIns="0" bIns="45720" rtlCol="0" anchor="ctr"/>
          <a:lstStyle>
            <a:lvl1pPr>
              <a:defRPr lang="en-US" sz="7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>
                <a:solidFill>
                  <a:srgbClr val="333132">
                    <a:tint val="75000"/>
                  </a:srgbClr>
                </a:solidFill>
                <a:latin typeface="Calibri"/>
              </a:rPr>
              <a:t>DOCUSIGN CONFIDENTIAL</a:t>
            </a:r>
            <a:endParaRPr dirty="0">
              <a:solidFill>
                <a:srgbClr val="333132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9704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46125"/>
            <a:ext cx="8458200" cy="3749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logo_blue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617" y="4782437"/>
            <a:ext cx="977483" cy="274320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9433" y="4767263"/>
            <a:ext cx="3086100" cy="274637"/>
          </a:xfrm>
          <a:prstGeom prst="rect">
            <a:avLst/>
          </a:prstGeom>
        </p:spPr>
        <p:txBody>
          <a:bodyPr vert="horz" lIns="91440" tIns="91440" rIns="0" bIns="45720" rtlCol="0" anchor="ctr"/>
          <a:lstStyle>
            <a:lvl1pPr marL="0" algn="l" defTabSz="457200" rtl="0" eaLnBrk="1" latinLnBrk="0" hangingPunct="1">
              <a:defRPr lang="en-US" sz="7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srgbClr val="333132">
                    <a:tint val="75000"/>
                  </a:srgbClr>
                </a:solidFill>
                <a:latin typeface="Calibri"/>
              </a:rPr>
              <a:t>DOCUSIGN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52990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248601"/>
            <a:ext cx="7772400" cy="646300"/>
          </a:xfrm>
          <a:noFill/>
          <a:effectLst/>
        </p:spPr>
        <p:txBody>
          <a:bodyPr wrap="square" lIns="0" tIns="45705" rIns="0" bIns="45705" rtlCol="0" anchor="ctr" anchorCtr="0">
            <a:spAutoFit/>
          </a:bodyPr>
          <a:lstStyle>
            <a:lvl1pPr marL="0" algn="ctr" defTabSz="457200" rtl="0" eaLnBrk="1" latinLnBrk="0" hangingPunct="1">
              <a:defRPr lang="en-US" sz="4000" b="0" kern="1200" baseline="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Master breaker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Spotlight_Dark">
    <p:bg>
      <p:bgPr>
        <a:solidFill>
          <a:srgbClr val="1B4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14000"/>
                </a:schemeClr>
              </a:gs>
              <a:gs pos="74000">
                <a:schemeClr val="accent1">
                  <a:lumMod val="75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 anchor="ctr">
            <a:spAutoFit/>
          </a:bodyPr>
          <a:lstStyle/>
          <a:p>
            <a:pPr algn="ctr" defTabSz="457200"/>
            <a:endParaRPr lang="en-US" dirty="0">
              <a:solidFill>
                <a:srgbClr val="1B49A0"/>
              </a:solidFill>
              <a:latin typeface="Maven Pro" pitchFamily="50" charset="0"/>
            </a:endParaRPr>
          </a:p>
        </p:txBody>
      </p:sp>
      <p:sp>
        <p:nvSpPr>
          <p:cNvPr id="3" name="Oval 2"/>
          <p:cNvSpPr/>
          <p:nvPr userDrawn="1"/>
        </p:nvSpPr>
        <p:spPr>
          <a:xfrm>
            <a:off x="1199699" y="-2402235"/>
            <a:ext cx="7656373" cy="657128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3200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8458200" cy="402336"/>
          </a:xfrm>
        </p:spPr>
        <p:txBody>
          <a:bodyPr/>
          <a:lstStyle>
            <a:lvl1pPr>
              <a:defRPr sz="3000" b="0" spc="-50" baseline="0">
                <a:solidFill>
                  <a:schemeClr val="bg1"/>
                </a:solidFill>
                <a:latin typeface="Calibri Light" panose="020F0302020204030204" pitchFamily="34" charset="0"/>
                <a:ea typeface="Apex New Light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2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dirty="0" err="1" smtClea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1616909"/>
            <a:ext cx="2926080" cy="16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2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_Spotlight_Dark">
    <p:bg>
      <p:bgPr>
        <a:solidFill>
          <a:srgbClr val="1B4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14000"/>
                </a:schemeClr>
              </a:gs>
              <a:gs pos="74000">
                <a:schemeClr val="accent1">
                  <a:lumMod val="75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 anchor="ctr">
            <a:spAutoFit/>
          </a:bodyPr>
          <a:lstStyle/>
          <a:p>
            <a:pPr algn="ctr" defTabSz="457200"/>
            <a:endParaRPr lang="en-US" dirty="0">
              <a:solidFill>
                <a:srgbClr val="1B49A0"/>
              </a:solidFill>
              <a:latin typeface="Maven Pro" pitchFamily="50" charset="0"/>
            </a:endParaRPr>
          </a:p>
        </p:txBody>
      </p:sp>
      <p:sp>
        <p:nvSpPr>
          <p:cNvPr id="3" name="Oval 2"/>
          <p:cNvSpPr/>
          <p:nvPr userDrawn="1"/>
        </p:nvSpPr>
        <p:spPr>
          <a:xfrm>
            <a:off x="1199699" y="-2402235"/>
            <a:ext cx="7656373" cy="657128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32000"/>
                </a:schemeClr>
              </a:gs>
              <a:gs pos="100000">
                <a:schemeClr val="accent3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5935" y="1833086"/>
            <a:ext cx="8282763" cy="1477328"/>
          </a:xfrm>
          <a:prstGeom prst="rect">
            <a:avLst/>
          </a:prstGeom>
          <a:effectLst>
            <a:outerShdw blurRad="63500" dist="889000" sx="42000" sy="42000" algn="ctr" rotWithShape="0">
              <a:schemeClr val="accent1">
                <a:lumMod val="50000"/>
                <a:alpha val="56000"/>
              </a:schemeClr>
            </a:outerShdw>
          </a:effectLst>
        </p:spPr>
        <p:txBody>
          <a:bodyPr anchor="ctr"/>
          <a:lstStyle>
            <a:lvl1pPr algn="ctr">
              <a:spcAft>
                <a:spcPts val="0"/>
              </a:spcAft>
              <a:defRPr lang="en-US" sz="6000" b="0" spc="-200" dirty="0" smtClean="0">
                <a:solidFill>
                  <a:srgbClr val="FFFFFF"/>
                </a:solidFill>
                <a:effectLst>
                  <a:outerShdw blurRad="533400" dist="266700" dir="6660000" sx="106000" sy="106000" algn="ctr" rotWithShape="0">
                    <a:srgbClr val="1B49A0">
                      <a:lumMod val="75000"/>
                      <a:alpha val="68000"/>
                    </a:srgbClr>
                  </a:outerShdw>
                </a:effectLst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lvl="0" algn="ctr">
              <a:lnSpc>
                <a:spcPct val="75000"/>
              </a:lnSpc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84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30031"/>
            <a:ext cx="8458200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600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2900" y="946125"/>
            <a:ext cx="8458200" cy="3749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898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30031"/>
            <a:ext cx="8458200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600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42900" y="946125"/>
            <a:ext cx="4114800" cy="3749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4686300" y="946125"/>
            <a:ext cx="4114800" cy="3749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4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ft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30031"/>
            <a:ext cx="8458200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600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2900" y="946125"/>
            <a:ext cx="4114800" cy="3749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573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ight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30031"/>
            <a:ext cx="8458200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600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86300" y="946125"/>
            <a:ext cx="4114800" cy="3749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AEEF"/>
              </a:buClr>
              <a:buFont typeface="Calibri Light" panose="020F0302020204030204" pitchFamily="34" charset="0"/>
              <a:buChar char="﻿"/>
              <a:defRPr lang="en-US" sz="2000" kern="1200" dirty="0" smtClean="0">
                <a:solidFill>
                  <a:schemeClr val="tx2"/>
                </a:solidFill>
                <a:latin typeface="+mj-lt"/>
                <a:ea typeface="ＭＳ Ｐゴシック" charset="0"/>
                <a:cs typeface="Arial"/>
              </a:defRPr>
            </a:lvl1pPr>
            <a:lvl2pPr marL="339725" indent="-339725">
              <a:spcBef>
                <a:spcPts val="300"/>
              </a:spcBef>
              <a:spcAft>
                <a:spcPts val="300"/>
              </a:spcAft>
              <a:buClr>
                <a:srgbClr val="00AEEF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  <a:latin typeface="+mj-lt"/>
                <a:cs typeface="Arial"/>
              </a:defRPr>
            </a:lvl2pPr>
            <a:lvl3pPr marL="574675" indent="-228600"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­"/>
              <a:defRPr sz="1600">
                <a:solidFill>
                  <a:schemeClr val="tx2"/>
                </a:solidFill>
                <a:latin typeface="+mj-lt"/>
                <a:cs typeface="Arial"/>
              </a:defRPr>
            </a:lvl3pPr>
            <a:lvl4pPr marL="80168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>
                <a:solidFill>
                  <a:schemeClr val="tx2"/>
                </a:solidFill>
                <a:latin typeface="+mj-lt"/>
                <a:cs typeface="Arial"/>
              </a:defRPr>
            </a:lvl4pPr>
            <a:lvl5pPr marL="1143000" indent="-228600">
              <a:spcBef>
                <a:spcPts val="300"/>
              </a:spcBef>
              <a:spcAft>
                <a:spcPts val="0"/>
              </a:spcAft>
              <a:buClr>
                <a:srgbClr val="00AEEF"/>
              </a:buClr>
              <a:buFont typeface="Arial" panose="020B0604020202020204" pitchFamily="34" charset="0"/>
              <a:buChar char="­"/>
              <a:defRPr lang="en-US" sz="1200" kern="1200" dirty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162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2900" y="330031"/>
            <a:ext cx="8458200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kumimoji="0" lang="en-US" sz="2600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2370582"/>
            <a:ext cx="8686800" cy="402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150000"/>
              </a:lnSpc>
              <a:defRPr kumimoji="0" lang="en-US" sz="3200" u="none" strike="noStrike" cap="none" spc="0" normalizeH="0" baseline="0" dirty="0">
                <a:ln>
                  <a:noFill/>
                </a:ln>
                <a:solidFill>
                  <a:srgbClr val="003E91"/>
                </a:solidFill>
                <a:uLnTx/>
                <a:uFillTx/>
                <a:latin typeface="Calibri" panose="020F0502020204030204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3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45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9135"/>
            <a:ext cx="8458200" cy="71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2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84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5" r:id="rId16"/>
    <p:sldLayoutId id="2147484006" r:id="rId17"/>
    <p:sldLayoutId id="2147484007" r:id="rId18"/>
    <p:sldLayoutId id="2147484008" r:id="rId19"/>
    <p:sldLayoutId id="214748401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1" i="0" kern="1200" dirty="0" smtClean="0">
          <a:solidFill>
            <a:schemeClr val="tx2"/>
          </a:solidFill>
          <a:effectLst/>
          <a:latin typeface="+mj-lt"/>
          <a:ea typeface="+mj-ea"/>
          <a:cs typeface="DIN-Regular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lang="en-US" sz="2000" kern="1200" dirty="0" smtClean="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339725" indent="-339725" algn="l" defTabSz="457200" rtl="0" eaLnBrk="1" latinLnBrk="0" hangingPunct="1">
        <a:spcBef>
          <a:spcPts val="60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631825" indent="-285750" algn="l" defTabSz="457200" rtl="0" eaLnBrk="1" latinLnBrk="0" hangingPunct="1">
        <a:spcBef>
          <a:spcPts val="400"/>
        </a:spcBef>
        <a:buClr>
          <a:schemeClr val="tx2"/>
        </a:buClr>
        <a:buFont typeface="Arial" panose="020B0604020202020204" pitchFamily="34" charset="0"/>
        <a:buChar char="­"/>
        <a:defRPr lang="en-US" sz="1600" kern="1200" dirty="0" smtClean="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lang="en-US" sz="1600" kern="1200" smtClean="0">
          <a:solidFill>
            <a:srgbClr val="262724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lang="en-US" sz="1600" kern="1200">
          <a:solidFill>
            <a:srgbClr val="262724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jpg"/><Relationship Id="rId39" Type="http://schemas.openxmlformats.org/officeDocument/2006/relationships/image" Target="../media/image54.png"/><Relationship Id="rId21" Type="http://schemas.openxmlformats.org/officeDocument/2006/relationships/image" Target="../media/image38.png"/><Relationship Id="rId34" Type="http://schemas.openxmlformats.org/officeDocument/2006/relationships/image" Target="../media/image50.png"/><Relationship Id="rId42" Type="http://schemas.openxmlformats.org/officeDocument/2006/relationships/image" Target="../media/image57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jp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jpg"/><Relationship Id="rId32" Type="http://schemas.openxmlformats.org/officeDocument/2006/relationships/image" Target="../media/image49.jpg"/><Relationship Id="rId37" Type="http://schemas.openxmlformats.org/officeDocument/2006/relationships/image" Target="../media/image52.gif"/><Relationship Id="rId40" Type="http://schemas.openxmlformats.org/officeDocument/2006/relationships/image" Target="../media/image55.jpg"/><Relationship Id="rId5" Type="http://schemas.openxmlformats.org/officeDocument/2006/relationships/image" Target="../media/image22.gif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1.jpe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4" Type="http://schemas.openxmlformats.org/officeDocument/2006/relationships/image" Target="../media/image59.png"/><Relationship Id="rId4" Type="http://schemas.openxmlformats.org/officeDocument/2006/relationships/image" Target="../media/image21.gif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hyperlink" Target="http://images.google.com/imgres?imgurl=http://www.jamassistenza.it/images/Yamaha_logo.gif&amp;imgrefurl=http://www.jamassistenza.it/&amp;h=348&amp;w=354&amp;sz=33&amp;tbnid=tL99y6fKkV_84M:&amp;tbnh=119&amp;tbnw=121&amp;prev=/images?q=yamaha+logo&amp;um=1&amp;start=1&amp;sa=X&amp;oi=images&amp;ct=image&amp;cd=1" TargetMode="External"/><Relationship Id="rId43" Type="http://schemas.openxmlformats.org/officeDocument/2006/relationships/image" Target="../media/image58.jpeg"/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12" Type="http://schemas.openxmlformats.org/officeDocument/2006/relationships/image" Target="../media/image29.jpe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hyperlink" Target="http://images.google.com/imgres?imgurl=http://www.gentec-intl.com/GentecInc/HR/LOGOS/Sony%20Logo%20Blk.jpg&amp;imgrefurl=http://www.gentec-intl.com/Default.asp?frm=fld&amp;mode=hri&amp;fld=LOGOS&amp;h=150&amp;w=750&amp;sz=211&amp;tbnid=uvGtw-htojBebM:&amp;tbnh=30&amp;tbnw=150&amp;prev=/images?q=sony+logo&amp;um=1&amp;start=1&amp;sa=X&amp;oi=images&amp;ct=image&amp;cd=1" TargetMode="External"/><Relationship Id="rId38" Type="http://schemas.openxmlformats.org/officeDocument/2006/relationships/image" Target="../media/image53.jp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jpeg"/><Relationship Id="rId18" Type="http://schemas.openxmlformats.org/officeDocument/2006/relationships/image" Target="../media/image76.png"/><Relationship Id="rId26" Type="http://schemas.openxmlformats.org/officeDocument/2006/relationships/image" Target="../media/image84.gif"/><Relationship Id="rId39" Type="http://schemas.openxmlformats.org/officeDocument/2006/relationships/image" Target="../media/image97.jpeg"/><Relationship Id="rId21" Type="http://schemas.openxmlformats.org/officeDocument/2006/relationships/image" Target="../media/image79.jpeg"/><Relationship Id="rId34" Type="http://schemas.openxmlformats.org/officeDocument/2006/relationships/image" Target="../media/image92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41" Type="http://schemas.openxmlformats.org/officeDocument/2006/relationships/image" Target="../media/image99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jpeg"/><Relationship Id="rId40" Type="http://schemas.openxmlformats.org/officeDocument/2006/relationships/image" Target="../media/image98.png"/><Relationship Id="rId5" Type="http://schemas.openxmlformats.org/officeDocument/2006/relationships/image" Target="../media/image63.jpeg"/><Relationship Id="rId15" Type="http://schemas.openxmlformats.org/officeDocument/2006/relationships/image" Target="../media/image73.jpeg"/><Relationship Id="rId23" Type="http://schemas.openxmlformats.org/officeDocument/2006/relationships/image" Target="../media/image81.jpeg"/><Relationship Id="rId28" Type="http://schemas.openxmlformats.org/officeDocument/2006/relationships/image" Target="../media/image86.jpeg"/><Relationship Id="rId36" Type="http://schemas.openxmlformats.org/officeDocument/2006/relationships/image" Target="../media/image94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Relationship Id="rId14" Type="http://schemas.openxmlformats.org/officeDocument/2006/relationships/image" Target="../media/image72.png"/><Relationship Id="rId22" Type="http://schemas.openxmlformats.org/officeDocument/2006/relationships/image" Target="../media/image80.jpeg"/><Relationship Id="rId27" Type="http://schemas.openxmlformats.org/officeDocument/2006/relationships/image" Target="../media/image85.jpeg"/><Relationship Id="rId30" Type="http://schemas.openxmlformats.org/officeDocument/2006/relationships/image" Target="../media/image88.jpeg"/><Relationship Id="rId35" Type="http://schemas.openxmlformats.org/officeDocument/2006/relationships/image" Target="../media/image93.png"/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12" Type="http://schemas.openxmlformats.org/officeDocument/2006/relationships/image" Target="../media/image70.jpe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6.emf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2.png"/><Relationship Id="rId7" Type="http://schemas.openxmlformats.org/officeDocument/2006/relationships/image" Target="../media/image1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24.png"/><Relationship Id="rId10" Type="http://schemas.openxmlformats.org/officeDocument/2006/relationships/image" Target="../media/image134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m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5.png"/><Relationship Id="rId4" Type="http://schemas.openxmlformats.org/officeDocument/2006/relationships/image" Target="../media/image144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22.png"/><Relationship Id="rId7" Type="http://schemas.openxmlformats.org/officeDocument/2006/relationships/image" Target="../media/image15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2197320"/>
            <a:ext cx="5852160" cy="11430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/>
              <a:t>CoSign firmas digitales. Como acelerar los procesos de firma en la empresa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45920" y="3786029"/>
            <a:ext cx="5852160" cy="654010"/>
          </a:xfrm>
        </p:spPr>
        <p:txBody>
          <a:bodyPr/>
          <a:lstStyle/>
          <a:p>
            <a:r>
              <a:rPr lang="en-US" dirty="0" smtClean="0"/>
              <a:t>Daniel Translateur	</a:t>
            </a:r>
            <a:endParaRPr lang="en-US" dirty="0"/>
          </a:p>
          <a:p>
            <a:r>
              <a:rPr lang="en-US" dirty="0" err="1" smtClean="0"/>
              <a:t>Gerente</a:t>
            </a:r>
            <a:r>
              <a:rPr lang="en-US" dirty="0" smtClean="0"/>
              <a:t> de Ventas Iberia	</a:t>
            </a:r>
          </a:p>
        </p:txBody>
      </p:sp>
    </p:spTree>
    <p:extLst>
      <p:ext uri="{BB962C8B-B14F-4D97-AF65-F5344CB8AC3E}">
        <p14:creationId xmlns:p14="http://schemas.microsoft.com/office/powerpoint/2010/main" val="7461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 idx="4294967295"/>
          </p:nvPr>
        </p:nvSpPr>
        <p:spPr>
          <a:xfrm>
            <a:off x="0" y="254000"/>
            <a:ext cx="8686800" cy="403225"/>
          </a:xfrm>
        </p:spPr>
        <p:txBody>
          <a:bodyPr/>
          <a:lstStyle/>
          <a:p>
            <a:r>
              <a:rPr lang="en-US" dirty="0" smtClean="0"/>
              <a:t>Across Industries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129553" y="452780"/>
            <a:ext cx="1034317" cy="4120299"/>
            <a:chOff x="1129553" y="452780"/>
            <a:chExt cx="1034317" cy="4120299"/>
          </a:xfrm>
        </p:grpSpPr>
        <p:sp>
          <p:nvSpPr>
            <p:cNvPr id="343" name="TextBox 342"/>
            <p:cNvSpPr txBox="1"/>
            <p:nvPr/>
          </p:nvSpPr>
          <p:spPr>
            <a:xfrm>
              <a:off x="1493515" y="541333"/>
              <a:ext cx="503086" cy="158377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en-US"/>
              </a:defPPr>
              <a:lvl1pPr algn="ctr" defTabSz="877069">
                <a:lnSpc>
                  <a:spcPct val="85000"/>
                </a:lnSpc>
                <a:defRPr sz="1200" b="1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 err="1" smtClean="0"/>
                <a:t>Seguros</a:t>
              </a:r>
              <a:endParaRPr lang="en-US" dirty="0"/>
            </a:p>
          </p:txBody>
        </p:sp>
        <p:pic>
          <p:nvPicPr>
            <p:cNvPr id="348" name="Picture 347" descr="Screen shot 2011-08-10 at 1.52.29 PM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gray">
            <a:xfrm>
              <a:off x="1432591" y="3489186"/>
              <a:ext cx="624934" cy="155448"/>
            </a:xfrm>
            <a:prstGeom prst="rect">
              <a:avLst/>
            </a:prstGeom>
          </p:spPr>
        </p:pic>
        <p:pic>
          <p:nvPicPr>
            <p:cNvPr id="350" name="Picture 349" descr="transamerica.gif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5512"/>
            <a:stretch/>
          </p:blipFill>
          <p:spPr bwMode="gray">
            <a:xfrm>
              <a:off x="1326247" y="998718"/>
              <a:ext cx="837623" cy="257495"/>
            </a:xfrm>
            <a:prstGeom prst="rect">
              <a:avLst/>
            </a:prstGeom>
          </p:spPr>
        </p:pic>
        <p:pic>
          <p:nvPicPr>
            <p:cNvPr id="341" name="Picture 340" descr="Nationwide-logo-FD73AB6570-seeklogo.com.gi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93" t="13883" r="19958" b="15266"/>
            <a:stretch/>
          </p:blipFill>
          <p:spPr>
            <a:xfrm>
              <a:off x="1536745" y="1682183"/>
              <a:ext cx="416627" cy="4827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8469" y="2547758"/>
              <a:ext cx="373178" cy="37317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7679" y="4327623"/>
              <a:ext cx="614758" cy="139230"/>
            </a:xfrm>
            <a:prstGeom prst="rect">
              <a:avLst/>
            </a:prstGeom>
          </p:spPr>
        </p:pic>
        <p:cxnSp>
          <p:nvCxnSpPr>
            <p:cNvPr id="62" name="Straight Connector 61"/>
            <p:cNvCxnSpPr/>
            <p:nvPr/>
          </p:nvCxnSpPr>
          <p:spPr>
            <a:xfrm>
              <a:off x="1129553" y="452780"/>
              <a:ext cx="0" cy="4120299"/>
            </a:xfrm>
            <a:prstGeom prst="line">
              <a:avLst/>
            </a:prstGeom>
            <a:ln w="12700">
              <a:solidFill>
                <a:schemeClr val="tx1">
                  <a:lumMod val="25000"/>
                  <a:lumOff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279461" y="452780"/>
            <a:ext cx="985585" cy="4120299"/>
            <a:chOff x="2279461" y="452780"/>
            <a:chExt cx="985585" cy="4120299"/>
          </a:xfrm>
        </p:grpSpPr>
        <p:sp>
          <p:nvSpPr>
            <p:cNvPr id="375" name="TextBox 374"/>
            <p:cNvSpPr txBox="1"/>
            <p:nvPr/>
          </p:nvSpPr>
          <p:spPr>
            <a:xfrm>
              <a:off x="2531064" y="550059"/>
              <a:ext cx="733982" cy="156966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en-US"/>
              </a:defPPr>
              <a:lvl1pPr algn="ctr" defTabSz="877069">
                <a:lnSpc>
                  <a:spcPct val="85000"/>
                </a:lnSpc>
                <a:defRPr sz="1200" b="1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/>
                <a:t>High Tech</a:t>
              </a:r>
            </a:p>
          </p:txBody>
        </p:sp>
        <p:pic>
          <p:nvPicPr>
            <p:cNvPr id="378" name="Picture 3"/>
            <p:cNvPicPr>
              <a:picLocks noChangeAspect="1" noChangeArrowheads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2739046" y="3378643"/>
              <a:ext cx="318018" cy="318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7" name="Picture 6" descr="C:\DOCUME~1\BOB~1.DES\LOCALS~1\Temp\VMwareDnD\109745cb\images-4.jpg"/>
            <p:cNvPicPr>
              <a:picLocks noChangeAspect="1" noChangeArrowheads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gray">
            <a:xfrm>
              <a:off x="2577656" y="1109497"/>
              <a:ext cx="659534" cy="140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9" name="Picture 6" descr="C:\DOCUME~1\BOB~1.DES\LOCALS~1\Temp\VMwareDnD\811cf715\images-4.jpg"/>
            <p:cNvPicPr>
              <a:picLocks noChangeAspect="1" noChangeArrowheads="1"/>
            </p:cNvPicPr>
            <p:nvPr/>
          </p:nvPicPr>
          <p:blipFill>
            <a:blip r:embed="rId10" cstate="print"/>
            <a:stretch>
              <a:fillRect/>
            </a:stretch>
          </p:blipFill>
          <p:spPr bwMode="gray">
            <a:xfrm>
              <a:off x="2653020" y="4261571"/>
              <a:ext cx="488354" cy="285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0" name="Picture 369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6949" y="1731283"/>
              <a:ext cx="548640" cy="397209"/>
            </a:xfrm>
            <a:prstGeom prst="rect">
              <a:avLst/>
            </a:prstGeom>
          </p:spPr>
        </p:pic>
        <p:pic>
          <p:nvPicPr>
            <p:cNvPr id="246" name="Picture 245" descr="SAP (1).jp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301" y="2595569"/>
              <a:ext cx="535387" cy="264983"/>
            </a:xfrm>
            <a:prstGeom prst="rect">
              <a:avLst/>
            </a:prstGeom>
          </p:spPr>
        </p:pic>
        <p:cxnSp>
          <p:nvCxnSpPr>
            <p:cNvPr id="63" name="Straight Connector 62"/>
            <p:cNvCxnSpPr/>
            <p:nvPr/>
          </p:nvCxnSpPr>
          <p:spPr>
            <a:xfrm>
              <a:off x="2279461" y="452780"/>
              <a:ext cx="0" cy="4120299"/>
            </a:xfrm>
            <a:prstGeom prst="line">
              <a:avLst/>
            </a:prstGeom>
            <a:ln w="12700">
              <a:solidFill>
                <a:schemeClr val="tx1">
                  <a:lumMod val="25000"/>
                  <a:lumOff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357642" y="393071"/>
            <a:ext cx="1297706" cy="4180008"/>
            <a:chOff x="3357642" y="393071"/>
            <a:chExt cx="1297706" cy="4180008"/>
          </a:xfrm>
        </p:grpSpPr>
        <p:sp>
          <p:nvSpPr>
            <p:cNvPr id="314" name="TextBox 313"/>
            <p:cNvSpPr txBox="1"/>
            <p:nvPr/>
          </p:nvSpPr>
          <p:spPr>
            <a:xfrm>
              <a:off x="3357642" y="393071"/>
              <a:ext cx="1297706" cy="31393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>
              <a:defPPr>
                <a:defRPr lang="en-US"/>
              </a:defPPr>
              <a:lvl1pPr algn="ctr" defTabSz="877069">
                <a:lnSpc>
                  <a:spcPct val="85000"/>
                </a:lnSpc>
                <a:defRPr sz="1200" b="1">
                  <a:solidFill>
                    <a:schemeClr val="accent1"/>
                  </a:solidFill>
                </a:defRPr>
              </a:lvl1pPr>
            </a:lstStyle>
            <a:p>
              <a:r>
                <a:rPr lang="es-ES" dirty="0" smtClean="0"/>
                <a:t>Comunicación</a:t>
              </a:r>
              <a:r>
                <a:rPr lang="en-US" dirty="0" smtClean="0"/>
                <a:t>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/Media</a:t>
              </a:r>
              <a:endParaRPr lang="en-US" dirty="0"/>
            </a:p>
          </p:txBody>
        </p:sp>
        <p:pic>
          <p:nvPicPr>
            <p:cNvPr id="426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8828" y="1044957"/>
              <a:ext cx="795335" cy="262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7" name="Picture 4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3702464" y="1808463"/>
              <a:ext cx="608062" cy="2294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" name="Picture 429" descr="Screen Shot 2013-05-06 at 11.44.43 AM.png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3832" y="4357733"/>
              <a:ext cx="525326" cy="86569"/>
            </a:xfrm>
            <a:prstGeom prst="rect">
              <a:avLst/>
            </a:prstGeom>
          </p:spPr>
        </p:pic>
        <p:pic>
          <p:nvPicPr>
            <p:cNvPr id="247" name="Picture 246" descr="Vodafone (2).jp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375" y="2564769"/>
              <a:ext cx="548241" cy="30838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55182" y="3398860"/>
              <a:ext cx="502626" cy="355600"/>
            </a:xfrm>
            <a:prstGeom prst="rect">
              <a:avLst/>
            </a:prstGeom>
          </p:spPr>
        </p:pic>
        <p:cxnSp>
          <p:nvCxnSpPr>
            <p:cNvPr id="64" name="Straight Connector 63"/>
            <p:cNvCxnSpPr/>
            <p:nvPr/>
          </p:nvCxnSpPr>
          <p:spPr>
            <a:xfrm>
              <a:off x="3429369" y="452780"/>
              <a:ext cx="0" cy="4120299"/>
            </a:xfrm>
            <a:prstGeom prst="line">
              <a:avLst/>
            </a:prstGeom>
            <a:ln w="12700">
              <a:solidFill>
                <a:schemeClr val="tx1">
                  <a:lumMod val="25000"/>
                  <a:lumOff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618961" y="392068"/>
            <a:ext cx="989684" cy="4188733"/>
            <a:chOff x="4579277" y="392068"/>
            <a:chExt cx="989684" cy="4188733"/>
          </a:xfrm>
        </p:grpSpPr>
        <p:sp>
          <p:nvSpPr>
            <p:cNvPr id="401" name="TextBox 400"/>
            <p:cNvSpPr txBox="1"/>
            <p:nvPr/>
          </p:nvSpPr>
          <p:spPr>
            <a:xfrm>
              <a:off x="4782364" y="392068"/>
              <a:ext cx="695703" cy="315343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en-US"/>
              </a:defPPr>
              <a:lvl1pPr algn="ctr" defTabSz="877069">
                <a:lnSpc>
                  <a:spcPct val="85000"/>
                </a:lnSpc>
                <a:defRPr sz="1200" b="1">
                  <a:solidFill>
                    <a:schemeClr val="accent1"/>
                  </a:solidFill>
                </a:defRPr>
              </a:lvl1pPr>
            </a:lstStyle>
            <a:p>
              <a:r>
                <a:rPr lang="es-CO" dirty="0" smtClean="0"/>
                <a:t>Medicina/ </a:t>
              </a:r>
            </a:p>
            <a:p>
              <a:r>
                <a:rPr lang="es-CO" dirty="0" err="1" smtClean="0"/>
                <a:t>Pharma</a:t>
              </a:r>
              <a:endParaRPr lang="en-US" dirty="0" smtClean="0"/>
            </a:p>
          </p:txBody>
        </p:sp>
        <p:pic>
          <p:nvPicPr>
            <p:cNvPr id="404" name="Picture 403" descr="Screen Shot 2013-05-06 at 10.38.38 AM.png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51444" y="3467412"/>
              <a:ext cx="730081" cy="189151"/>
            </a:xfrm>
            <a:prstGeom prst="rect">
              <a:avLst/>
            </a:prstGeom>
          </p:spPr>
        </p:pic>
        <p:pic>
          <p:nvPicPr>
            <p:cNvPr id="405" name="Picture 404" descr="Screen Shot 2012-02-08 at 1.02.18 PM.png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 bwMode="gray">
            <a:xfrm>
              <a:off x="4777885" y="1867207"/>
              <a:ext cx="669386" cy="97167"/>
            </a:xfrm>
            <a:prstGeom prst="rect">
              <a:avLst/>
            </a:prstGeom>
          </p:spPr>
        </p:pic>
        <p:pic>
          <p:nvPicPr>
            <p:cNvPr id="397" name="Picture 39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538" y="4216339"/>
              <a:ext cx="364462" cy="36446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770" y="2643601"/>
              <a:ext cx="840191" cy="13711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2"/>
            <a:srcRect l="3346" t="10317" r="4288" b="18175"/>
            <a:stretch/>
          </p:blipFill>
          <p:spPr>
            <a:xfrm>
              <a:off x="4694319" y="1016923"/>
              <a:ext cx="831096" cy="216839"/>
            </a:xfrm>
            <a:prstGeom prst="rect">
              <a:avLst/>
            </a:prstGeom>
          </p:spPr>
        </p:pic>
        <p:cxnSp>
          <p:nvCxnSpPr>
            <p:cNvPr id="65" name="Straight Connector 64"/>
            <p:cNvCxnSpPr/>
            <p:nvPr/>
          </p:nvCxnSpPr>
          <p:spPr>
            <a:xfrm>
              <a:off x="4579277" y="452780"/>
              <a:ext cx="0" cy="4120299"/>
            </a:xfrm>
            <a:prstGeom prst="line">
              <a:avLst/>
            </a:prstGeom>
            <a:ln w="12700">
              <a:solidFill>
                <a:schemeClr val="tx1">
                  <a:lumMod val="25000"/>
                  <a:lumOff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729185" y="452780"/>
            <a:ext cx="940395" cy="4120299"/>
            <a:chOff x="5729185" y="452780"/>
            <a:chExt cx="940395" cy="4120299"/>
          </a:xfrm>
        </p:grpSpPr>
        <p:sp>
          <p:nvSpPr>
            <p:cNvPr id="361" name="TextBox 360"/>
            <p:cNvSpPr txBox="1"/>
            <p:nvPr/>
          </p:nvSpPr>
          <p:spPr>
            <a:xfrm>
              <a:off x="6016536" y="548626"/>
              <a:ext cx="627480" cy="158377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en-US"/>
              </a:defPPr>
              <a:lvl1pPr algn="ctr" defTabSz="877069">
                <a:lnSpc>
                  <a:spcPct val="85000"/>
                </a:lnSpc>
                <a:defRPr sz="1200" b="1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 err="1" smtClean="0"/>
                <a:t>Finca</a:t>
              </a:r>
              <a:r>
                <a:rPr lang="en-US" dirty="0" smtClean="0"/>
                <a:t> </a:t>
              </a:r>
              <a:r>
                <a:rPr lang="en-US" dirty="0" err="1" smtClean="0"/>
                <a:t>Raiz</a:t>
              </a:r>
              <a:endParaRPr lang="en-US" dirty="0"/>
            </a:p>
          </p:txBody>
        </p:sp>
        <p:pic>
          <p:nvPicPr>
            <p:cNvPr id="364" name="Picture 363" descr="Screen shot 2011-08-10 at 1.18.27 PM.png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 bwMode="gray">
            <a:xfrm>
              <a:off x="6038413" y="4275376"/>
              <a:ext cx="583716" cy="256032"/>
            </a:xfrm>
            <a:prstGeom prst="rect">
              <a:avLst/>
            </a:prstGeom>
          </p:spPr>
        </p:pic>
        <p:pic>
          <p:nvPicPr>
            <p:cNvPr id="249" name="Picture 248" descr="martin-and-co-logo.jp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216" y="1824752"/>
              <a:ext cx="612681" cy="197589"/>
            </a:xfrm>
            <a:prstGeom prst="rect">
              <a:avLst/>
            </a:prstGeom>
          </p:spPr>
        </p:pic>
        <p:pic>
          <p:nvPicPr>
            <p:cNvPr id="250" name="Picture 249" descr="Romanslogo (1)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6732" y="1070745"/>
              <a:ext cx="672848" cy="187029"/>
            </a:xfrm>
            <a:prstGeom prst="rect">
              <a:avLst/>
            </a:prstGeom>
          </p:spPr>
        </p:pic>
        <p:pic>
          <p:nvPicPr>
            <p:cNvPr id="251" name="Picture 250" descr="Leaders - Official Logo 300dpi.jp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817" y="3422534"/>
              <a:ext cx="498664" cy="285234"/>
            </a:xfrm>
            <a:prstGeom prst="rect">
              <a:avLst/>
            </a:prstGeom>
          </p:spPr>
        </p:pic>
        <p:pic>
          <p:nvPicPr>
            <p:cNvPr id="158" name="Picture 157" descr="Screen shot 2011-08-10 at 2.51.59 PM.png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 bwMode="gray">
            <a:xfrm>
              <a:off x="6085633" y="2640704"/>
              <a:ext cx="499921" cy="180742"/>
            </a:xfrm>
            <a:prstGeom prst="rect">
              <a:avLst/>
            </a:prstGeom>
          </p:spPr>
        </p:pic>
        <p:cxnSp>
          <p:nvCxnSpPr>
            <p:cNvPr id="66" name="Straight Connector 65"/>
            <p:cNvCxnSpPr/>
            <p:nvPr/>
          </p:nvCxnSpPr>
          <p:spPr>
            <a:xfrm>
              <a:off x="5729185" y="452780"/>
              <a:ext cx="0" cy="4120299"/>
            </a:xfrm>
            <a:prstGeom prst="line">
              <a:avLst/>
            </a:prstGeom>
            <a:ln w="12700">
              <a:solidFill>
                <a:schemeClr val="tx1">
                  <a:lumMod val="25000"/>
                  <a:lumOff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879093" y="452780"/>
            <a:ext cx="895504" cy="4120299"/>
            <a:chOff x="6879093" y="452780"/>
            <a:chExt cx="895504" cy="4120299"/>
          </a:xfrm>
        </p:grpSpPr>
        <p:sp>
          <p:nvSpPr>
            <p:cNvPr id="384" name="TextBox 383"/>
            <p:cNvSpPr txBox="1"/>
            <p:nvPr/>
          </p:nvSpPr>
          <p:spPr>
            <a:xfrm>
              <a:off x="7268626" y="541333"/>
              <a:ext cx="363947" cy="158377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en-US"/>
              </a:defPPr>
              <a:lvl1pPr algn="ctr" defTabSz="877069">
                <a:lnSpc>
                  <a:spcPct val="85000"/>
                </a:lnSpc>
                <a:defRPr sz="1200" b="1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 smtClean="0"/>
                <a:t>Retail</a:t>
              </a:r>
              <a:endParaRPr lang="en-US" dirty="0"/>
            </a:p>
          </p:txBody>
        </p:sp>
        <p:pic>
          <p:nvPicPr>
            <p:cNvPr id="241" name="Picture 240" descr="Screen shot 2011-08-10 at 1.43.16 PM.png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 bwMode="gray">
            <a:xfrm>
              <a:off x="7225164" y="4268049"/>
              <a:ext cx="450864" cy="271080"/>
            </a:xfrm>
            <a:prstGeom prst="rect">
              <a:avLst/>
            </a:prstGeom>
          </p:spPr>
        </p:pic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163865" y="2559357"/>
              <a:ext cx="573463" cy="342145"/>
            </a:xfrm>
            <a:prstGeom prst="rect">
              <a:avLst/>
            </a:prstGeom>
          </p:spPr>
        </p:pic>
        <p:pic>
          <p:nvPicPr>
            <p:cNvPr id="220" name="Picture 7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26596" y="1078484"/>
              <a:ext cx="648001" cy="168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" name="Picture 241" descr="netflix.png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168166" y="3429174"/>
              <a:ext cx="564861" cy="294973"/>
            </a:xfrm>
            <a:prstGeom prst="rect">
              <a:avLst/>
            </a:prstGeom>
          </p:spPr>
        </p:pic>
        <p:pic>
          <p:nvPicPr>
            <p:cNvPr id="244" name="Picture 243" descr="Unilever (1).jpg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19" y="1716343"/>
              <a:ext cx="369355" cy="408979"/>
            </a:xfrm>
            <a:prstGeom prst="rect">
              <a:avLst/>
            </a:prstGeom>
          </p:spPr>
        </p:pic>
        <p:cxnSp>
          <p:nvCxnSpPr>
            <p:cNvPr id="67" name="Straight Connector 66"/>
            <p:cNvCxnSpPr/>
            <p:nvPr/>
          </p:nvCxnSpPr>
          <p:spPr>
            <a:xfrm>
              <a:off x="6879093" y="452780"/>
              <a:ext cx="0" cy="4120299"/>
            </a:xfrm>
            <a:prstGeom prst="line">
              <a:avLst/>
            </a:prstGeom>
            <a:ln w="12700">
              <a:solidFill>
                <a:schemeClr val="tx1">
                  <a:lumMod val="25000"/>
                  <a:lumOff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8029000" y="452780"/>
            <a:ext cx="853536" cy="4120299"/>
            <a:chOff x="8029000" y="452780"/>
            <a:chExt cx="853536" cy="4120299"/>
          </a:xfrm>
        </p:grpSpPr>
        <p:sp>
          <p:nvSpPr>
            <p:cNvPr id="299" name="TextBox 298"/>
            <p:cNvSpPr txBox="1"/>
            <p:nvPr/>
          </p:nvSpPr>
          <p:spPr>
            <a:xfrm>
              <a:off x="8442157" y="541333"/>
              <a:ext cx="230641" cy="158377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en-US"/>
              </a:defPPr>
              <a:lvl1pPr algn="ctr" defTabSz="877069">
                <a:lnSpc>
                  <a:spcPct val="85000"/>
                </a:lnSpc>
                <a:defRPr sz="1200" b="1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 smtClean="0"/>
                <a:t>ETC</a:t>
              </a:r>
              <a:endParaRPr lang="en-US" dirty="0"/>
            </a:p>
          </p:txBody>
        </p:sp>
        <p:pic>
          <p:nvPicPr>
            <p:cNvPr id="305" name="Picture 10" descr="http://www.gentec-intl.com/Default.asp?frm=fld&amp;mode=hri&amp;fld=LOGOS">
              <a:hlinkClick r:id="rId33"/>
            </p:cNvPr>
            <p:cNvPicPr>
              <a:picLocks noChangeAspect="1" noChangeArrowheads="1"/>
            </p:cNvPicPr>
            <p:nvPr/>
          </p:nvPicPr>
          <p:blipFill>
            <a:blip r:embed="rId34" cstate="print"/>
            <a:stretch>
              <a:fillRect/>
            </a:stretch>
          </p:blipFill>
          <p:spPr bwMode="gray">
            <a:xfrm>
              <a:off x="8273272" y="2680137"/>
              <a:ext cx="568405" cy="100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" name="Picture 9" descr="http://www.jamassistenza.it/">
              <a:hlinkClick r:id="rId35"/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gray">
            <a:xfrm>
              <a:off x="8299099" y="3371881"/>
              <a:ext cx="554170" cy="299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" name="Picture 296" descr="toyota.gif"/>
            <p:cNvPicPr>
              <a:picLocks noChangeAspect="1"/>
            </p:cNvPicPr>
            <p:nvPr/>
          </p:nvPicPr>
          <p:blipFill>
            <a:blip r:embed="rId3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9099" y="1754174"/>
              <a:ext cx="498596" cy="356719"/>
            </a:xfrm>
            <a:prstGeom prst="rect">
              <a:avLst/>
            </a:prstGeom>
          </p:spPr>
        </p:pic>
        <p:pic>
          <p:nvPicPr>
            <p:cNvPr id="252" name="Picture 251" descr="virgin-logo-1296147923.jpg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3794" y="1082350"/>
              <a:ext cx="648742" cy="220572"/>
            </a:xfrm>
            <a:prstGeom prst="rect">
              <a:avLst/>
            </a:prstGeom>
          </p:spPr>
        </p:pic>
        <p:pic>
          <p:nvPicPr>
            <p:cNvPr id="254" name="Picture 253" descr="expedia.png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8299099" y="4210491"/>
              <a:ext cx="578173" cy="362320"/>
            </a:xfrm>
            <a:prstGeom prst="rect">
              <a:avLst/>
            </a:prstGeom>
          </p:spPr>
        </p:pic>
        <p:cxnSp>
          <p:nvCxnSpPr>
            <p:cNvPr id="68" name="Straight Connector 67"/>
            <p:cNvCxnSpPr/>
            <p:nvPr/>
          </p:nvCxnSpPr>
          <p:spPr>
            <a:xfrm>
              <a:off x="8029000" y="452780"/>
              <a:ext cx="0" cy="4120299"/>
            </a:xfrm>
            <a:prstGeom prst="line">
              <a:avLst/>
            </a:prstGeom>
            <a:ln w="12700">
              <a:solidFill>
                <a:schemeClr val="tx1">
                  <a:lumMod val="25000"/>
                  <a:lumOff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28901" y="550100"/>
            <a:ext cx="712594" cy="3904106"/>
            <a:chOff x="228901" y="550100"/>
            <a:chExt cx="712594" cy="3904106"/>
          </a:xfrm>
        </p:grpSpPr>
        <p:sp>
          <p:nvSpPr>
            <p:cNvPr id="334" name="TextBox 333"/>
            <p:cNvSpPr txBox="1"/>
            <p:nvPr/>
          </p:nvSpPr>
          <p:spPr>
            <a:xfrm>
              <a:off x="391136" y="550100"/>
              <a:ext cx="383823" cy="158377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en-US"/>
              </a:defPPr>
              <a:lvl1pPr algn="ctr" defTabSz="877069">
                <a:defRPr sz="1200" b="1">
                  <a:solidFill>
                    <a:schemeClr val="accent1"/>
                  </a:solidFill>
                </a:defRPr>
              </a:lvl1pPr>
            </a:lstStyle>
            <a:p>
              <a:pPr>
                <a:lnSpc>
                  <a:spcPct val="85000"/>
                </a:lnSpc>
              </a:pPr>
              <a:r>
                <a:rPr lang="en-US" dirty="0" err="1" smtClean="0"/>
                <a:t>Banca</a:t>
              </a:r>
              <a:endParaRPr lang="en-US" dirty="0"/>
            </a:p>
          </p:txBody>
        </p:sp>
        <p:pic>
          <p:nvPicPr>
            <p:cNvPr id="432" name="Merrill Lynch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01" y="2358617"/>
              <a:ext cx="712594" cy="521086"/>
            </a:xfrm>
            <a:prstGeom prst="rect">
              <a:avLst/>
            </a:prstGeom>
          </p:spPr>
        </p:pic>
        <p:pic>
          <p:nvPicPr>
            <p:cNvPr id="235" name="Santander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07" y="4338636"/>
              <a:ext cx="640080" cy="115570"/>
            </a:xfrm>
            <a:prstGeom prst="rect">
              <a:avLst/>
            </a:prstGeom>
          </p:spPr>
        </p:pic>
        <p:pic>
          <p:nvPicPr>
            <p:cNvPr id="409" name="Picture 408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285201" y="3285485"/>
              <a:ext cx="595693" cy="418930"/>
            </a:xfrm>
            <a:prstGeom prst="rect">
              <a:avLst/>
            </a:prstGeom>
          </p:spPr>
        </p:pic>
        <p:pic>
          <p:nvPicPr>
            <p:cNvPr id="69" name="Picture 68" descr="Screen shot 2011-08-10 at 2.57.12 PM.png"/>
            <p:cNvPicPr>
              <a:picLocks noChangeAspect="1"/>
            </p:cNvPicPr>
            <p:nvPr/>
          </p:nvPicPr>
          <p:blipFill>
            <a:blip r:embed="rId4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16539" y="1007729"/>
              <a:ext cx="387166" cy="387065"/>
            </a:xfrm>
            <a:prstGeom prst="rect">
              <a:avLst/>
            </a:prstGeom>
          </p:spPr>
        </p:pic>
        <p:pic>
          <p:nvPicPr>
            <p:cNvPr id="70" name="Picture 2" descr="C:\Users\kate.kirby\Pictures\logos-krach-momentum-2013\TDAmeritradeInst.png"/>
            <p:cNvPicPr>
              <a:picLocks noChangeAspect="1" noChangeArrowheads="1"/>
            </p:cNvPicPr>
            <p:nvPr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38680" y="1850457"/>
              <a:ext cx="698788" cy="138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15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Millones</a:t>
            </a:r>
            <a:r>
              <a:rPr lang="en-US" dirty="0"/>
              <a:t> de </a:t>
            </a:r>
            <a:r>
              <a:rPr lang="en-US" dirty="0" err="1"/>
              <a:t>usuarios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Europa y el </a:t>
            </a:r>
            <a:r>
              <a:rPr lang="en-US" dirty="0" err="1" smtClean="0"/>
              <a:t>mundo</a:t>
            </a:r>
            <a:endParaRPr lang="en-US" dirty="0"/>
          </a:p>
        </p:txBody>
      </p:sp>
      <p:pic>
        <p:nvPicPr>
          <p:cNvPr id="5" name="Picture 38" descr="http://www.medprive.com/files/proveedores/proveedor_0000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" y="4062025"/>
            <a:ext cx="1083935" cy="7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6" descr="http://www.kadansvastgoed.nl/_media/2-over-kadans/relaties-aan-het-woord/fghbank/fghbank-250x1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67" y="4145099"/>
            <a:ext cx="1742091" cy="10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pbs.twimg.com/profile_images/378800000532716624/4f04e6a303341df5bbe81beafdf29f33_400x400.jpeg"/>
          <p:cNvPicPr>
            <a:picLocks noChangeAspect="1" noChangeArrowheads="1"/>
          </p:cNvPicPr>
          <p:nvPr/>
        </p:nvPicPr>
        <p:blipFill>
          <a:blip r:embed="rId4" cstate="print"/>
          <a:srcRect l="9700" t="14550" r="8545" b="16166"/>
          <a:stretch>
            <a:fillRect/>
          </a:stretch>
        </p:blipFill>
        <p:spPr bwMode="auto">
          <a:xfrm>
            <a:off x="4406155" y="4419416"/>
            <a:ext cx="729093" cy="622643"/>
          </a:xfrm>
          <a:prstGeom prst="rect">
            <a:avLst/>
          </a:prstGeom>
          <a:noFill/>
        </p:spPr>
      </p:pic>
      <p:pic>
        <p:nvPicPr>
          <p:cNvPr id="8" name="Picture 7" descr="http://www.mongiello.org/images/Italian%20Senate%20logo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7709" y="2400931"/>
            <a:ext cx="2029310" cy="37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https://encrypted-tbn0.gstatic.com/images?q=tbn:ANd9GcS_PfzKSjaMlM2NIgbN1CBnYvSpKFjJi-sUX_-52Cw4sWMEpN5i6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"/>
          <a:stretch/>
        </p:blipFill>
        <p:spPr bwMode="auto">
          <a:xfrm>
            <a:off x="4046109" y="2809811"/>
            <a:ext cx="1503404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tamarb\Desktop\index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77"/>
          <a:stretch>
            <a:fillRect/>
          </a:stretch>
        </p:blipFill>
        <p:spPr bwMode="auto">
          <a:xfrm>
            <a:off x="4684086" y="721582"/>
            <a:ext cx="865427" cy="80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encrypted-tbn1.gstatic.com/images?q=tbn:ANd9GcTizr1JRg6-X-bllDR9Rw1gpLGPQdUPHrq6w4rwVvUInLAiyiHqF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01" y="1798014"/>
            <a:ext cx="1526023" cy="29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://www.natfonline.org/AstraZeneca.jpe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8984" y="4601415"/>
            <a:ext cx="1990409" cy="480341"/>
          </a:xfrm>
          <a:prstGeom prst="rect">
            <a:avLst/>
          </a:prstGeom>
          <a:noFill/>
        </p:spPr>
      </p:pic>
      <p:pic>
        <p:nvPicPr>
          <p:cNvPr id="13" name="Picture 12" descr="http://www.frieslandcampina.com/images/FrieslandCampina/logo_f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3" y="2171727"/>
            <a:ext cx="1277383" cy="54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blog.grupofoco.com.br/focotalentos/wordpress/wp-content/uploads/2010/09/henkel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3" y="2876161"/>
            <a:ext cx="834775" cy="46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V.gif"/>
          <p:cNvPicPr>
            <a:picLocks noChangeAspect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5457334" y="2310687"/>
            <a:ext cx="732204" cy="537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http://images.google.com/url?source=imgres&amp;ct=tbn&amp;q=http://i.bnet.com/blogs/logo_abbott.jpg&amp;ei=0YLZS6y3MIKBlAeJ7uCyDw&amp;sa=X&amp;oi=image_landing_page_redirect&amp;ct=legacy&amp;usg=AFQjCNGatrFFyhLmzzvgxpy-yGkDUpAq2Q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581" b="20858"/>
          <a:stretch>
            <a:fillRect/>
          </a:stretch>
        </p:blipFill>
        <p:spPr bwMode="auto">
          <a:xfrm>
            <a:off x="1659601" y="1346872"/>
            <a:ext cx="977945" cy="339455"/>
          </a:xfrm>
          <a:prstGeom prst="rect">
            <a:avLst/>
          </a:prstGeom>
          <a:noFill/>
        </p:spPr>
      </p:pic>
      <p:pic>
        <p:nvPicPr>
          <p:cNvPr id="17" name="Picture 16" descr="Pfizer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85005" y="3003778"/>
            <a:ext cx="636771" cy="397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099_merck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82" t="33842" r="4748" b="30987"/>
          <a:stretch>
            <a:fillRect/>
          </a:stretch>
        </p:blipFill>
        <p:spPr bwMode="auto">
          <a:xfrm>
            <a:off x="3004850" y="3798395"/>
            <a:ext cx="1000125" cy="392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allergan_logo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28" t="17276" r="16647" b="23798"/>
          <a:stretch>
            <a:fillRect/>
          </a:stretch>
        </p:blipFill>
        <p:spPr bwMode="auto">
          <a:xfrm>
            <a:off x="6639928" y="3616778"/>
            <a:ext cx="1076325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Bayer AG"/>
          <p:cNvPicPr preferRelativeResize="0"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53752" y="4061054"/>
            <a:ext cx="1255183" cy="510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MAQUET Getinge Grou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11" y="862996"/>
            <a:ext cx="1207224" cy="37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C:\Users\dorito\Desktop\schneider electric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95" y="1559016"/>
            <a:ext cx="1343204" cy="61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C:\Users\dorito\Desktop\ECHR LOGO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03"/>
          <a:stretch>
            <a:fillRect/>
          </a:stretch>
        </p:blipFill>
        <p:spPr bwMode="auto">
          <a:xfrm>
            <a:off x="7374167" y="1316104"/>
            <a:ext cx="1607072" cy="77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C:\Users\dorito\Desktop\Sanofi logo.jp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5" b="31421"/>
          <a:stretch>
            <a:fillRect/>
          </a:stretch>
        </p:blipFill>
        <p:spPr bwMode="auto">
          <a:xfrm>
            <a:off x="1521670" y="2297406"/>
            <a:ext cx="1389629" cy="57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C:\Users\dorito\Desktop\gas natural.jp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50" y="683728"/>
            <a:ext cx="1523962" cy="66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C:\Users\dorito\Desktop\foster weeler logo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389" y="3104139"/>
            <a:ext cx="907278" cy="59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6" y="721582"/>
            <a:ext cx="732327" cy="727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487" y="681225"/>
            <a:ext cx="696103" cy="82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 descr="C&amp;P Inspection A/S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12" y="1397312"/>
            <a:ext cx="1038225" cy="685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Leica Microsystems GmbH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27" y="3628362"/>
            <a:ext cx="990600" cy="647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4" descr="http://blog.ridetherapid.org/wp-content/uploads/2014/10/Manpower0logo.jpe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23" y="2229794"/>
            <a:ext cx="758104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851" y="721580"/>
            <a:ext cx="899085" cy="51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0" descr="http://www.stealthsecrets.com/wp-content/uploads/2014/11/Herbalife-review.jp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46" y="4023338"/>
            <a:ext cx="867357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2" descr="http://www.martec-era.net/lw_resource/datapool/_items/item_20/newmit.jp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90" y="2981778"/>
            <a:ext cx="9468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4" descr="http://www.cinecittadue.com/sites/default/files/logo-trenitalia.png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01" y="1766218"/>
            <a:ext cx="1088938" cy="5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7783037" y="3832095"/>
            <a:ext cx="1231630" cy="944711"/>
            <a:chOff x="6529507" y="5082424"/>
            <a:chExt cx="1231630" cy="944709"/>
          </a:xfrm>
        </p:grpSpPr>
        <p:sp>
          <p:nvSpPr>
            <p:cNvPr id="38" name="Rectangle 37"/>
            <p:cNvSpPr/>
            <p:nvPr/>
          </p:nvSpPr>
          <p:spPr>
            <a:xfrm>
              <a:off x="6605051" y="5780912"/>
              <a:ext cx="115608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smtClean="0"/>
                <a:t>City of Amsterdam</a:t>
              </a:r>
              <a:endParaRPr lang="en-US" sz="1000" dirty="0"/>
            </a:p>
          </p:txBody>
        </p:sp>
        <p:pic>
          <p:nvPicPr>
            <p:cNvPr id="39" name="Picture 46" descr="http://i377.photobucket.com/albums/oo216/MDbucket007/Wapen_van_Amsterdam_bewerkt.pn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507" y="5082424"/>
              <a:ext cx="1138838" cy="698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50" descr="http://mymedicnews.com/upload/images/Brainlab/Brainlab(1).jp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358" y="4628391"/>
            <a:ext cx="1341424" cy="4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3205216" y="1516600"/>
            <a:ext cx="1293944" cy="743240"/>
            <a:chOff x="5128603" y="5222649"/>
            <a:chExt cx="1534664" cy="834826"/>
          </a:xfrm>
        </p:grpSpPr>
        <p:sp>
          <p:nvSpPr>
            <p:cNvPr id="42" name="Rectangle 41"/>
            <p:cNvSpPr/>
            <p:nvPr/>
          </p:nvSpPr>
          <p:spPr>
            <a:xfrm>
              <a:off x="5128603" y="5780913"/>
              <a:ext cx="1534664" cy="276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err="1" smtClean="0"/>
                <a:t>Terrassa</a:t>
              </a:r>
              <a:r>
                <a:rPr lang="en-US" sz="1000" dirty="0" smtClean="0"/>
                <a:t> </a:t>
              </a:r>
              <a:r>
                <a:rPr lang="en-US" sz="1000" dirty="0" err="1" smtClean="0"/>
                <a:t>Municiaplity</a:t>
              </a:r>
              <a:endParaRPr lang="en-US" sz="1000" dirty="0"/>
            </a:p>
          </p:txBody>
        </p:sp>
        <p:pic>
          <p:nvPicPr>
            <p:cNvPr id="43" name="Picture 54" descr="http://upload.wikimedia.org/wikipedia/commons/b/be/Flag_of_Terrassa.pn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709" y="5222649"/>
              <a:ext cx="871200" cy="588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56" descr="http://www.ut.ee/EACH/wp-content/uploads/2011/04/SP_BL_1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63" y="2259840"/>
            <a:ext cx="408529" cy="71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8" descr="http://www.universy.it/wp-content/uploads/2014/01/Banca-dItalia-logo.jp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16" y="3438978"/>
            <a:ext cx="776547" cy="64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8" descr="http://www.house-group.it/sito/images/stories/logo_ministero_dell_ambiente.gif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50" y="2521779"/>
            <a:ext cx="724491" cy="90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/>
          <p:cNvGrpSpPr/>
          <p:nvPr/>
        </p:nvGrpSpPr>
        <p:grpSpPr>
          <a:xfrm>
            <a:off x="1426379" y="3014783"/>
            <a:ext cx="1391728" cy="905346"/>
            <a:chOff x="1426379" y="3014783"/>
            <a:chExt cx="1391728" cy="905346"/>
          </a:xfrm>
        </p:grpSpPr>
        <p:sp>
          <p:nvSpPr>
            <p:cNvPr id="30" name="Rectangle 29"/>
            <p:cNvSpPr/>
            <p:nvPr/>
          </p:nvSpPr>
          <p:spPr>
            <a:xfrm>
              <a:off x="1426379" y="3673908"/>
              <a:ext cx="139172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smtClean="0"/>
                <a:t>University of Barcelona</a:t>
              </a:r>
              <a:endParaRPr lang="en-US" sz="1000" dirty="0"/>
            </a:p>
          </p:txBody>
        </p:sp>
        <p:pic>
          <p:nvPicPr>
            <p:cNvPr id="47" name="Picture 70" descr="http://upload.wikimedia.org/wikipedia/en/a/a4/UniversityOfBarcelonaSeal.jpg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133" y="3014783"/>
              <a:ext cx="506879" cy="72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40" cstate="screen"/>
          <a:srcRect/>
          <a:stretch>
            <a:fillRect/>
          </a:stretch>
        </p:blipFill>
        <p:spPr bwMode="auto">
          <a:xfrm>
            <a:off x="5368429" y="4521015"/>
            <a:ext cx="1393017" cy="334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2" descr="RAI Radio Televisione Italiana spa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1840"/>
            <a:ext cx="990600" cy="647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247"/>
            <a:ext cx="9141712" cy="5142213"/>
            <a:chOff x="1191" y="0"/>
            <a:chExt cx="9141712" cy="51422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" y="0"/>
              <a:ext cx="9141712" cy="514221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auto">
            <a:xfrm>
              <a:off x="295439" y="3525140"/>
              <a:ext cx="132250" cy="4989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5439" y="3686480"/>
              <a:ext cx="132250" cy="49891"/>
            </a:xfrm>
            <a:prstGeom prst="rect">
              <a:avLst/>
            </a:prstGeom>
            <a:solidFill>
              <a:srgbClr val="05FF11"/>
            </a:solidFill>
            <a:ln>
              <a:solidFill>
                <a:srgbClr val="05FF11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5795" y="3480951"/>
              <a:ext cx="27732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Sends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2510" y="3642280"/>
              <a:ext cx="7021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Web App Signs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247"/>
            <a:ext cx="9141712" cy="5142213"/>
            <a:chOff x="1191" y="0"/>
            <a:chExt cx="9141712" cy="51422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" y="0"/>
              <a:ext cx="9141712" cy="514221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295439" y="3525140"/>
              <a:ext cx="132250" cy="4989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95439" y="3686480"/>
              <a:ext cx="132250" cy="49891"/>
            </a:xfrm>
            <a:prstGeom prst="rect">
              <a:avLst/>
            </a:prstGeom>
            <a:solidFill>
              <a:srgbClr val="05FF11"/>
            </a:solidFill>
            <a:ln>
              <a:solidFill>
                <a:srgbClr val="05FF11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5795" y="3480951"/>
              <a:ext cx="27732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Sends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2510" y="3642280"/>
              <a:ext cx="7021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Web App Signs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247"/>
            <a:ext cx="9141712" cy="5142213"/>
            <a:chOff x="1191" y="0"/>
            <a:chExt cx="9141712" cy="514221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" y="0"/>
              <a:ext cx="9141712" cy="5142213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 bwMode="auto">
            <a:xfrm>
              <a:off x="295439" y="3525140"/>
              <a:ext cx="132250" cy="4989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95439" y="3686480"/>
              <a:ext cx="132250" cy="49891"/>
            </a:xfrm>
            <a:prstGeom prst="rect">
              <a:avLst/>
            </a:prstGeom>
            <a:solidFill>
              <a:srgbClr val="05FF11"/>
            </a:solidFill>
            <a:ln>
              <a:solidFill>
                <a:srgbClr val="05FF11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5795" y="3480951"/>
              <a:ext cx="27732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Sends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2510" y="3642280"/>
              <a:ext cx="7021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Web App Signs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247"/>
            <a:ext cx="9141712" cy="5142213"/>
            <a:chOff x="1191" y="0"/>
            <a:chExt cx="9141712" cy="514221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" y="0"/>
              <a:ext cx="9141712" cy="514221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295439" y="3525140"/>
              <a:ext cx="132250" cy="4989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95439" y="3686480"/>
              <a:ext cx="132250" cy="49891"/>
            </a:xfrm>
            <a:prstGeom prst="rect">
              <a:avLst/>
            </a:prstGeom>
            <a:solidFill>
              <a:srgbClr val="05FF11"/>
            </a:solidFill>
            <a:ln>
              <a:solidFill>
                <a:srgbClr val="05FF11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5795" y="3480951"/>
              <a:ext cx="27732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Sends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2510" y="3642280"/>
              <a:ext cx="7021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Web App Signs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0" y="247"/>
            <a:ext cx="9141712" cy="5142213"/>
            <a:chOff x="1191" y="0"/>
            <a:chExt cx="9141712" cy="514221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" y="0"/>
              <a:ext cx="9141712" cy="5142213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auto">
            <a:xfrm>
              <a:off x="295439" y="3525140"/>
              <a:ext cx="132250" cy="4989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295439" y="3686480"/>
              <a:ext cx="132250" cy="49891"/>
            </a:xfrm>
            <a:prstGeom prst="rect">
              <a:avLst/>
            </a:prstGeom>
            <a:solidFill>
              <a:srgbClr val="05FF11"/>
            </a:solidFill>
            <a:ln>
              <a:solidFill>
                <a:srgbClr val="05FF11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5795" y="3480951"/>
              <a:ext cx="27732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Sends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2510" y="3642280"/>
              <a:ext cx="7021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Web App Signs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247"/>
            <a:ext cx="9141712" cy="5142213"/>
            <a:chOff x="1191" y="0"/>
            <a:chExt cx="9141712" cy="514221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" y="0"/>
              <a:ext cx="9141712" cy="514221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 bwMode="auto">
            <a:xfrm>
              <a:off x="295439" y="3525140"/>
              <a:ext cx="132250" cy="4989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95439" y="3686480"/>
              <a:ext cx="132250" cy="49891"/>
            </a:xfrm>
            <a:prstGeom prst="rect">
              <a:avLst/>
            </a:prstGeom>
            <a:solidFill>
              <a:srgbClr val="05FF11"/>
            </a:solidFill>
            <a:ln>
              <a:solidFill>
                <a:srgbClr val="05FF11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5795" y="3480951"/>
              <a:ext cx="27732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Sends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2510" y="3642280"/>
              <a:ext cx="7021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Web App Signs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92142" y="3862878"/>
              <a:ext cx="132250" cy="49891"/>
            </a:xfrm>
            <a:prstGeom prst="rect">
              <a:avLst/>
            </a:prstGeom>
            <a:solidFill>
              <a:srgbClr val="357EEB"/>
            </a:solidFill>
            <a:ln>
              <a:solidFill>
                <a:srgbClr val="357EEB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2498" y="3818680"/>
              <a:ext cx="59952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Mobile Signs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0" y="247"/>
            <a:ext cx="9141712" cy="5142213"/>
            <a:chOff x="1191" y="0"/>
            <a:chExt cx="9141712" cy="5142213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" y="0"/>
              <a:ext cx="9141712" cy="5142213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 bwMode="auto">
            <a:xfrm>
              <a:off x="295439" y="3525140"/>
              <a:ext cx="132250" cy="4989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295439" y="3686480"/>
              <a:ext cx="132250" cy="49891"/>
            </a:xfrm>
            <a:prstGeom prst="rect">
              <a:avLst/>
            </a:prstGeom>
            <a:solidFill>
              <a:srgbClr val="05FF11"/>
            </a:solidFill>
            <a:ln>
              <a:solidFill>
                <a:srgbClr val="05FF11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05795" y="3480951"/>
              <a:ext cx="27732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Sends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02510" y="3642280"/>
              <a:ext cx="7021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Web App Signs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292142" y="3862878"/>
              <a:ext cx="132250" cy="49891"/>
            </a:xfrm>
            <a:prstGeom prst="rect">
              <a:avLst/>
            </a:prstGeom>
            <a:solidFill>
              <a:srgbClr val="357EEB"/>
            </a:solidFill>
            <a:ln>
              <a:solidFill>
                <a:srgbClr val="357EEB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2498" y="3818680"/>
              <a:ext cx="59952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Mobile Signs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0" y="247"/>
            <a:ext cx="9141712" cy="5142213"/>
            <a:chOff x="1191" y="0"/>
            <a:chExt cx="9141712" cy="5142213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" y="0"/>
              <a:ext cx="9141712" cy="5142213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 bwMode="auto">
            <a:xfrm>
              <a:off x="295439" y="3525140"/>
              <a:ext cx="132250" cy="4989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295439" y="3686480"/>
              <a:ext cx="132250" cy="49891"/>
            </a:xfrm>
            <a:prstGeom prst="rect">
              <a:avLst/>
            </a:prstGeom>
            <a:solidFill>
              <a:srgbClr val="05FF11"/>
            </a:solidFill>
            <a:ln>
              <a:solidFill>
                <a:srgbClr val="05FF11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5795" y="3480951"/>
              <a:ext cx="27732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Sends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2510" y="3642280"/>
              <a:ext cx="7021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Web App Signs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92142" y="3862878"/>
              <a:ext cx="132250" cy="49891"/>
            </a:xfrm>
            <a:prstGeom prst="rect">
              <a:avLst/>
            </a:prstGeom>
            <a:solidFill>
              <a:srgbClr val="357EEB"/>
            </a:solidFill>
            <a:ln>
              <a:solidFill>
                <a:srgbClr val="357EEB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02498" y="3818680"/>
              <a:ext cx="59952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Mobile Signs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247"/>
            <a:ext cx="9141712" cy="5142213"/>
            <a:chOff x="1191" y="0"/>
            <a:chExt cx="9141712" cy="514221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" y="0"/>
              <a:ext cx="9141712" cy="5142213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 bwMode="auto">
            <a:xfrm>
              <a:off x="295439" y="3525140"/>
              <a:ext cx="132250" cy="4989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295439" y="3686480"/>
              <a:ext cx="132250" cy="49891"/>
            </a:xfrm>
            <a:prstGeom prst="rect">
              <a:avLst/>
            </a:prstGeom>
            <a:solidFill>
              <a:srgbClr val="05FF11"/>
            </a:solidFill>
            <a:ln>
              <a:solidFill>
                <a:srgbClr val="05FF11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05795" y="3480951"/>
              <a:ext cx="27732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Sends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2510" y="3642280"/>
              <a:ext cx="70211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Web App Signs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292142" y="3862878"/>
              <a:ext cx="132250" cy="49891"/>
            </a:xfrm>
            <a:prstGeom prst="rect">
              <a:avLst/>
            </a:prstGeom>
            <a:solidFill>
              <a:srgbClr val="357EEB"/>
            </a:solidFill>
            <a:ln>
              <a:solidFill>
                <a:srgbClr val="357EEB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56" tIns="34279" rIns="68556" bIns="34279"/>
            <a:lstStyle/>
            <a:p>
              <a:pPr defTabSz="685427"/>
              <a:endParaRPr lang="en-US" sz="140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02498" y="3818680"/>
              <a:ext cx="59952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427"/>
              <a:r>
                <a:rPr lang="en-US" sz="900" dirty="0">
                  <a:solidFill>
                    <a:prstClr val="white"/>
                  </a:solidFill>
                  <a:latin typeface="+mj-lt"/>
                </a:rPr>
                <a:t>Mobile Signs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996" y="1287"/>
            <a:ext cx="9139004" cy="5142213"/>
            <a:chOff x="3329034" y="2571353"/>
            <a:chExt cx="9139004" cy="5142213"/>
          </a:xfrm>
        </p:grpSpPr>
        <p:grpSp>
          <p:nvGrpSpPr>
            <p:cNvPr id="7" name="Group 6"/>
            <p:cNvGrpSpPr/>
            <p:nvPr/>
          </p:nvGrpSpPr>
          <p:grpSpPr>
            <a:xfrm>
              <a:off x="3329034" y="2571353"/>
              <a:ext cx="9139004" cy="5142213"/>
              <a:chOff x="1594070" y="1763472"/>
              <a:chExt cx="9139004" cy="5142213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1594070" y="1763472"/>
                <a:ext cx="9139004" cy="5142213"/>
                <a:chOff x="2545" y="0"/>
                <a:chExt cx="9139004" cy="5142213"/>
              </a:xfrm>
            </p:grpSpPr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5" y="0"/>
                  <a:ext cx="9139004" cy="5142213"/>
                </a:xfrm>
                <a:prstGeom prst="rect">
                  <a:avLst/>
                </a:prstGeom>
              </p:spPr>
            </p:pic>
            <p:sp>
              <p:nvSpPr>
                <p:cNvPr id="71" name="Rectangle 70"/>
                <p:cNvSpPr/>
                <p:nvPr/>
              </p:nvSpPr>
              <p:spPr bwMode="auto">
                <a:xfrm>
                  <a:off x="295439" y="3525140"/>
                  <a:ext cx="132250" cy="4989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56" tIns="34279" rIns="68556" bIns="34279"/>
                <a:lstStyle/>
                <a:p>
                  <a:pPr defTabSz="685427"/>
                  <a:endParaRPr lang="en-US" sz="1400">
                    <a:solidFill>
                      <a:prstClr val="white"/>
                    </a:solidFill>
                    <a:latin typeface="+mj-lt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 bwMode="auto">
                <a:xfrm>
                  <a:off x="295439" y="3686480"/>
                  <a:ext cx="132250" cy="49891"/>
                </a:xfrm>
                <a:prstGeom prst="rect">
                  <a:avLst/>
                </a:prstGeom>
                <a:solidFill>
                  <a:srgbClr val="05FF11"/>
                </a:solidFill>
                <a:ln>
                  <a:solidFill>
                    <a:srgbClr val="05FF11"/>
                  </a:solidFill>
                </a:ln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56" tIns="34279" rIns="68556" bIns="34279"/>
                <a:lstStyle/>
                <a:p>
                  <a:pPr defTabSz="685427"/>
                  <a:endParaRPr lang="en-US" sz="1400">
                    <a:solidFill>
                      <a:prstClr val="white"/>
                    </a:solidFill>
                    <a:latin typeface="+mj-lt"/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505795" y="3480951"/>
                  <a:ext cx="27732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427"/>
                  <a:r>
                    <a:rPr lang="en-US" sz="900" dirty="0">
                      <a:solidFill>
                        <a:prstClr val="white"/>
                      </a:solidFill>
                      <a:latin typeface="+mj-lt"/>
                    </a:rPr>
                    <a:t>Sends</a:t>
                  </a: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502510" y="3642280"/>
                  <a:ext cx="70211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427"/>
                  <a:r>
                    <a:rPr lang="en-US" sz="900" dirty="0">
                      <a:solidFill>
                        <a:prstClr val="white"/>
                      </a:solidFill>
                      <a:latin typeface="+mj-lt"/>
                    </a:rPr>
                    <a:t>Web App Signs</a:t>
                  </a:r>
                </a:p>
              </p:txBody>
            </p:sp>
            <p:sp>
              <p:nvSpPr>
                <p:cNvPr id="75" name="Rectangle 74"/>
                <p:cNvSpPr/>
                <p:nvPr/>
              </p:nvSpPr>
              <p:spPr bwMode="auto">
                <a:xfrm>
                  <a:off x="292142" y="3862878"/>
                  <a:ext cx="132250" cy="49891"/>
                </a:xfrm>
                <a:prstGeom prst="rect">
                  <a:avLst/>
                </a:prstGeom>
                <a:solidFill>
                  <a:srgbClr val="357EEB"/>
                </a:solidFill>
                <a:ln>
                  <a:solidFill>
                    <a:srgbClr val="357EEB"/>
                  </a:solidFill>
                </a:ln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56" tIns="34279" rIns="68556" bIns="34279"/>
                <a:lstStyle/>
                <a:p>
                  <a:pPr defTabSz="685427"/>
                  <a:endParaRPr lang="en-US" sz="1400">
                    <a:solidFill>
                      <a:prstClr val="white"/>
                    </a:solidFill>
                    <a:latin typeface="+mj-lt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502498" y="3818680"/>
                  <a:ext cx="599523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685427"/>
                  <a:r>
                    <a:rPr lang="en-US" sz="900" dirty="0">
                      <a:solidFill>
                        <a:prstClr val="white"/>
                      </a:solidFill>
                      <a:latin typeface="+mj-lt"/>
                    </a:rPr>
                    <a:t>Mobile Signs</a:t>
                  </a:r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8457519" y="1916546"/>
                <a:ext cx="2275555" cy="4408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10200101" y="2747105"/>
              <a:ext cx="1305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accent3"/>
                </a:buClr>
              </a:pPr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June, 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20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3137154" y="1888854"/>
            <a:ext cx="3160294" cy="1365793"/>
          </a:xfrm>
          <a:prstGeom prst="rect">
            <a:avLst/>
          </a:prstGeom>
          <a:effectLst>
            <a:outerShdw blurRad="63500" dist="889000" sx="42000" sy="42000" algn="ctr" rotWithShape="0">
              <a:schemeClr val="accent1">
                <a:lumMod val="50000"/>
                <a:alpha val="56000"/>
              </a:schemeClr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5000"/>
              </a:lnSpc>
            </a:pPr>
            <a:r>
              <a:rPr lang="en-US" sz="5400" spc="-150" dirty="0">
                <a:solidFill>
                  <a:srgbClr val="FFFFFF"/>
                </a:solidFill>
                <a:effectLst>
                  <a:outerShdw blurRad="533400" dist="266700" dir="6660000" sx="106000" sy="106000" algn="ctr" rotWithShape="0">
                    <a:srgbClr val="1B49A0">
                      <a:lumMod val="75000"/>
                      <a:alpha val="68000"/>
                    </a:srgbClr>
                  </a:outerShdw>
                </a:effectLst>
              </a:rPr>
              <a:t>Trust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43018" y="2256415"/>
            <a:ext cx="2747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On-Premises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Back </a:t>
            </a:r>
            <a:r>
              <a:rPr lang="en-US" sz="1600" dirty="0" smtClean="0">
                <a:solidFill>
                  <a:srgbClr val="FFFFFF"/>
                </a:solidFill>
              </a:rPr>
              <a:t>Office, </a:t>
            </a:r>
            <a:r>
              <a:rPr lang="en-US" sz="1600" dirty="0" err="1" smtClean="0">
                <a:solidFill>
                  <a:srgbClr val="FFFFFF"/>
                </a:solidFill>
              </a:rPr>
              <a:t>firmantes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internos</a:t>
            </a:r>
            <a:endParaRPr lang="en-US" sz="1600" dirty="0" smtClean="0">
              <a:solidFill>
                <a:srgbClr val="FFFFFF"/>
              </a:solidFill>
            </a:endParaRPr>
          </a:p>
          <a:p>
            <a:r>
              <a:rPr lang="en-US" sz="1600" dirty="0" smtClean="0">
                <a:solidFill>
                  <a:srgbClr val="FFFFFF"/>
                </a:solidFill>
              </a:rPr>
              <a:t>PKI-Standard Digital Signature</a:t>
            </a:r>
          </a:p>
          <a:p>
            <a:endParaRPr lang="en-US" sz="1600" dirty="0" smtClean="0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4868" y="1277131"/>
            <a:ext cx="3726918" cy="1823471"/>
            <a:chOff x="524868" y="1277131"/>
            <a:chExt cx="3726918" cy="1823471"/>
          </a:xfrm>
        </p:grpSpPr>
        <p:sp>
          <p:nvSpPr>
            <p:cNvPr id="55" name="TextBox 54"/>
            <p:cNvSpPr txBox="1"/>
            <p:nvPr/>
          </p:nvSpPr>
          <p:spPr>
            <a:xfrm>
              <a:off x="524868" y="2269605"/>
              <a:ext cx="37269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Cloud</a:t>
              </a:r>
            </a:p>
            <a:p>
              <a:r>
                <a:rPr lang="en-US" sz="1600" dirty="0" smtClean="0">
                  <a:solidFill>
                    <a:srgbClr val="FFFFFF"/>
                  </a:solidFill>
                </a:rPr>
                <a:t>Front </a:t>
              </a:r>
              <a:r>
                <a:rPr lang="en-US" sz="1600" dirty="0" smtClean="0">
                  <a:solidFill>
                    <a:srgbClr val="FFFFFF"/>
                  </a:solidFill>
                </a:rPr>
                <a:t>Office, </a:t>
              </a:r>
              <a:r>
                <a:rPr lang="en-US" sz="1600" dirty="0" err="1" smtClean="0">
                  <a:solidFill>
                    <a:srgbClr val="FFFFFF"/>
                  </a:solidFill>
                </a:rPr>
                <a:t>Firmantes</a:t>
              </a:r>
              <a:r>
                <a:rPr lang="en-US" sz="1600" dirty="0" smtClean="0">
                  <a:solidFill>
                    <a:srgbClr val="FFFFFF"/>
                  </a:solidFill>
                </a:rPr>
                <a:t> </a:t>
              </a:r>
              <a:r>
                <a:rPr lang="en-US" sz="1600" dirty="0" err="1" smtClean="0">
                  <a:solidFill>
                    <a:srgbClr val="FFFFFF"/>
                  </a:solidFill>
                </a:rPr>
                <a:t>externos</a:t>
              </a:r>
              <a:endParaRPr lang="en-US" sz="1600" dirty="0" smtClean="0">
                <a:solidFill>
                  <a:srgbClr val="FFFFFF"/>
                </a:solidFill>
              </a:endParaRPr>
            </a:p>
            <a:p>
              <a:r>
                <a:rPr lang="en-US" sz="1600" dirty="0" smtClean="0">
                  <a:solidFill>
                    <a:srgbClr val="FFFFFF"/>
                  </a:solidFill>
                </a:rPr>
                <a:t>DocuSign </a:t>
              </a:r>
              <a:r>
                <a:rPr lang="en-US" sz="1600" dirty="0" smtClean="0">
                  <a:solidFill>
                    <a:srgbClr val="FFFFFF"/>
                  </a:solidFill>
                </a:rPr>
                <a:t>eSignature, PKI o </a:t>
              </a:r>
              <a:r>
                <a:rPr lang="en-US" sz="1600" dirty="0" err="1" smtClean="0">
                  <a:solidFill>
                    <a:srgbClr val="FFFFFF"/>
                  </a:solidFill>
                </a:rPr>
                <a:t>eID</a:t>
              </a:r>
              <a:r>
                <a:rPr lang="en-US" sz="1600" dirty="0" smtClean="0">
                  <a:solidFill>
                    <a:srgbClr val="FFFFFF"/>
                  </a:solidFill>
                </a:rPr>
                <a:t> </a:t>
              </a:r>
              <a:r>
                <a:rPr lang="en-US" sz="1600" dirty="0" smtClean="0">
                  <a:solidFill>
                    <a:srgbClr val="FFFFFF"/>
                  </a:solidFill>
                </a:rPr>
                <a:t>Technology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27" y="1277131"/>
              <a:ext cx="2857667" cy="801974"/>
            </a:xfrm>
            <a:prstGeom prst="rect">
              <a:avLst/>
            </a:prstGeom>
          </p:spPr>
        </p:pic>
      </p:grpSp>
      <p:pic>
        <p:nvPicPr>
          <p:cNvPr id="1026" name="Picture 2" descr="N:\USR\rachelb\Marcom\Logo\CoSig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18" y="1277131"/>
            <a:ext cx="2298002" cy="8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5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3E91"/>
                </a:solidFill>
              </a:rPr>
              <a:t>Seguridad gracias al uso de doble factor de autenticación y auditoria del proceso</a:t>
            </a:r>
            <a:endParaRPr lang="es-ES" dirty="0">
              <a:solidFill>
                <a:srgbClr val="003E9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62659" y="846060"/>
            <a:ext cx="1308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/>
            <a:r>
              <a:rPr lang="en-US" sz="2000" b="1" dirty="0" smtClean="0">
                <a:solidFill>
                  <a:srgbClr val="1B49A0"/>
                </a:solidFill>
                <a:latin typeface="Calibri"/>
                <a:cs typeface="Calibri"/>
              </a:rPr>
              <a:t>Audit Trail</a:t>
            </a:r>
            <a:endParaRPr lang="en-US" sz="2000" b="1" dirty="0">
              <a:solidFill>
                <a:srgbClr val="1B49A0"/>
              </a:solidFill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5390" y="846060"/>
            <a:ext cx="1793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/>
            <a:r>
              <a:rPr lang="en-US" sz="2000" b="1" dirty="0" smtClean="0">
                <a:solidFill>
                  <a:srgbClr val="1B49A0"/>
                </a:solidFill>
                <a:latin typeface="Calibri"/>
                <a:cs typeface="Calibri"/>
              </a:rPr>
              <a:t>Authentication</a:t>
            </a:r>
            <a:endParaRPr lang="en-US" sz="2000" b="1" dirty="0">
              <a:solidFill>
                <a:srgbClr val="1B49A0"/>
              </a:solidFill>
              <a:latin typeface="Calibri"/>
              <a:cs typeface="Calibri"/>
            </a:endParaRPr>
          </a:p>
        </p:txBody>
      </p: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5412686" y="1224989"/>
            <a:ext cx="2913167" cy="3414251"/>
            <a:chOff x="5291467" y="1138649"/>
            <a:chExt cx="2980615" cy="3493301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1467" y="1138649"/>
              <a:ext cx="2980615" cy="3493301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Rectangle 38"/>
            <p:cNvSpPr/>
            <p:nvPr/>
          </p:nvSpPr>
          <p:spPr>
            <a:xfrm>
              <a:off x="5309628" y="2610108"/>
              <a:ext cx="1021031" cy="203145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defTabSz="914217"/>
              <a:endParaRPr lang="en-US">
                <a:solidFill>
                  <a:srgbClr val="1B49A0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247823" y="2459495"/>
              <a:ext cx="748080" cy="11896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defTabSz="914217"/>
              <a:endParaRPr lang="en-US">
                <a:solidFill>
                  <a:srgbClr val="1B49A0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85473" y="2188308"/>
              <a:ext cx="812564" cy="37840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defTabSz="914217"/>
              <a:endParaRPr lang="en-US">
                <a:solidFill>
                  <a:srgbClr val="1B49A0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309628" y="4095209"/>
              <a:ext cx="2742795" cy="35906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defTabSz="914217"/>
              <a:endParaRPr lang="en-US">
                <a:solidFill>
                  <a:srgbClr val="1B49A0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309628" y="1473246"/>
              <a:ext cx="1423818" cy="85128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defTabSz="914217"/>
              <a:endParaRPr lang="en-US">
                <a:solidFill>
                  <a:srgbClr val="1B49A0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1746731" y="1655148"/>
            <a:ext cx="0" cy="1864765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3590655" y="1688772"/>
            <a:ext cx="997452" cy="9144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200" dirty="0" smtClean="0">
                <a:solidFill>
                  <a:srgbClr val="FFFFFF"/>
                </a:solidFill>
                <a:latin typeface="Calibri"/>
                <a:cs typeface="Calibri"/>
              </a:rPr>
              <a:t>ID Check</a:t>
            </a: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590655" y="2632217"/>
            <a:ext cx="997452" cy="9336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200" dirty="0" smtClean="0">
                <a:solidFill>
                  <a:srgbClr val="FFFFFF"/>
                </a:solidFill>
                <a:latin typeface="Calibri"/>
                <a:cs typeface="Calibri"/>
              </a:rPr>
              <a:t>Electronic Notary</a:t>
            </a: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599669" y="3838420"/>
            <a:ext cx="4371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217" eaLnBrk="1" hangingPunct="1"/>
            <a:r>
              <a:rPr lang="en-US" sz="1200" b="1" dirty="0" smtClean="0">
                <a:solidFill>
                  <a:srgbClr val="1B49A0"/>
                </a:solidFill>
                <a:latin typeface="Calibri"/>
                <a:cs typeface="Calibri"/>
              </a:rPr>
              <a:t>Industry-Leading </a:t>
            </a:r>
            <a:r>
              <a:rPr lang="en-US" sz="1200" b="1" dirty="0" smtClean="0">
                <a:solidFill>
                  <a:srgbClr val="00AEEF"/>
                </a:solidFill>
                <a:latin typeface="Calibri"/>
                <a:cs typeface="Calibri"/>
              </a:rPr>
              <a:t>Choice</a:t>
            </a:r>
            <a:r>
              <a:rPr lang="en-US" sz="1200" b="1" dirty="0" smtClean="0">
                <a:solidFill>
                  <a:srgbClr val="1B49A0"/>
                </a:solidFill>
                <a:latin typeface="Calibri"/>
                <a:cs typeface="Calibri"/>
              </a:rPr>
              <a:t> of Authentication Options</a:t>
            </a:r>
            <a:endParaRPr lang="en-US" sz="1200" b="1" dirty="0">
              <a:solidFill>
                <a:srgbClr val="1B49A0"/>
              </a:solidFill>
              <a:latin typeface="Calibri"/>
              <a:cs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840740" y="1688772"/>
            <a:ext cx="857828" cy="60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200" dirty="0" smtClean="0">
                <a:solidFill>
                  <a:srgbClr val="FFFFFF"/>
                </a:solidFill>
                <a:latin typeface="Calibri"/>
                <a:cs typeface="Calibri"/>
              </a:rPr>
              <a:t>Access Code</a:t>
            </a: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40740" y="2322515"/>
            <a:ext cx="857828" cy="60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200" dirty="0" smtClean="0">
                <a:solidFill>
                  <a:srgbClr val="FFFFFF"/>
                </a:solidFill>
                <a:latin typeface="Calibri"/>
                <a:cs typeface="Calibri"/>
              </a:rPr>
              <a:t>SMS</a:t>
            </a: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840740" y="2956257"/>
            <a:ext cx="857828" cy="60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200" dirty="0" smtClean="0">
                <a:solidFill>
                  <a:srgbClr val="FFFFFF"/>
                </a:solidFill>
                <a:latin typeface="Calibri"/>
                <a:cs typeface="Calibri"/>
              </a:rPr>
              <a:t>Phone</a:t>
            </a: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10935" y="1688772"/>
            <a:ext cx="857828" cy="60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200" dirty="0" smtClean="0">
                <a:solidFill>
                  <a:srgbClr val="FFFFFF"/>
                </a:solidFill>
                <a:latin typeface="Calibri"/>
                <a:cs typeface="Calibri"/>
              </a:rPr>
              <a:t>Web ID</a:t>
            </a: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710935" y="2322515"/>
            <a:ext cx="857828" cy="60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200" dirty="0" smtClean="0">
                <a:solidFill>
                  <a:srgbClr val="FFFFFF"/>
                </a:solidFill>
                <a:latin typeface="Calibri"/>
                <a:cs typeface="Calibri"/>
              </a:rPr>
              <a:t>Social ID</a:t>
            </a: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710935" y="2956257"/>
            <a:ext cx="857828" cy="60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200" dirty="0" smtClean="0">
                <a:solidFill>
                  <a:srgbClr val="FFFFFF"/>
                </a:solidFill>
                <a:latin typeface="Calibri"/>
                <a:cs typeface="Calibri"/>
              </a:rPr>
              <a:t>Digital Cert</a:t>
            </a: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3535" y="1361188"/>
            <a:ext cx="987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1400" dirty="0" smtClean="0">
                <a:solidFill>
                  <a:srgbClr val="1B49A0"/>
                </a:solidFill>
                <a:latin typeface="Calibri"/>
                <a:cs typeface="Calibri"/>
              </a:rPr>
              <a:t>Primary</a:t>
            </a:r>
            <a:endParaRPr lang="en-US" sz="1400" dirty="0">
              <a:solidFill>
                <a:srgbClr val="1B49A0"/>
              </a:solidFill>
              <a:latin typeface="Calibri"/>
              <a:cs typeface="Calibri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96535" y="1361188"/>
            <a:ext cx="1720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1400" dirty="0" smtClean="0">
                <a:solidFill>
                  <a:srgbClr val="1B49A0"/>
                </a:solidFill>
                <a:latin typeface="Calibri"/>
                <a:cs typeface="Calibri"/>
              </a:rPr>
              <a:t>Multifactor add-ons</a:t>
            </a:r>
            <a:endParaRPr lang="en-US" sz="1400" dirty="0">
              <a:solidFill>
                <a:srgbClr val="1B49A0"/>
              </a:solidFill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682379" y="1688772"/>
            <a:ext cx="949435" cy="60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200" dirty="0" smtClean="0">
                <a:solidFill>
                  <a:srgbClr val="FFFFFF"/>
                </a:solidFill>
                <a:latin typeface="Calibri"/>
                <a:cs typeface="Calibri"/>
              </a:rPr>
              <a:t>Email Address</a:t>
            </a: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82379" y="2956257"/>
            <a:ext cx="958305" cy="609600"/>
          </a:xfrm>
          <a:prstGeom prst="roundRect">
            <a:avLst>
              <a:gd name="adj" fmla="val 2209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200" dirty="0" smtClean="0">
                <a:solidFill>
                  <a:srgbClr val="FFFFFF"/>
                </a:solidFill>
                <a:latin typeface="Calibri"/>
                <a:cs typeface="Calibri"/>
              </a:rPr>
              <a:t>Federated/SSO</a:t>
            </a: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682379" y="2322515"/>
            <a:ext cx="958305" cy="60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r>
              <a:rPr lang="en-US" sz="1200" dirty="0" smtClean="0">
                <a:solidFill>
                  <a:srgbClr val="FFFFFF"/>
                </a:solidFill>
                <a:latin typeface="Calibri"/>
                <a:cs typeface="Calibri"/>
              </a:rPr>
              <a:t>DocuSign Account</a:t>
            </a:r>
            <a:endParaRPr lang="en-US" sz="1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10804" y="1145745"/>
            <a:ext cx="97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1400" dirty="0" smtClean="0">
                <a:solidFill>
                  <a:srgbClr val="1B49A0"/>
                </a:solidFill>
                <a:latin typeface="Calibri"/>
                <a:cs typeface="Calibri"/>
              </a:rPr>
              <a:t>KBA or In-Person</a:t>
            </a:r>
            <a:endParaRPr lang="en-US" sz="1400" dirty="0">
              <a:solidFill>
                <a:srgbClr val="1B49A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1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 algn="ctr"/>
            <a:r>
              <a:rPr lang="es-ES" dirty="0" smtClean="0"/>
              <a:t>Portfolio DocuSign </a:t>
            </a:r>
            <a:r>
              <a:rPr lang="es-ES" dirty="0" smtClean="0"/>
              <a:t>Nativo de Firma Digital</a:t>
            </a:r>
            <a:endParaRPr lang="es-ES" dirty="0"/>
          </a:p>
        </p:txBody>
      </p:sp>
      <p:cxnSp>
        <p:nvCxnSpPr>
          <p:cNvPr id="89" name="Straight Connector 88"/>
          <p:cNvCxnSpPr>
            <a:stCxn id="78" idx="2"/>
            <a:endCxn id="76" idx="6"/>
          </p:cNvCxnSpPr>
          <p:nvPr/>
        </p:nvCxnSpPr>
        <p:spPr>
          <a:xfrm>
            <a:off x="884292" y="2015834"/>
            <a:ext cx="734530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572000" y="1360810"/>
            <a:ext cx="0" cy="6584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-2636605" y="1552512"/>
            <a:ext cx="1100062" cy="1072277"/>
            <a:chOff x="479872" y="1742136"/>
            <a:chExt cx="1499067" cy="1461203"/>
          </a:xfrm>
        </p:grpSpPr>
        <p:sp>
          <p:nvSpPr>
            <p:cNvPr id="70" name="Oval 69"/>
            <p:cNvSpPr/>
            <p:nvPr/>
          </p:nvSpPr>
          <p:spPr>
            <a:xfrm>
              <a:off x="479872" y="1742136"/>
              <a:ext cx="1499067" cy="1461203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787400" dist="254000" dir="7980000" algn="tr" rotWithShape="0">
                <a:schemeClr val="accent1">
                  <a:lumMod val="75000"/>
                  <a:alpha val="65000"/>
                </a:schemeClr>
              </a:outerShdw>
            </a:effectLst>
          </p:spPr>
          <p:txBody>
            <a:bodyPr lIns="121903" tIns="60952" rIns="121903" bIns="60952" rtlCol="0" anchor="ctr"/>
            <a:lstStyle/>
            <a:p>
              <a:pPr algn="ctr" defTabSz="683857"/>
              <a:endParaRPr lang="en-US" sz="1400" ker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32" name="Freeform 5"/>
            <p:cNvSpPr>
              <a:spLocks/>
            </p:cNvSpPr>
            <p:nvPr/>
          </p:nvSpPr>
          <p:spPr bwMode="auto">
            <a:xfrm flipH="1">
              <a:off x="638977" y="2114551"/>
              <a:ext cx="1180856" cy="625262"/>
            </a:xfrm>
            <a:custGeom>
              <a:avLst/>
              <a:gdLst>
                <a:gd name="T0" fmla="*/ 634 w 724"/>
                <a:gd name="T1" fmla="*/ 206 h 387"/>
                <a:gd name="T2" fmla="*/ 633 w 724"/>
                <a:gd name="T3" fmla="*/ 206 h 387"/>
                <a:gd name="T4" fmla="*/ 627 w 724"/>
                <a:gd name="T5" fmla="*/ 206 h 387"/>
                <a:gd name="T6" fmla="*/ 626 w 724"/>
                <a:gd name="T7" fmla="*/ 200 h 387"/>
                <a:gd name="T8" fmla="*/ 505 w 724"/>
                <a:gd name="T9" fmla="*/ 100 h 387"/>
                <a:gd name="T10" fmla="*/ 462 w 724"/>
                <a:gd name="T11" fmla="*/ 108 h 387"/>
                <a:gd name="T12" fmla="*/ 456 w 724"/>
                <a:gd name="T13" fmla="*/ 111 h 387"/>
                <a:gd name="T14" fmla="*/ 453 w 724"/>
                <a:gd name="T15" fmla="*/ 104 h 387"/>
                <a:gd name="T16" fmla="*/ 295 w 724"/>
                <a:gd name="T17" fmla="*/ 0 h 387"/>
                <a:gd name="T18" fmla="*/ 123 w 724"/>
                <a:gd name="T19" fmla="*/ 156 h 387"/>
                <a:gd name="T20" fmla="*/ 123 w 724"/>
                <a:gd name="T21" fmla="*/ 163 h 387"/>
                <a:gd name="T22" fmla="*/ 114 w 724"/>
                <a:gd name="T23" fmla="*/ 163 h 387"/>
                <a:gd name="T24" fmla="*/ 112 w 724"/>
                <a:gd name="T25" fmla="*/ 163 h 387"/>
                <a:gd name="T26" fmla="*/ 0 w 724"/>
                <a:gd name="T27" fmla="*/ 275 h 387"/>
                <a:gd name="T28" fmla="*/ 108 w 724"/>
                <a:gd name="T29" fmla="*/ 386 h 387"/>
                <a:gd name="T30" fmla="*/ 114 w 724"/>
                <a:gd name="T31" fmla="*/ 387 h 387"/>
                <a:gd name="T32" fmla="*/ 634 w 724"/>
                <a:gd name="T33" fmla="*/ 387 h 387"/>
                <a:gd name="T34" fmla="*/ 724 w 724"/>
                <a:gd name="T35" fmla="*/ 296 h 387"/>
                <a:gd name="T36" fmla="*/ 634 w 724"/>
                <a:gd name="T37" fmla="*/ 20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4" h="387">
                  <a:moveTo>
                    <a:pt x="634" y="206"/>
                  </a:moveTo>
                  <a:cubicBezTo>
                    <a:pt x="634" y="206"/>
                    <a:pt x="633" y="206"/>
                    <a:pt x="633" y="206"/>
                  </a:cubicBezTo>
                  <a:cubicBezTo>
                    <a:pt x="627" y="206"/>
                    <a:pt x="627" y="206"/>
                    <a:pt x="627" y="206"/>
                  </a:cubicBezTo>
                  <a:cubicBezTo>
                    <a:pt x="626" y="200"/>
                    <a:pt x="626" y="200"/>
                    <a:pt x="626" y="200"/>
                  </a:cubicBezTo>
                  <a:cubicBezTo>
                    <a:pt x="615" y="142"/>
                    <a:pt x="564" y="100"/>
                    <a:pt x="505" y="100"/>
                  </a:cubicBezTo>
                  <a:cubicBezTo>
                    <a:pt x="491" y="100"/>
                    <a:pt x="476" y="103"/>
                    <a:pt x="462" y="108"/>
                  </a:cubicBezTo>
                  <a:cubicBezTo>
                    <a:pt x="456" y="111"/>
                    <a:pt x="456" y="111"/>
                    <a:pt x="456" y="111"/>
                  </a:cubicBezTo>
                  <a:cubicBezTo>
                    <a:pt x="453" y="104"/>
                    <a:pt x="453" y="104"/>
                    <a:pt x="453" y="104"/>
                  </a:cubicBezTo>
                  <a:cubicBezTo>
                    <a:pt x="426" y="41"/>
                    <a:pt x="364" y="0"/>
                    <a:pt x="295" y="0"/>
                  </a:cubicBezTo>
                  <a:cubicBezTo>
                    <a:pt x="205" y="0"/>
                    <a:pt x="131" y="67"/>
                    <a:pt x="123" y="156"/>
                  </a:cubicBezTo>
                  <a:cubicBezTo>
                    <a:pt x="123" y="163"/>
                    <a:pt x="123" y="163"/>
                    <a:pt x="123" y="163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3" y="163"/>
                    <a:pt x="113" y="163"/>
                    <a:pt x="112" y="163"/>
                  </a:cubicBezTo>
                  <a:cubicBezTo>
                    <a:pt x="50" y="163"/>
                    <a:pt x="0" y="213"/>
                    <a:pt x="0" y="275"/>
                  </a:cubicBezTo>
                  <a:cubicBezTo>
                    <a:pt x="0" y="335"/>
                    <a:pt x="48" y="384"/>
                    <a:pt x="108" y="386"/>
                  </a:cubicBezTo>
                  <a:cubicBezTo>
                    <a:pt x="114" y="387"/>
                    <a:pt x="114" y="387"/>
                    <a:pt x="114" y="387"/>
                  </a:cubicBezTo>
                  <a:cubicBezTo>
                    <a:pt x="634" y="387"/>
                    <a:pt x="634" y="387"/>
                    <a:pt x="634" y="387"/>
                  </a:cubicBezTo>
                  <a:cubicBezTo>
                    <a:pt x="684" y="387"/>
                    <a:pt x="724" y="346"/>
                    <a:pt x="724" y="296"/>
                  </a:cubicBezTo>
                  <a:cubicBezTo>
                    <a:pt x="724" y="247"/>
                    <a:pt x="684" y="206"/>
                    <a:pt x="634" y="206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16283" y="1544106"/>
            <a:ext cx="926454" cy="943455"/>
            <a:chOff x="4989465" y="1724429"/>
            <a:chExt cx="1469650" cy="1496617"/>
          </a:xfrm>
        </p:grpSpPr>
        <p:sp>
          <p:nvSpPr>
            <p:cNvPr id="80" name="Oval 79"/>
            <p:cNvSpPr/>
            <p:nvPr/>
          </p:nvSpPr>
          <p:spPr>
            <a:xfrm>
              <a:off x="4989465" y="1724429"/>
              <a:ext cx="1469650" cy="1496617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787400" dist="266700" dir="7980000" algn="tr" rotWithShape="0">
                <a:schemeClr val="accent1">
                  <a:lumMod val="75000"/>
                  <a:alpha val="65000"/>
                </a:schemeClr>
              </a:outerShdw>
            </a:effectLst>
          </p:spPr>
          <p:txBody>
            <a:bodyPr lIns="121903" tIns="60952" rIns="121903" bIns="60952" rtlCol="0" anchor="ctr"/>
            <a:lstStyle/>
            <a:p>
              <a:pPr algn="ctr" defTabSz="683857"/>
              <a:endParaRPr lang="en-US" sz="1400" ker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5398703" y="1989510"/>
              <a:ext cx="651175" cy="966454"/>
            </a:xfrm>
            <a:custGeom>
              <a:avLst/>
              <a:gdLst>
                <a:gd name="T0" fmla="*/ 504 w 504"/>
                <a:gd name="T1" fmla="*/ 252 h 736"/>
                <a:gd name="T2" fmla="*/ 252 w 504"/>
                <a:gd name="T3" fmla="*/ 736 h 736"/>
                <a:gd name="T4" fmla="*/ 0 w 504"/>
                <a:gd name="T5" fmla="*/ 252 h 736"/>
                <a:gd name="T6" fmla="*/ 252 w 504"/>
                <a:gd name="T7" fmla="*/ 0 h 736"/>
                <a:gd name="T8" fmla="*/ 504 w 504"/>
                <a:gd name="T9" fmla="*/ 252 h 736"/>
                <a:gd name="T10" fmla="*/ 252 w 504"/>
                <a:gd name="T11" fmla="*/ 120 h 736"/>
                <a:gd name="T12" fmla="*/ 110 w 504"/>
                <a:gd name="T13" fmla="*/ 262 h 736"/>
                <a:gd name="T14" fmla="*/ 252 w 504"/>
                <a:gd name="T15" fmla="*/ 404 h 736"/>
                <a:gd name="T16" fmla="*/ 394 w 504"/>
                <a:gd name="T17" fmla="*/ 262 h 736"/>
                <a:gd name="T18" fmla="*/ 252 w 504"/>
                <a:gd name="T19" fmla="*/ 12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4" h="736">
                  <a:moveTo>
                    <a:pt x="504" y="252"/>
                  </a:moveTo>
                  <a:cubicBezTo>
                    <a:pt x="504" y="391"/>
                    <a:pt x="252" y="736"/>
                    <a:pt x="252" y="736"/>
                  </a:cubicBezTo>
                  <a:cubicBezTo>
                    <a:pt x="252" y="736"/>
                    <a:pt x="0" y="391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ubicBezTo>
                    <a:pt x="391" y="0"/>
                    <a:pt x="504" y="113"/>
                    <a:pt x="504" y="252"/>
                  </a:cubicBezTo>
                  <a:close/>
                  <a:moveTo>
                    <a:pt x="252" y="120"/>
                  </a:moveTo>
                  <a:cubicBezTo>
                    <a:pt x="174" y="120"/>
                    <a:pt x="110" y="184"/>
                    <a:pt x="110" y="262"/>
                  </a:cubicBezTo>
                  <a:cubicBezTo>
                    <a:pt x="110" y="340"/>
                    <a:pt x="174" y="404"/>
                    <a:pt x="252" y="404"/>
                  </a:cubicBezTo>
                  <a:cubicBezTo>
                    <a:pt x="330" y="404"/>
                    <a:pt x="394" y="340"/>
                    <a:pt x="394" y="262"/>
                  </a:cubicBezTo>
                  <a:cubicBezTo>
                    <a:pt x="394" y="184"/>
                    <a:pt x="330" y="120"/>
                    <a:pt x="252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303144" y="1544106"/>
            <a:ext cx="926456" cy="943455"/>
            <a:chOff x="8317566" y="1767021"/>
            <a:chExt cx="1469651" cy="1496617"/>
          </a:xfrm>
        </p:grpSpPr>
        <p:sp>
          <p:nvSpPr>
            <p:cNvPr id="76" name="Oval 75"/>
            <p:cNvSpPr/>
            <p:nvPr/>
          </p:nvSpPr>
          <p:spPr>
            <a:xfrm>
              <a:off x="8317566" y="1767021"/>
              <a:ext cx="1469651" cy="1496617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787400" dist="266700" dir="7980000" algn="tr" rotWithShape="0">
                <a:schemeClr val="accent1">
                  <a:lumMod val="75000"/>
                  <a:alpha val="65000"/>
                </a:schemeClr>
              </a:outerShdw>
            </a:effectLst>
          </p:spPr>
          <p:txBody>
            <a:bodyPr lIns="121903" tIns="60952" rIns="121903" bIns="60952" rtlCol="0" anchor="ctr"/>
            <a:lstStyle/>
            <a:p>
              <a:pPr algn="ctr" defTabSz="683857"/>
              <a:endParaRPr lang="en-US" sz="1400" ker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 panose="020B0604020202020204" pitchFamily="34" charset="0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 rot="19899920">
              <a:off x="8595740" y="2206535"/>
              <a:ext cx="913303" cy="617591"/>
              <a:chOff x="339725" y="7058025"/>
              <a:chExt cx="4500563" cy="2695575"/>
            </a:xfrm>
          </p:grpSpPr>
          <p:sp>
            <p:nvSpPr>
              <p:cNvPr id="98" name="Freeform 9"/>
              <p:cNvSpPr>
                <a:spLocks/>
              </p:cNvSpPr>
              <p:nvPr/>
            </p:nvSpPr>
            <p:spPr bwMode="auto">
              <a:xfrm>
                <a:off x="339725" y="7058025"/>
                <a:ext cx="4500563" cy="2695575"/>
              </a:xfrm>
              <a:custGeom>
                <a:avLst/>
                <a:gdLst>
                  <a:gd name="T0" fmla="*/ 1129 w 1197"/>
                  <a:gd name="T1" fmla="*/ 716 h 716"/>
                  <a:gd name="T2" fmla="*/ 68 w 1197"/>
                  <a:gd name="T3" fmla="*/ 716 h 716"/>
                  <a:gd name="T4" fmla="*/ 0 w 1197"/>
                  <a:gd name="T5" fmla="*/ 648 h 716"/>
                  <a:gd name="T6" fmla="*/ 0 w 1197"/>
                  <a:gd name="T7" fmla="*/ 68 h 716"/>
                  <a:gd name="T8" fmla="*/ 68 w 1197"/>
                  <a:gd name="T9" fmla="*/ 0 h 716"/>
                  <a:gd name="T10" fmla="*/ 1129 w 1197"/>
                  <a:gd name="T11" fmla="*/ 0 h 716"/>
                  <a:gd name="T12" fmla="*/ 1197 w 1197"/>
                  <a:gd name="T13" fmla="*/ 68 h 716"/>
                  <a:gd name="T14" fmla="*/ 1197 w 1197"/>
                  <a:gd name="T15" fmla="*/ 648 h 716"/>
                  <a:gd name="T16" fmla="*/ 1129 w 1197"/>
                  <a:gd name="T17" fmla="*/ 716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7" h="716">
                    <a:moveTo>
                      <a:pt x="1129" y="716"/>
                    </a:moveTo>
                    <a:cubicBezTo>
                      <a:pt x="68" y="716"/>
                      <a:pt x="68" y="716"/>
                      <a:pt x="68" y="716"/>
                    </a:cubicBezTo>
                    <a:cubicBezTo>
                      <a:pt x="31" y="716"/>
                      <a:pt x="0" y="685"/>
                      <a:pt x="0" y="64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30"/>
                      <a:pt x="31" y="0"/>
                      <a:pt x="68" y="0"/>
                    </a:cubicBezTo>
                    <a:cubicBezTo>
                      <a:pt x="1129" y="0"/>
                      <a:pt x="1129" y="0"/>
                      <a:pt x="1129" y="0"/>
                    </a:cubicBezTo>
                    <a:cubicBezTo>
                      <a:pt x="1166" y="0"/>
                      <a:pt x="1197" y="30"/>
                      <a:pt x="1197" y="68"/>
                    </a:cubicBezTo>
                    <a:cubicBezTo>
                      <a:pt x="1197" y="648"/>
                      <a:pt x="1197" y="648"/>
                      <a:pt x="1197" y="648"/>
                    </a:cubicBezTo>
                    <a:cubicBezTo>
                      <a:pt x="1197" y="685"/>
                      <a:pt x="1166" y="716"/>
                      <a:pt x="1129" y="7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9" name="Freeform 10"/>
              <p:cNvSpPr>
                <a:spLocks/>
              </p:cNvSpPr>
              <p:nvPr/>
            </p:nvSpPr>
            <p:spPr bwMode="auto">
              <a:xfrm>
                <a:off x="1030288" y="7821613"/>
                <a:ext cx="1162050" cy="1163637"/>
              </a:xfrm>
              <a:custGeom>
                <a:avLst/>
                <a:gdLst>
                  <a:gd name="T0" fmla="*/ 253 w 309"/>
                  <a:gd name="T1" fmla="*/ 309 h 309"/>
                  <a:gd name="T2" fmla="*/ 56 w 309"/>
                  <a:gd name="T3" fmla="*/ 309 h 309"/>
                  <a:gd name="T4" fmla="*/ 0 w 309"/>
                  <a:gd name="T5" fmla="*/ 253 h 309"/>
                  <a:gd name="T6" fmla="*/ 0 w 309"/>
                  <a:gd name="T7" fmla="*/ 56 h 309"/>
                  <a:gd name="T8" fmla="*/ 56 w 309"/>
                  <a:gd name="T9" fmla="*/ 0 h 309"/>
                  <a:gd name="T10" fmla="*/ 253 w 309"/>
                  <a:gd name="T11" fmla="*/ 0 h 309"/>
                  <a:gd name="T12" fmla="*/ 309 w 309"/>
                  <a:gd name="T13" fmla="*/ 56 h 309"/>
                  <a:gd name="T14" fmla="*/ 309 w 309"/>
                  <a:gd name="T15" fmla="*/ 253 h 309"/>
                  <a:gd name="T16" fmla="*/ 253 w 309"/>
                  <a:gd name="T17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9" h="309">
                    <a:moveTo>
                      <a:pt x="253" y="309"/>
                    </a:moveTo>
                    <a:cubicBezTo>
                      <a:pt x="56" y="309"/>
                      <a:pt x="56" y="309"/>
                      <a:pt x="56" y="309"/>
                    </a:cubicBezTo>
                    <a:cubicBezTo>
                      <a:pt x="25" y="309"/>
                      <a:pt x="0" y="284"/>
                      <a:pt x="0" y="253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25"/>
                      <a:pt x="25" y="0"/>
                      <a:pt x="56" y="0"/>
                    </a:cubicBezTo>
                    <a:cubicBezTo>
                      <a:pt x="253" y="0"/>
                      <a:pt x="253" y="0"/>
                      <a:pt x="253" y="0"/>
                    </a:cubicBezTo>
                    <a:cubicBezTo>
                      <a:pt x="284" y="0"/>
                      <a:pt x="309" y="25"/>
                      <a:pt x="309" y="56"/>
                    </a:cubicBezTo>
                    <a:cubicBezTo>
                      <a:pt x="309" y="253"/>
                      <a:pt x="309" y="253"/>
                      <a:pt x="309" y="253"/>
                    </a:cubicBezTo>
                    <a:cubicBezTo>
                      <a:pt x="309" y="284"/>
                      <a:pt x="284" y="309"/>
                      <a:pt x="253" y="30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1030288" y="7821613"/>
                <a:ext cx="1162050" cy="1163637"/>
                <a:chOff x="1030288" y="7821613"/>
                <a:chExt cx="1162050" cy="1163637"/>
              </a:xfrm>
              <a:solidFill>
                <a:schemeClr val="accent1"/>
              </a:solidFill>
            </p:grpSpPr>
            <p:sp>
              <p:nvSpPr>
                <p:cNvPr id="100" name="Rectangle 11"/>
                <p:cNvSpPr>
                  <a:spLocks noChangeArrowheads="1"/>
                </p:cNvSpPr>
                <p:nvPr/>
              </p:nvSpPr>
              <p:spPr bwMode="auto">
                <a:xfrm>
                  <a:off x="1392238" y="7821613"/>
                  <a:ext cx="52388" cy="116363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1" name="Rectangle 12"/>
                <p:cNvSpPr>
                  <a:spLocks noChangeArrowheads="1"/>
                </p:cNvSpPr>
                <p:nvPr/>
              </p:nvSpPr>
              <p:spPr bwMode="auto">
                <a:xfrm>
                  <a:off x="1030288" y="8669338"/>
                  <a:ext cx="387350" cy="523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2" name="Rectangle 13"/>
                <p:cNvSpPr>
                  <a:spLocks noChangeArrowheads="1"/>
                </p:cNvSpPr>
                <p:nvPr/>
              </p:nvSpPr>
              <p:spPr bwMode="auto">
                <a:xfrm>
                  <a:off x="1030288" y="8375650"/>
                  <a:ext cx="387350" cy="555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3" name="Rectangle 14"/>
                <p:cNvSpPr>
                  <a:spLocks noChangeArrowheads="1"/>
                </p:cNvSpPr>
                <p:nvPr/>
              </p:nvSpPr>
              <p:spPr bwMode="auto">
                <a:xfrm>
                  <a:off x="1030288" y="8085138"/>
                  <a:ext cx="387350" cy="571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4" name="Rectangle 15"/>
                <p:cNvSpPr>
                  <a:spLocks noChangeArrowheads="1"/>
                </p:cNvSpPr>
                <p:nvPr/>
              </p:nvSpPr>
              <p:spPr bwMode="auto">
                <a:xfrm>
                  <a:off x="1804988" y="8669338"/>
                  <a:ext cx="387350" cy="5238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5" name="Rectangle 16"/>
                <p:cNvSpPr>
                  <a:spLocks noChangeArrowheads="1"/>
                </p:cNvSpPr>
                <p:nvPr/>
              </p:nvSpPr>
              <p:spPr bwMode="auto">
                <a:xfrm>
                  <a:off x="1804988" y="8375650"/>
                  <a:ext cx="387350" cy="555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6" name="Freeform 17"/>
                <p:cNvSpPr>
                  <a:spLocks/>
                </p:cNvSpPr>
                <p:nvPr/>
              </p:nvSpPr>
              <p:spPr bwMode="auto">
                <a:xfrm>
                  <a:off x="1779588" y="8085138"/>
                  <a:ext cx="412750" cy="900112"/>
                </a:xfrm>
                <a:custGeom>
                  <a:avLst/>
                  <a:gdLst>
                    <a:gd name="T0" fmla="*/ 33 w 260"/>
                    <a:gd name="T1" fmla="*/ 567 h 567"/>
                    <a:gd name="T2" fmla="*/ 0 w 260"/>
                    <a:gd name="T3" fmla="*/ 567 h 567"/>
                    <a:gd name="T4" fmla="*/ 0 w 260"/>
                    <a:gd name="T5" fmla="*/ 0 h 567"/>
                    <a:gd name="T6" fmla="*/ 260 w 260"/>
                    <a:gd name="T7" fmla="*/ 0 h 567"/>
                    <a:gd name="T8" fmla="*/ 260 w 260"/>
                    <a:gd name="T9" fmla="*/ 36 h 567"/>
                    <a:gd name="T10" fmla="*/ 33 w 260"/>
                    <a:gd name="T11" fmla="*/ 36 h 567"/>
                    <a:gd name="T12" fmla="*/ 33 w 260"/>
                    <a:gd name="T13" fmla="*/ 567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0" h="567">
                      <a:moveTo>
                        <a:pt x="33" y="567"/>
                      </a:moveTo>
                      <a:lnTo>
                        <a:pt x="0" y="567"/>
                      </a:lnTo>
                      <a:lnTo>
                        <a:pt x="0" y="0"/>
                      </a:lnTo>
                      <a:lnTo>
                        <a:pt x="260" y="0"/>
                      </a:lnTo>
                      <a:lnTo>
                        <a:pt x="260" y="36"/>
                      </a:lnTo>
                      <a:lnTo>
                        <a:pt x="33" y="36"/>
                      </a:lnTo>
                      <a:lnTo>
                        <a:pt x="33" y="5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43" name="Group 42"/>
          <p:cNvGrpSpPr/>
          <p:nvPr/>
        </p:nvGrpSpPr>
        <p:grpSpPr>
          <a:xfrm>
            <a:off x="3751648" y="694476"/>
            <a:ext cx="1582352" cy="831433"/>
            <a:chOff x="3302616" y="445179"/>
            <a:chExt cx="2526936" cy="1327756"/>
          </a:xfrm>
          <a:effectLst>
            <a:outerShdw blurRad="288925" dist="266700" dir="8700000" algn="tl" rotWithShape="0">
              <a:schemeClr val="accent1">
                <a:alpha val="65000"/>
              </a:schemeClr>
            </a:outerShdw>
          </a:effectLst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 flipH="1">
              <a:off x="3302616" y="445179"/>
              <a:ext cx="2526936" cy="1327756"/>
            </a:xfrm>
            <a:custGeom>
              <a:avLst/>
              <a:gdLst>
                <a:gd name="T0" fmla="*/ 634 w 724"/>
                <a:gd name="T1" fmla="*/ 206 h 387"/>
                <a:gd name="T2" fmla="*/ 633 w 724"/>
                <a:gd name="T3" fmla="*/ 206 h 387"/>
                <a:gd name="T4" fmla="*/ 627 w 724"/>
                <a:gd name="T5" fmla="*/ 206 h 387"/>
                <a:gd name="T6" fmla="*/ 626 w 724"/>
                <a:gd name="T7" fmla="*/ 200 h 387"/>
                <a:gd name="T8" fmla="*/ 505 w 724"/>
                <a:gd name="T9" fmla="*/ 100 h 387"/>
                <a:gd name="T10" fmla="*/ 462 w 724"/>
                <a:gd name="T11" fmla="*/ 108 h 387"/>
                <a:gd name="T12" fmla="*/ 456 w 724"/>
                <a:gd name="T13" fmla="*/ 111 h 387"/>
                <a:gd name="T14" fmla="*/ 453 w 724"/>
                <a:gd name="T15" fmla="*/ 104 h 387"/>
                <a:gd name="T16" fmla="*/ 295 w 724"/>
                <a:gd name="T17" fmla="*/ 0 h 387"/>
                <a:gd name="T18" fmla="*/ 123 w 724"/>
                <a:gd name="T19" fmla="*/ 156 h 387"/>
                <a:gd name="T20" fmla="*/ 123 w 724"/>
                <a:gd name="T21" fmla="*/ 163 h 387"/>
                <a:gd name="T22" fmla="*/ 114 w 724"/>
                <a:gd name="T23" fmla="*/ 163 h 387"/>
                <a:gd name="T24" fmla="*/ 112 w 724"/>
                <a:gd name="T25" fmla="*/ 163 h 387"/>
                <a:gd name="T26" fmla="*/ 0 w 724"/>
                <a:gd name="T27" fmla="*/ 275 h 387"/>
                <a:gd name="T28" fmla="*/ 108 w 724"/>
                <a:gd name="T29" fmla="*/ 386 h 387"/>
                <a:gd name="T30" fmla="*/ 114 w 724"/>
                <a:gd name="T31" fmla="*/ 387 h 387"/>
                <a:gd name="T32" fmla="*/ 634 w 724"/>
                <a:gd name="T33" fmla="*/ 387 h 387"/>
                <a:gd name="T34" fmla="*/ 724 w 724"/>
                <a:gd name="T35" fmla="*/ 296 h 387"/>
                <a:gd name="T36" fmla="*/ 634 w 724"/>
                <a:gd name="T37" fmla="*/ 20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4" h="387">
                  <a:moveTo>
                    <a:pt x="634" y="206"/>
                  </a:moveTo>
                  <a:cubicBezTo>
                    <a:pt x="634" y="206"/>
                    <a:pt x="633" y="206"/>
                    <a:pt x="633" y="206"/>
                  </a:cubicBezTo>
                  <a:cubicBezTo>
                    <a:pt x="627" y="206"/>
                    <a:pt x="627" y="206"/>
                    <a:pt x="627" y="206"/>
                  </a:cubicBezTo>
                  <a:cubicBezTo>
                    <a:pt x="626" y="200"/>
                    <a:pt x="626" y="200"/>
                    <a:pt x="626" y="200"/>
                  </a:cubicBezTo>
                  <a:cubicBezTo>
                    <a:pt x="615" y="142"/>
                    <a:pt x="564" y="100"/>
                    <a:pt x="505" y="100"/>
                  </a:cubicBezTo>
                  <a:cubicBezTo>
                    <a:pt x="491" y="100"/>
                    <a:pt x="476" y="103"/>
                    <a:pt x="462" y="108"/>
                  </a:cubicBezTo>
                  <a:cubicBezTo>
                    <a:pt x="456" y="111"/>
                    <a:pt x="456" y="111"/>
                    <a:pt x="456" y="111"/>
                  </a:cubicBezTo>
                  <a:cubicBezTo>
                    <a:pt x="453" y="104"/>
                    <a:pt x="453" y="104"/>
                    <a:pt x="453" y="104"/>
                  </a:cubicBezTo>
                  <a:cubicBezTo>
                    <a:pt x="426" y="41"/>
                    <a:pt x="364" y="0"/>
                    <a:pt x="295" y="0"/>
                  </a:cubicBezTo>
                  <a:cubicBezTo>
                    <a:pt x="205" y="0"/>
                    <a:pt x="131" y="67"/>
                    <a:pt x="123" y="156"/>
                  </a:cubicBezTo>
                  <a:cubicBezTo>
                    <a:pt x="123" y="163"/>
                    <a:pt x="123" y="163"/>
                    <a:pt x="123" y="163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3" y="163"/>
                    <a:pt x="113" y="163"/>
                    <a:pt x="112" y="163"/>
                  </a:cubicBezTo>
                  <a:cubicBezTo>
                    <a:pt x="50" y="163"/>
                    <a:pt x="0" y="213"/>
                    <a:pt x="0" y="275"/>
                  </a:cubicBezTo>
                  <a:cubicBezTo>
                    <a:pt x="0" y="335"/>
                    <a:pt x="48" y="384"/>
                    <a:pt x="108" y="386"/>
                  </a:cubicBezTo>
                  <a:cubicBezTo>
                    <a:pt x="114" y="387"/>
                    <a:pt x="114" y="387"/>
                    <a:pt x="114" y="387"/>
                  </a:cubicBezTo>
                  <a:cubicBezTo>
                    <a:pt x="634" y="387"/>
                    <a:pt x="634" y="387"/>
                    <a:pt x="634" y="387"/>
                  </a:cubicBezTo>
                  <a:cubicBezTo>
                    <a:pt x="684" y="387"/>
                    <a:pt x="724" y="346"/>
                    <a:pt x="724" y="296"/>
                  </a:cubicBezTo>
                  <a:cubicBezTo>
                    <a:pt x="724" y="247"/>
                    <a:pt x="684" y="206"/>
                    <a:pt x="634" y="206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533400" dist="520700" dir="7020000" algn="tr" rotWithShape="0">
                <a:srgbClr val="132B6F">
                  <a:alpha val="27000"/>
                </a:srgbClr>
              </a:outerShdw>
            </a:effectLst>
          </p:spPr>
          <p:txBody>
            <a:bodyPr lIns="91427" tIns="45714" rIns="91427" bIns="45714" rtlCol="0" anchor="ctr"/>
            <a:lstStyle/>
            <a:p>
              <a:pPr algn="ctr" defTabSz="683874"/>
              <a:endParaRPr lang="en-US" sz="1400" kern="0">
                <a:solidFill>
                  <a:prstClr val="white"/>
                </a:solidFill>
                <a:latin typeface="Arial"/>
                <a:cs typeface="Arial" panose="020B0604020202020204" pitchFamily="34" charset="0"/>
              </a:endParaRPr>
            </a:p>
          </p:txBody>
        </p:sp>
        <p:grpSp>
          <p:nvGrpSpPr>
            <p:cNvPr id="46" name="Group 15"/>
            <p:cNvGrpSpPr>
              <a:grpSpLocks noChangeAspect="1"/>
            </p:cNvGrpSpPr>
            <p:nvPr/>
          </p:nvGrpSpPr>
          <p:grpSpPr bwMode="auto">
            <a:xfrm>
              <a:off x="3814561" y="1151702"/>
              <a:ext cx="1632929" cy="458936"/>
              <a:chOff x="1545" y="1246"/>
              <a:chExt cx="2665" cy="749"/>
            </a:xfrm>
            <a:solidFill>
              <a:schemeClr val="accent1"/>
            </a:solidFill>
          </p:grpSpPr>
          <p:sp>
            <p:nvSpPr>
              <p:cNvPr id="47" name="Rectangle 16"/>
              <p:cNvSpPr>
                <a:spLocks noChangeArrowheads="1"/>
              </p:cNvSpPr>
              <p:nvPr/>
            </p:nvSpPr>
            <p:spPr bwMode="auto">
              <a:xfrm>
                <a:off x="2953" y="1745"/>
                <a:ext cx="130" cy="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50" name="Rectangle 17"/>
              <p:cNvSpPr>
                <a:spLocks noChangeArrowheads="1"/>
              </p:cNvSpPr>
              <p:nvPr/>
            </p:nvSpPr>
            <p:spPr bwMode="auto">
              <a:xfrm>
                <a:off x="3142" y="1745"/>
                <a:ext cx="127" cy="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51" name="Rectangle 18"/>
              <p:cNvSpPr>
                <a:spLocks noChangeArrowheads="1"/>
              </p:cNvSpPr>
              <p:nvPr/>
            </p:nvSpPr>
            <p:spPr bwMode="auto">
              <a:xfrm>
                <a:off x="2766" y="1745"/>
                <a:ext cx="128" cy="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52" name="Freeform 19"/>
              <p:cNvSpPr>
                <a:spLocks/>
              </p:cNvSpPr>
              <p:nvPr/>
            </p:nvSpPr>
            <p:spPr bwMode="auto">
              <a:xfrm>
                <a:off x="2766" y="1745"/>
                <a:ext cx="128" cy="26"/>
              </a:xfrm>
              <a:custGeom>
                <a:avLst/>
                <a:gdLst>
                  <a:gd name="T0" fmla="*/ 128 w 128"/>
                  <a:gd name="T1" fmla="*/ 0 h 26"/>
                  <a:gd name="T2" fmla="*/ 128 w 128"/>
                  <a:gd name="T3" fmla="*/ 26 h 26"/>
                  <a:gd name="T4" fmla="*/ 0 w 128"/>
                  <a:gd name="T5" fmla="*/ 26 h 26"/>
                  <a:gd name="T6" fmla="*/ 0 w 128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26">
                    <a:moveTo>
                      <a:pt x="128" y="0"/>
                    </a:moveTo>
                    <a:lnTo>
                      <a:pt x="128" y="26"/>
                    </a:lnTo>
                    <a:lnTo>
                      <a:pt x="0" y="2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57" name="Rectangle 20"/>
              <p:cNvSpPr>
                <a:spLocks noChangeArrowheads="1"/>
              </p:cNvSpPr>
              <p:nvPr/>
            </p:nvSpPr>
            <p:spPr bwMode="auto">
              <a:xfrm>
                <a:off x="3517" y="1745"/>
                <a:ext cx="128" cy="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58" name="Rectangle 21"/>
              <p:cNvSpPr>
                <a:spLocks noChangeArrowheads="1"/>
              </p:cNvSpPr>
              <p:nvPr/>
            </p:nvSpPr>
            <p:spPr bwMode="auto">
              <a:xfrm>
                <a:off x="3704" y="1745"/>
                <a:ext cx="130" cy="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59" name="Rectangle 22"/>
              <p:cNvSpPr>
                <a:spLocks noChangeArrowheads="1"/>
              </p:cNvSpPr>
              <p:nvPr/>
            </p:nvSpPr>
            <p:spPr bwMode="auto">
              <a:xfrm>
                <a:off x="3328" y="1745"/>
                <a:ext cx="130" cy="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60" name="Rectangle 23"/>
              <p:cNvSpPr>
                <a:spLocks noChangeArrowheads="1"/>
              </p:cNvSpPr>
              <p:nvPr/>
            </p:nvSpPr>
            <p:spPr bwMode="auto">
              <a:xfrm>
                <a:off x="4080" y="1745"/>
                <a:ext cx="130" cy="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61" name="Rectangle 24"/>
              <p:cNvSpPr>
                <a:spLocks noChangeArrowheads="1"/>
              </p:cNvSpPr>
              <p:nvPr/>
            </p:nvSpPr>
            <p:spPr bwMode="auto">
              <a:xfrm>
                <a:off x="3893" y="1745"/>
                <a:ext cx="128" cy="2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62" name="Freeform 25"/>
              <p:cNvSpPr>
                <a:spLocks noEditPoints="1"/>
              </p:cNvSpPr>
              <p:nvPr/>
            </p:nvSpPr>
            <p:spPr bwMode="auto">
              <a:xfrm>
                <a:off x="1545" y="1386"/>
                <a:ext cx="352" cy="383"/>
              </a:xfrm>
              <a:custGeom>
                <a:avLst/>
                <a:gdLst>
                  <a:gd name="T0" fmla="*/ 0 w 149"/>
                  <a:gd name="T1" fmla="*/ 162 h 162"/>
                  <a:gd name="T2" fmla="*/ 59 w 149"/>
                  <a:gd name="T3" fmla="*/ 162 h 162"/>
                  <a:gd name="T4" fmla="*/ 149 w 149"/>
                  <a:gd name="T5" fmla="*/ 81 h 162"/>
                  <a:gd name="T6" fmla="*/ 54 w 149"/>
                  <a:gd name="T7" fmla="*/ 0 h 162"/>
                  <a:gd name="T8" fmla="*/ 0 w 149"/>
                  <a:gd name="T9" fmla="*/ 0 h 162"/>
                  <a:gd name="T10" fmla="*/ 0 w 149"/>
                  <a:gd name="T11" fmla="*/ 162 h 162"/>
                  <a:gd name="T12" fmla="*/ 36 w 149"/>
                  <a:gd name="T13" fmla="*/ 33 h 162"/>
                  <a:gd name="T14" fmla="*/ 57 w 149"/>
                  <a:gd name="T15" fmla="*/ 33 h 162"/>
                  <a:gd name="T16" fmla="*/ 112 w 149"/>
                  <a:gd name="T17" fmla="*/ 79 h 162"/>
                  <a:gd name="T18" fmla="*/ 55 w 149"/>
                  <a:gd name="T19" fmla="*/ 129 h 162"/>
                  <a:gd name="T20" fmla="*/ 36 w 149"/>
                  <a:gd name="T21" fmla="*/ 129 h 162"/>
                  <a:gd name="T22" fmla="*/ 36 w 149"/>
                  <a:gd name="T23" fmla="*/ 3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9" h="162">
                    <a:moveTo>
                      <a:pt x="0" y="162"/>
                    </a:moveTo>
                    <a:cubicBezTo>
                      <a:pt x="59" y="162"/>
                      <a:pt x="59" y="162"/>
                      <a:pt x="59" y="162"/>
                    </a:cubicBezTo>
                    <a:cubicBezTo>
                      <a:pt x="107" y="162"/>
                      <a:pt x="149" y="134"/>
                      <a:pt x="149" y="81"/>
                    </a:cubicBezTo>
                    <a:cubicBezTo>
                      <a:pt x="149" y="22"/>
                      <a:pt x="106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2"/>
                      <a:pt x="0" y="162"/>
                      <a:pt x="0" y="162"/>
                    </a:cubicBezTo>
                    <a:moveTo>
                      <a:pt x="36" y="33"/>
                    </a:moveTo>
                    <a:cubicBezTo>
                      <a:pt x="57" y="33"/>
                      <a:pt x="57" y="33"/>
                      <a:pt x="57" y="33"/>
                    </a:cubicBezTo>
                    <a:cubicBezTo>
                      <a:pt x="87" y="33"/>
                      <a:pt x="112" y="48"/>
                      <a:pt x="112" y="79"/>
                    </a:cubicBezTo>
                    <a:cubicBezTo>
                      <a:pt x="112" y="116"/>
                      <a:pt x="88" y="129"/>
                      <a:pt x="55" y="129"/>
                    </a:cubicBezTo>
                    <a:cubicBezTo>
                      <a:pt x="36" y="129"/>
                      <a:pt x="36" y="129"/>
                      <a:pt x="36" y="129"/>
                    </a:cubicBezTo>
                    <a:lnTo>
                      <a:pt x="36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63" name="Freeform 26"/>
              <p:cNvSpPr>
                <a:spLocks noEditPoints="1"/>
              </p:cNvSpPr>
              <p:nvPr/>
            </p:nvSpPr>
            <p:spPr bwMode="auto">
              <a:xfrm>
                <a:off x="1916" y="1499"/>
                <a:ext cx="290" cy="274"/>
              </a:xfrm>
              <a:custGeom>
                <a:avLst/>
                <a:gdLst>
                  <a:gd name="T0" fmla="*/ 0 w 123"/>
                  <a:gd name="T1" fmla="*/ 58 h 116"/>
                  <a:gd name="T2" fmla="*/ 62 w 123"/>
                  <a:gd name="T3" fmla="*/ 116 h 116"/>
                  <a:gd name="T4" fmla="*/ 123 w 123"/>
                  <a:gd name="T5" fmla="*/ 58 h 116"/>
                  <a:gd name="T6" fmla="*/ 62 w 123"/>
                  <a:gd name="T7" fmla="*/ 0 h 116"/>
                  <a:gd name="T8" fmla="*/ 0 w 123"/>
                  <a:gd name="T9" fmla="*/ 58 h 116"/>
                  <a:gd name="T10" fmla="*/ 34 w 123"/>
                  <a:gd name="T11" fmla="*/ 58 h 116"/>
                  <a:gd name="T12" fmla="*/ 62 w 123"/>
                  <a:gd name="T13" fmla="*/ 30 h 116"/>
                  <a:gd name="T14" fmla="*/ 89 w 123"/>
                  <a:gd name="T15" fmla="*/ 58 h 116"/>
                  <a:gd name="T16" fmla="*/ 62 w 123"/>
                  <a:gd name="T17" fmla="*/ 86 h 116"/>
                  <a:gd name="T18" fmla="*/ 34 w 123"/>
                  <a:gd name="T19" fmla="*/ 5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16">
                    <a:moveTo>
                      <a:pt x="0" y="58"/>
                    </a:moveTo>
                    <a:cubicBezTo>
                      <a:pt x="0" y="94"/>
                      <a:pt x="28" y="116"/>
                      <a:pt x="62" y="116"/>
                    </a:cubicBezTo>
                    <a:cubicBezTo>
                      <a:pt x="96" y="116"/>
                      <a:pt x="123" y="94"/>
                      <a:pt x="123" y="58"/>
                    </a:cubicBezTo>
                    <a:cubicBezTo>
                      <a:pt x="123" y="23"/>
                      <a:pt x="96" y="0"/>
                      <a:pt x="62" y="0"/>
                    </a:cubicBezTo>
                    <a:cubicBezTo>
                      <a:pt x="28" y="0"/>
                      <a:pt x="0" y="23"/>
                      <a:pt x="0" y="58"/>
                    </a:cubicBezTo>
                    <a:moveTo>
                      <a:pt x="34" y="58"/>
                    </a:moveTo>
                    <a:cubicBezTo>
                      <a:pt x="34" y="42"/>
                      <a:pt x="45" y="30"/>
                      <a:pt x="62" y="30"/>
                    </a:cubicBezTo>
                    <a:cubicBezTo>
                      <a:pt x="79" y="30"/>
                      <a:pt x="89" y="42"/>
                      <a:pt x="89" y="58"/>
                    </a:cubicBezTo>
                    <a:cubicBezTo>
                      <a:pt x="89" y="75"/>
                      <a:pt x="79" y="86"/>
                      <a:pt x="62" y="86"/>
                    </a:cubicBezTo>
                    <a:cubicBezTo>
                      <a:pt x="45" y="86"/>
                      <a:pt x="34" y="75"/>
                      <a:pt x="34" y="5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64" name="Freeform 27"/>
              <p:cNvSpPr>
                <a:spLocks/>
              </p:cNvSpPr>
              <p:nvPr/>
            </p:nvSpPr>
            <p:spPr bwMode="auto">
              <a:xfrm>
                <a:off x="2230" y="1499"/>
                <a:ext cx="238" cy="274"/>
              </a:xfrm>
              <a:custGeom>
                <a:avLst/>
                <a:gdLst>
                  <a:gd name="T0" fmla="*/ 101 w 101"/>
                  <a:gd name="T1" fmla="*/ 15 h 116"/>
                  <a:gd name="T2" fmla="*/ 62 w 101"/>
                  <a:gd name="T3" fmla="*/ 0 h 116"/>
                  <a:gd name="T4" fmla="*/ 0 w 101"/>
                  <a:gd name="T5" fmla="*/ 58 h 116"/>
                  <a:gd name="T6" fmla="*/ 62 w 101"/>
                  <a:gd name="T7" fmla="*/ 116 h 116"/>
                  <a:gd name="T8" fmla="*/ 101 w 101"/>
                  <a:gd name="T9" fmla="*/ 102 h 116"/>
                  <a:gd name="T10" fmla="*/ 79 w 101"/>
                  <a:gd name="T11" fmla="*/ 78 h 116"/>
                  <a:gd name="T12" fmla="*/ 62 w 101"/>
                  <a:gd name="T13" fmla="*/ 86 h 116"/>
                  <a:gd name="T14" fmla="*/ 34 w 101"/>
                  <a:gd name="T15" fmla="*/ 58 h 116"/>
                  <a:gd name="T16" fmla="*/ 62 w 101"/>
                  <a:gd name="T17" fmla="*/ 30 h 116"/>
                  <a:gd name="T18" fmla="*/ 79 w 101"/>
                  <a:gd name="T19" fmla="*/ 39 h 116"/>
                  <a:gd name="T20" fmla="*/ 101 w 101"/>
                  <a:gd name="T21" fmla="*/ 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116">
                    <a:moveTo>
                      <a:pt x="101" y="15"/>
                    </a:moveTo>
                    <a:cubicBezTo>
                      <a:pt x="91" y="4"/>
                      <a:pt x="75" y="0"/>
                      <a:pt x="62" y="0"/>
                    </a:cubicBezTo>
                    <a:cubicBezTo>
                      <a:pt x="28" y="0"/>
                      <a:pt x="0" y="23"/>
                      <a:pt x="0" y="58"/>
                    </a:cubicBezTo>
                    <a:cubicBezTo>
                      <a:pt x="0" y="94"/>
                      <a:pt x="28" y="116"/>
                      <a:pt x="62" y="116"/>
                    </a:cubicBezTo>
                    <a:cubicBezTo>
                      <a:pt x="75" y="116"/>
                      <a:pt x="91" y="112"/>
                      <a:pt x="101" y="102"/>
                    </a:cubicBezTo>
                    <a:cubicBezTo>
                      <a:pt x="79" y="78"/>
                      <a:pt x="79" y="78"/>
                      <a:pt x="79" y="78"/>
                    </a:cubicBezTo>
                    <a:cubicBezTo>
                      <a:pt x="75" y="82"/>
                      <a:pt x="69" y="86"/>
                      <a:pt x="62" y="86"/>
                    </a:cubicBezTo>
                    <a:cubicBezTo>
                      <a:pt x="45" y="86"/>
                      <a:pt x="34" y="75"/>
                      <a:pt x="34" y="58"/>
                    </a:cubicBezTo>
                    <a:cubicBezTo>
                      <a:pt x="34" y="42"/>
                      <a:pt x="45" y="30"/>
                      <a:pt x="62" y="30"/>
                    </a:cubicBezTo>
                    <a:cubicBezTo>
                      <a:pt x="69" y="30"/>
                      <a:pt x="75" y="34"/>
                      <a:pt x="79" y="39"/>
                    </a:cubicBezTo>
                    <a:cubicBezTo>
                      <a:pt x="101" y="15"/>
                      <a:pt x="101" y="15"/>
                      <a:pt x="101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65" name="Freeform 28"/>
              <p:cNvSpPr>
                <a:spLocks/>
              </p:cNvSpPr>
              <p:nvPr/>
            </p:nvSpPr>
            <p:spPr bwMode="auto">
              <a:xfrm>
                <a:off x="2492" y="1506"/>
                <a:ext cx="253" cy="267"/>
              </a:xfrm>
              <a:custGeom>
                <a:avLst/>
                <a:gdLst>
                  <a:gd name="T0" fmla="*/ 107 w 107"/>
                  <a:gd name="T1" fmla="*/ 0 h 113"/>
                  <a:gd name="T2" fmla="*/ 73 w 107"/>
                  <a:gd name="T3" fmla="*/ 0 h 113"/>
                  <a:gd name="T4" fmla="*/ 73 w 107"/>
                  <a:gd name="T5" fmla="*/ 55 h 113"/>
                  <a:gd name="T6" fmla="*/ 52 w 107"/>
                  <a:gd name="T7" fmla="*/ 83 h 113"/>
                  <a:gd name="T8" fmla="*/ 35 w 107"/>
                  <a:gd name="T9" fmla="*/ 54 h 113"/>
                  <a:gd name="T10" fmla="*/ 35 w 107"/>
                  <a:gd name="T11" fmla="*/ 0 h 113"/>
                  <a:gd name="T12" fmla="*/ 0 w 107"/>
                  <a:gd name="T13" fmla="*/ 0 h 113"/>
                  <a:gd name="T14" fmla="*/ 0 w 107"/>
                  <a:gd name="T15" fmla="*/ 61 h 113"/>
                  <a:gd name="T16" fmla="*/ 41 w 107"/>
                  <a:gd name="T17" fmla="*/ 113 h 113"/>
                  <a:gd name="T18" fmla="*/ 74 w 107"/>
                  <a:gd name="T19" fmla="*/ 96 h 113"/>
                  <a:gd name="T20" fmla="*/ 74 w 107"/>
                  <a:gd name="T21" fmla="*/ 96 h 113"/>
                  <a:gd name="T22" fmla="*/ 74 w 107"/>
                  <a:gd name="T23" fmla="*/ 111 h 113"/>
                  <a:gd name="T24" fmla="*/ 107 w 107"/>
                  <a:gd name="T25" fmla="*/ 111 h 113"/>
                  <a:gd name="T26" fmla="*/ 107 w 107"/>
                  <a:gd name="T2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" h="113">
                    <a:moveTo>
                      <a:pt x="107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73" y="55"/>
                      <a:pt x="73" y="55"/>
                      <a:pt x="73" y="55"/>
                    </a:cubicBezTo>
                    <a:cubicBezTo>
                      <a:pt x="73" y="69"/>
                      <a:pt x="70" y="83"/>
                      <a:pt x="52" y="83"/>
                    </a:cubicBezTo>
                    <a:cubicBezTo>
                      <a:pt x="35" y="83"/>
                      <a:pt x="35" y="67"/>
                      <a:pt x="35" y="5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91"/>
                      <a:pt x="7" y="113"/>
                      <a:pt x="41" y="113"/>
                    </a:cubicBezTo>
                    <a:cubicBezTo>
                      <a:pt x="58" y="113"/>
                      <a:pt x="69" y="104"/>
                      <a:pt x="74" y="96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74" y="111"/>
                      <a:pt x="74" y="111"/>
                      <a:pt x="74" y="111"/>
                    </a:cubicBezTo>
                    <a:cubicBezTo>
                      <a:pt x="107" y="111"/>
                      <a:pt x="107" y="111"/>
                      <a:pt x="107" y="111"/>
                    </a:cubicBezTo>
                    <a:cubicBezTo>
                      <a:pt x="107" y="0"/>
                      <a:pt x="107" y="0"/>
                      <a:pt x="1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66" name="Freeform 29"/>
              <p:cNvSpPr>
                <a:spLocks noEditPoints="1"/>
              </p:cNvSpPr>
              <p:nvPr/>
            </p:nvSpPr>
            <p:spPr bwMode="auto">
              <a:xfrm>
                <a:off x="2794" y="1246"/>
                <a:ext cx="1349" cy="749"/>
              </a:xfrm>
              <a:custGeom>
                <a:avLst/>
                <a:gdLst>
                  <a:gd name="T0" fmla="*/ 291 w 571"/>
                  <a:gd name="T1" fmla="*/ 194 h 317"/>
                  <a:gd name="T2" fmla="*/ 362 w 571"/>
                  <a:gd name="T3" fmla="*/ 144 h 317"/>
                  <a:gd name="T4" fmla="*/ 291 w 571"/>
                  <a:gd name="T5" fmla="*/ 194 h 317"/>
                  <a:gd name="T6" fmla="*/ 361 w 571"/>
                  <a:gd name="T7" fmla="*/ 214 h 317"/>
                  <a:gd name="T8" fmla="*/ 392 w 571"/>
                  <a:gd name="T9" fmla="*/ 140 h 317"/>
                  <a:gd name="T10" fmla="*/ 366 w 571"/>
                  <a:gd name="T11" fmla="*/ 120 h 317"/>
                  <a:gd name="T12" fmla="*/ 239 w 571"/>
                  <a:gd name="T13" fmla="*/ 194 h 317"/>
                  <a:gd name="T14" fmla="*/ 248 w 571"/>
                  <a:gd name="T15" fmla="*/ 145 h 317"/>
                  <a:gd name="T16" fmla="*/ 233 w 571"/>
                  <a:gd name="T17" fmla="*/ 126 h 317"/>
                  <a:gd name="T18" fmla="*/ 154 w 571"/>
                  <a:gd name="T19" fmla="*/ 173 h 317"/>
                  <a:gd name="T20" fmla="*/ 163 w 571"/>
                  <a:gd name="T21" fmla="*/ 147 h 317"/>
                  <a:gd name="T22" fmla="*/ 30 w 571"/>
                  <a:gd name="T23" fmla="*/ 91 h 317"/>
                  <a:gd name="T24" fmla="*/ 162 w 571"/>
                  <a:gd name="T25" fmla="*/ 26 h 317"/>
                  <a:gd name="T26" fmla="*/ 214 w 571"/>
                  <a:gd name="T27" fmla="*/ 45 h 317"/>
                  <a:gd name="T28" fmla="*/ 204 w 571"/>
                  <a:gd name="T29" fmla="*/ 58 h 317"/>
                  <a:gd name="T30" fmla="*/ 215 w 571"/>
                  <a:gd name="T31" fmla="*/ 65 h 317"/>
                  <a:gd name="T32" fmla="*/ 229 w 571"/>
                  <a:gd name="T33" fmla="*/ 48 h 317"/>
                  <a:gd name="T34" fmla="*/ 167 w 571"/>
                  <a:gd name="T35" fmla="*/ 0 h 317"/>
                  <a:gd name="T36" fmla="*/ 9 w 571"/>
                  <a:gd name="T37" fmla="*/ 91 h 317"/>
                  <a:gd name="T38" fmla="*/ 130 w 571"/>
                  <a:gd name="T39" fmla="*/ 154 h 317"/>
                  <a:gd name="T40" fmla="*/ 0 w 571"/>
                  <a:gd name="T41" fmla="*/ 240 h 317"/>
                  <a:gd name="T42" fmla="*/ 15 w 571"/>
                  <a:gd name="T43" fmla="*/ 249 h 317"/>
                  <a:gd name="T44" fmla="*/ 219 w 571"/>
                  <a:gd name="T45" fmla="*/ 149 h 317"/>
                  <a:gd name="T46" fmla="*/ 211 w 571"/>
                  <a:gd name="T47" fmla="*/ 198 h 317"/>
                  <a:gd name="T48" fmla="*/ 227 w 571"/>
                  <a:gd name="T49" fmla="*/ 219 h 317"/>
                  <a:gd name="T50" fmla="*/ 273 w 571"/>
                  <a:gd name="T51" fmla="*/ 193 h 317"/>
                  <a:gd name="T52" fmla="*/ 286 w 571"/>
                  <a:gd name="T53" fmla="*/ 210 h 317"/>
                  <a:gd name="T54" fmla="*/ 363 w 571"/>
                  <a:gd name="T55" fmla="*/ 162 h 317"/>
                  <a:gd name="T56" fmla="*/ 342 w 571"/>
                  <a:gd name="T57" fmla="*/ 211 h 317"/>
                  <a:gd name="T58" fmla="*/ 326 w 571"/>
                  <a:gd name="T59" fmla="*/ 209 h 317"/>
                  <a:gd name="T60" fmla="*/ 250 w 571"/>
                  <a:gd name="T61" fmla="*/ 295 h 317"/>
                  <a:gd name="T62" fmla="*/ 266 w 571"/>
                  <a:gd name="T63" fmla="*/ 317 h 317"/>
                  <a:gd name="T64" fmla="*/ 355 w 571"/>
                  <a:gd name="T65" fmla="*/ 227 h 317"/>
                  <a:gd name="T66" fmla="*/ 378 w 571"/>
                  <a:gd name="T67" fmla="*/ 228 h 317"/>
                  <a:gd name="T68" fmla="*/ 361 w 571"/>
                  <a:gd name="T69" fmla="*/ 214 h 317"/>
                  <a:gd name="T70" fmla="*/ 271 w 571"/>
                  <a:gd name="T71" fmla="*/ 294 h 317"/>
                  <a:gd name="T72" fmla="*/ 265 w 571"/>
                  <a:gd name="T73" fmla="*/ 284 h 317"/>
                  <a:gd name="T74" fmla="*/ 336 w 571"/>
                  <a:gd name="T75" fmla="*/ 223 h 317"/>
                  <a:gd name="T76" fmla="*/ 271 w 571"/>
                  <a:gd name="T77" fmla="*/ 294 h 317"/>
                  <a:gd name="T78" fmla="*/ 254 w 571"/>
                  <a:gd name="T79" fmla="*/ 72 h 317"/>
                  <a:gd name="T80" fmla="*/ 266 w 571"/>
                  <a:gd name="T81" fmla="*/ 58 h 317"/>
                  <a:gd name="T82" fmla="*/ 278 w 571"/>
                  <a:gd name="T83" fmla="*/ 72 h 317"/>
                  <a:gd name="T84" fmla="*/ 266 w 571"/>
                  <a:gd name="T85" fmla="*/ 85 h 317"/>
                  <a:gd name="T86" fmla="*/ 254 w 571"/>
                  <a:gd name="T87" fmla="*/ 72 h 317"/>
                  <a:gd name="T88" fmla="*/ 418 w 571"/>
                  <a:gd name="T89" fmla="*/ 166 h 317"/>
                  <a:gd name="T90" fmla="*/ 394 w 571"/>
                  <a:gd name="T91" fmla="*/ 203 h 317"/>
                  <a:gd name="T92" fmla="*/ 404 w 571"/>
                  <a:gd name="T93" fmla="*/ 216 h 317"/>
                  <a:gd name="T94" fmla="*/ 489 w 571"/>
                  <a:gd name="T95" fmla="*/ 158 h 317"/>
                  <a:gd name="T96" fmla="*/ 514 w 571"/>
                  <a:gd name="T97" fmla="*/ 218 h 317"/>
                  <a:gd name="T98" fmla="*/ 571 w 571"/>
                  <a:gd name="T99" fmla="*/ 172 h 317"/>
                  <a:gd name="T100" fmla="*/ 564 w 571"/>
                  <a:gd name="T101" fmla="*/ 164 h 317"/>
                  <a:gd name="T102" fmla="*/ 519 w 571"/>
                  <a:gd name="T103" fmla="*/ 200 h 317"/>
                  <a:gd name="T104" fmla="*/ 519 w 571"/>
                  <a:gd name="T105" fmla="*/ 163 h 317"/>
                  <a:gd name="T106" fmla="*/ 501 w 571"/>
                  <a:gd name="T107" fmla="*/ 135 h 317"/>
                  <a:gd name="T108" fmla="*/ 445 w 571"/>
                  <a:gd name="T109" fmla="*/ 165 h 317"/>
                  <a:gd name="T110" fmla="*/ 449 w 571"/>
                  <a:gd name="T111" fmla="*/ 152 h 317"/>
                  <a:gd name="T112" fmla="*/ 431 w 571"/>
                  <a:gd name="T113" fmla="*/ 136 h 317"/>
                  <a:gd name="T114" fmla="*/ 388 w 571"/>
                  <a:gd name="T115" fmla="*/ 178 h 317"/>
                  <a:gd name="T116" fmla="*/ 418 w 571"/>
                  <a:gd name="T117" fmla="*/ 166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1" h="317">
                    <a:moveTo>
                      <a:pt x="291" y="194"/>
                    </a:moveTo>
                    <a:cubicBezTo>
                      <a:pt x="285" y="189"/>
                      <a:pt x="345" y="141"/>
                      <a:pt x="362" y="144"/>
                    </a:cubicBezTo>
                    <a:cubicBezTo>
                      <a:pt x="356" y="164"/>
                      <a:pt x="297" y="200"/>
                      <a:pt x="291" y="194"/>
                    </a:cubicBezTo>
                    <a:moveTo>
                      <a:pt x="361" y="214"/>
                    </a:moveTo>
                    <a:cubicBezTo>
                      <a:pt x="369" y="204"/>
                      <a:pt x="392" y="148"/>
                      <a:pt x="392" y="140"/>
                    </a:cubicBezTo>
                    <a:cubicBezTo>
                      <a:pt x="392" y="127"/>
                      <a:pt x="379" y="120"/>
                      <a:pt x="366" y="120"/>
                    </a:cubicBezTo>
                    <a:cubicBezTo>
                      <a:pt x="323" y="120"/>
                      <a:pt x="254" y="194"/>
                      <a:pt x="239" y="194"/>
                    </a:cubicBezTo>
                    <a:cubicBezTo>
                      <a:pt x="222" y="194"/>
                      <a:pt x="248" y="158"/>
                      <a:pt x="248" y="145"/>
                    </a:cubicBezTo>
                    <a:cubicBezTo>
                      <a:pt x="248" y="135"/>
                      <a:pt x="240" y="126"/>
                      <a:pt x="233" y="126"/>
                    </a:cubicBezTo>
                    <a:cubicBezTo>
                      <a:pt x="220" y="126"/>
                      <a:pt x="180" y="164"/>
                      <a:pt x="154" y="173"/>
                    </a:cubicBezTo>
                    <a:cubicBezTo>
                      <a:pt x="160" y="163"/>
                      <a:pt x="163" y="152"/>
                      <a:pt x="163" y="147"/>
                    </a:cubicBezTo>
                    <a:cubicBezTo>
                      <a:pt x="163" y="100"/>
                      <a:pt x="30" y="117"/>
                      <a:pt x="30" y="91"/>
                    </a:cubicBezTo>
                    <a:cubicBezTo>
                      <a:pt x="30" y="67"/>
                      <a:pt x="113" y="26"/>
                      <a:pt x="162" y="26"/>
                    </a:cubicBezTo>
                    <a:cubicBezTo>
                      <a:pt x="169" y="26"/>
                      <a:pt x="214" y="29"/>
                      <a:pt x="214" y="45"/>
                    </a:cubicBezTo>
                    <a:cubicBezTo>
                      <a:pt x="214" y="51"/>
                      <a:pt x="204" y="53"/>
                      <a:pt x="204" y="58"/>
                    </a:cubicBezTo>
                    <a:cubicBezTo>
                      <a:pt x="204" y="64"/>
                      <a:pt x="209" y="65"/>
                      <a:pt x="215" y="65"/>
                    </a:cubicBezTo>
                    <a:cubicBezTo>
                      <a:pt x="223" y="65"/>
                      <a:pt x="229" y="57"/>
                      <a:pt x="229" y="48"/>
                    </a:cubicBezTo>
                    <a:cubicBezTo>
                      <a:pt x="229" y="8"/>
                      <a:pt x="195" y="0"/>
                      <a:pt x="167" y="0"/>
                    </a:cubicBezTo>
                    <a:cubicBezTo>
                      <a:pt x="95" y="0"/>
                      <a:pt x="9" y="62"/>
                      <a:pt x="9" y="91"/>
                    </a:cubicBezTo>
                    <a:cubicBezTo>
                      <a:pt x="9" y="128"/>
                      <a:pt x="130" y="121"/>
                      <a:pt x="130" y="154"/>
                    </a:cubicBezTo>
                    <a:cubicBezTo>
                      <a:pt x="130" y="194"/>
                      <a:pt x="0" y="231"/>
                      <a:pt x="0" y="240"/>
                    </a:cubicBezTo>
                    <a:cubicBezTo>
                      <a:pt x="0" y="250"/>
                      <a:pt x="7" y="249"/>
                      <a:pt x="15" y="249"/>
                    </a:cubicBezTo>
                    <a:cubicBezTo>
                      <a:pt x="68" y="249"/>
                      <a:pt x="207" y="161"/>
                      <a:pt x="219" y="149"/>
                    </a:cubicBezTo>
                    <a:cubicBezTo>
                      <a:pt x="219" y="170"/>
                      <a:pt x="211" y="189"/>
                      <a:pt x="211" y="198"/>
                    </a:cubicBezTo>
                    <a:cubicBezTo>
                      <a:pt x="211" y="207"/>
                      <a:pt x="218" y="219"/>
                      <a:pt x="227" y="219"/>
                    </a:cubicBezTo>
                    <a:cubicBezTo>
                      <a:pt x="237" y="219"/>
                      <a:pt x="252" y="204"/>
                      <a:pt x="273" y="193"/>
                    </a:cubicBezTo>
                    <a:cubicBezTo>
                      <a:pt x="272" y="199"/>
                      <a:pt x="278" y="210"/>
                      <a:pt x="286" y="210"/>
                    </a:cubicBezTo>
                    <a:cubicBezTo>
                      <a:pt x="303" y="210"/>
                      <a:pt x="354" y="169"/>
                      <a:pt x="363" y="162"/>
                    </a:cubicBezTo>
                    <a:cubicBezTo>
                      <a:pt x="361" y="181"/>
                      <a:pt x="349" y="202"/>
                      <a:pt x="342" y="211"/>
                    </a:cubicBezTo>
                    <a:cubicBezTo>
                      <a:pt x="338" y="209"/>
                      <a:pt x="331" y="209"/>
                      <a:pt x="326" y="209"/>
                    </a:cubicBezTo>
                    <a:cubicBezTo>
                      <a:pt x="306" y="209"/>
                      <a:pt x="250" y="268"/>
                      <a:pt x="250" y="295"/>
                    </a:cubicBezTo>
                    <a:cubicBezTo>
                      <a:pt x="250" y="306"/>
                      <a:pt x="256" y="317"/>
                      <a:pt x="266" y="317"/>
                    </a:cubicBezTo>
                    <a:cubicBezTo>
                      <a:pt x="281" y="317"/>
                      <a:pt x="335" y="272"/>
                      <a:pt x="355" y="227"/>
                    </a:cubicBezTo>
                    <a:cubicBezTo>
                      <a:pt x="364" y="228"/>
                      <a:pt x="378" y="235"/>
                      <a:pt x="378" y="228"/>
                    </a:cubicBezTo>
                    <a:cubicBezTo>
                      <a:pt x="378" y="221"/>
                      <a:pt x="369" y="216"/>
                      <a:pt x="361" y="214"/>
                    </a:cubicBezTo>
                    <a:moveTo>
                      <a:pt x="271" y="294"/>
                    </a:moveTo>
                    <a:cubicBezTo>
                      <a:pt x="267" y="294"/>
                      <a:pt x="265" y="292"/>
                      <a:pt x="265" y="284"/>
                    </a:cubicBezTo>
                    <a:cubicBezTo>
                      <a:pt x="265" y="259"/>
                      <a:pt x="318" y="223"/>
                      <a:pt x="336" y="223"/>
                    </a:cubicBezTo>
                    <a:cubicBezTo>
                      <a:pt x="325" y="247"/>
                      <a:pt x="281" y="294"/>
                      <a:pt x="271" y="294"/>
                    </a:cubicBezTo>
                    <a:moveTo>
                      <a:pt x="254" y="72"/>
                    </a:moveTo>
                    <a:cubicBezTo>
                      <a:pt x="254" y="64"/>
                      <a:pt x="259" y="58"/>
                      <a:pt x="266" y="58"/>
                    </a:cubicBezTo>
                    <a:cubicBezTo>
                      <a:pt x="273" y="58"/>
                      <a:pt x="278" y="64"/>
                      <a:pt x="278" y="72"/>
                    </a:cubicBezTo>
                    <a:cubicBezTo>
                      <a:pt x="278" y="79"/>
                      <a:pt x="273" y="85"/>
                      <a:pt x="266" y="85"/>
                    </a:cubicBezTo>
                    <a:cubicBezTo>
                      <a:pt x="259" y="85"/>
                      <a:pt x="254" y="79"/>
                      <a:pt x="254" y="72"/>
                    </a:cubicBezTo>
                    <a:moveTo>
                      <a:pt x="418" y="166"/>
                    </a:moveTo>
                    <a:cubicBezTo>
                      <a:pt x="411" y="175"/>
                      <a:pt x="394" y="195"/>
                      <a:pt x="394" y="203"/>
                    </a:cubicBezTo>
                    <a:cubicBezTo>
                      <a:pt x="394" y="211"/>
                      <a:pt x="398" y="216"/>
                      <a:pt x="404" y="216"/>
                    </a:cubicBezTo>
                    <a:cubicBezTo>
                      <a:pt x="418" y="216"/>
                      <a:pt x="466" y="158"/>
                      <a:pt x="489" y="158"/>
                    </a:cubicBezTo>
                    <a:cubicBezTo>
                      <a:pt x="505" y="158"/>
                      <a:pt x="478" y="218"/>
                      <a:pt x="514" y="218"/>
                    </a:cubicBezTo>
                    <a:cubicBezTo>
                      <a:pt x="527" y="218"/>
                      <a:pt x="571" y="189"/>
                      <a:pt x="571" y="172"/>
                    </a:cubicBezTo>
                    <a:cubicBezTo>
                      <a:pt x="571" y="169"/>
                      <a:pt x="568" y="164"/>
                      <a:pt x="564" y="164"/>
                    </a:cubicBezTo>
                    <a:cubicBezTo>
                      <a:pt x="562" y="164"/>
                      <a:pt x="532" y="200"/>
                      <a:pt x="519" y="200"/>
                    </a:cubicBezTo>
                    <a:cubicBezTo>
                      <a:pt x="508" y="200"/>
                      <a:pt x="519" y="178"/>
                      <a:pt x="519" y="163"/>
                    </a:cubicBezTo>
                    <a:cubicBezTo>
                      <a:pt x="519" y="148"/>
                      <a:pt x="517" y="135"/>
                      <a:pt x="501" y="135"/>
                    </a:cubicBezTo>
                    <a:cubicBezTo>
                      <a:pt x="481" y="135"/>
                      <a:pt x="451" y="161"/>
                      <a:pt x="445" y="165"/>
                    </a:cubicBezTo>
                    <a:cubicBezTo>
                      <a:pt x="448" y="159"/>
                      <a:pt x="449" y="156"/>
                      <a:pt x="449" y="152"/>
                    </a:cubicBezTo>
                    <a:cubicBezTo>
                      <a:pt x="449" y="145"/>
                      <a:pt x="439" y="136"/>
                      <a:pt x="431" y="136"/>
                    </a:cubicBezTo>
                    <a:cubicBezTo>
                      <a:pt x="424" y="136"/>
                      <a:pt x="388" y="154"/>
                      <a:pt x="388" y="178"/>
                    </a:cubicBezTo>
                    <a:cubicBezTo>
                      <a:pt x="388" y="184"/>
                      <a:pt x="409" y="163"/>
                      <a:pt x="418" y="16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67" name="Freeform 30"/>
              <p:cNvSpPr>
                <a:spLocks noEditPoints="1"/>
              </p:cNvSpPr>
              <p:nvPr/>
            </p:nvSpPr>
            <p:spPr bwMode="auto">
              <a:xfrm>
                <a:off x="4108" y="1828"/>
                <a:ext cx="97" cy="94"/>
              </a:xfrm>
              <a:custGeom>
                <a:avLst/>
                <a:gdLst>
                  <a:gd name="T0" fmla="*/ 13 w 41"/>
                  <a:gd name="T1" fmla="*/ 32 h 40"/>
                  <a:gd name="T2" fmla="*/ 17 w 41"/>
                  <a:gd name="T3" fmla="*/ 32 h 40"/>
                  <a:gd name="T4" fmla="*/ 17 w 41"/>
                  <a:gd name="T5" fmla="*/ 22 h 40"/>
                  <a:gd name="T6" fmla="*/ 20 w 41"/>
                  <a:gd name="T7" fmla="*/ 22 h 40"/>
                  <a:gd name="T8" fmla="*/ 26 w 41"/>
                  <a:gd name="T9" fmla="*/ 32 h 40"/>
                  <a:gd name="T10" fmla="*/ 30 w 41"/>
                  <a:gd name="T11" fmla="*/ 32 h 40"/>
                  <a:gd name="T12" fmla="*/ 24 w 41"/>
                  <a:gd name="T13" fmla="*/ 22 h 40"/>
                  <a:gd name="T14" fmla="*/ 30 w 41"/>
                  <a:gd name="T15" fmla="*/ 16 h 40"/>
                  <a:gd name="T16" fmla="*/ 22 w 41"/>
                  <a:gd name="T17" fmla="*/ 9 h 40"/>
                  <a:gd name="T18" fmla="*/ 13 w 41"/>
                  <a:gd name="T19" fmla="*/ 9 h 40"/>
                  <a:gd name="T20" fmla="*/ 13 w 41"/>
                  <a:gd name="T21" fmla="*/ 32 h 40"/>
                  <a:gd name="T22" fmla="*/ 17 w 41"/>
                  <a:gd name="T23" fmla="*/ 12 h 40"/>
                  <a:gd name="T24" fmla="*/ 20 w 41"/>
                  <a:gd name="T25" fmla="*/ 12 h 40"/>
                  <a:gd name="T26" fmla="*/ 26 w 41"/>
                  <a:gd name="T27" fmla="*/ 15 h 40"/>
                  <a:gd name="T28" fmla="*/ 20 w 41"/>
                  <a:gd name="T29" fmla="*/ 19 h 40"/>
                  <a:gd name="T30" fmla="*/ 17 w 41"/>
                  <a:gd name="T31" fmla="*/ 19 h 40"/>
                  <a:gd name="T32" fmla="*/ 17 w 41"/>
                  <a:gd name="T33" fmla="*/ 12 h 40"/>
                  <a:gd name="T34" fmla="*/ 0 w 41"/>
                  <a:gd name="T35" fmla="*/ 20 h 40"/>
                  <a:gd name="T36" fmla="*/ 20 w 41"/>
                  <a:gd name="T37" fmla="*/ 40 h 40"/>
                  <a:gd name="T38" fmla="*/ 41 w 41"/>
                  <a:gd name="T39" fmla="*/ 20 h 40"/>
                  <a:gd name="T40" fmla="*/ 20 w 41"/>
                  <a:gd name="T41" fmla="*/ 0 h 40"/>
                  <a:gd name="T42" fmla="*/ 0 w 41"/>
                  <a:gd name="T43" fmla="*/ 20 h 40"/>
                  <a:gd name="T44" fmla="*/ 4 w 41"/>
                  <a:gd name="T45" fmla="*/ 20 h 40"/>
                  <a:gd name="T46" fmla="*/ 20 w 41"/>
                  <a:gd name="T47" fmla="*/ 4 h 40"/>
                  <a:gd name="T48" fmla="*/ 37 w 41"/>
                  <a:gd name="T49" fmla="*/ 20 h 40"/>
                  <a:gd name="T50" fmla="*/ 20 w 41"/>
                  <a:gd name="T51" fmla="*/ 37 h 40"/>
                  <a:gd name="T52" fmla="*/ 4 w 41"/>
                  <a:gd name="T53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1" h="40">
                    <a:moveTo>
                      <a:pt x="13" y="32"/>
                    </a:move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7" y="21"/>
                      <a:pt x="30" y="20"/>
                      <a:pt x="30" y="16"/>
                    </a:cubicBezTo>
                    <a:cubicBezTo>
                      <a:pt x="30" y="11"/>
                      <a:pt x="27" y="9"/>
                      <a:pt x="22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32"/>
                      <a:pt x="13" y="32"/>
                      <a:pt x="13" y="32"/>
                    </a:cubicBezTo>
                    <a:moveTo>
                      <a:pt x="17" y="12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6" y="12"/>
                      <a:pt x="26" y="15"/>
                    </a:cubicBezTo>
                    <a:cubicBezTo>
                      <a:pt x="26" y="18"/>
                      <a:pt x="23" y="19"/>
                      <a:pt x="20" y="19"/>
                    </a:cubicBezTo>
                    <a:cubicBezTo>
                      <a:pt x="17" y="19"/>
                      <a:pt x="17" y="19"/>
                      <a:pt x="17" y="19"/>
                    </a:cubicBezTo>
                    <a:lnTo>
                      <a:pt x="17" y="12"/>
                    </a:lnTo>
                    <a:close/>
                    <a:moveTo>
                      <a:pt x="0" y="20"/>
                    </a:moveTo>
                    <a:cubicBezTo>
                      <a:pt x="0" y="31"/>
                      <a:pt x="9" y="40"/>
                      <a:pt x="20" y="40"/>
                    </a:cubicBezTo>
                    <a:cubicBezTo>
                      <a:pt x="32" y="40"/>
                      <a:pt x="41" y="31"/>
                      <a:pt x="41" y="20"/>
                    </a:cubicBezTo>
                    <a:cubicBezTo>
                      <a:pt x="41" y="9"/>
                      <a:pt x="32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moveTo>
                      <a:pt x="4" y="20"/>
                    </a:moveTo>
                    <a:cubicBezTo>
                      <a:pt x="4" y="11"/>
                      <a:pt x="11" y="4"/>
                      <a:pt x="20" y="4"/>
                    </a:cubicBezTo>
                    <a:cubicBezTo>
                      <a:pt x="30" y="4"/>
                      <a:pt x="37" y="11"/>
                      <a:pt x="37" y="20"/>
                    </a:cubicBezTo>
                    <a:cubicBezTo>
                      <a:pt x="37" y="29"/>
                      <a:pt x="30" y="37"/>
                      <a:pt x="20" y="37"/>
                    </a:cubicBezTo>
                    <a:cubicBezTo>
                      <a:pt x="11" y="37"/>
                      <a:pt x="4" y="29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68" name="Freeform 31"/>
              <p:cNvSpPr>
                <a:spLocks/>
              </p:cNvSpPr>
              <p:nvPr/>
            </p:nvSpPr>
            <p:spPr bwMode="auto">
              <a:xfrm>
                <a:off x="3083" y="1745"/>
                <a:ext cx="0" cy="26"/>
              </a:xfrm>
              <a:custGeom>
                <a:avLst/>
                <a:gdLst>
                  <a:gd name="T0" fmla="*/ 0 h 26"/>
                  <a:gd name="T1" fmla="*/ 26 h 26"/>
                  <a:gd name="T2" fmla="*/ 0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">
                    <a:moveTo>
                      <a:pt x="0" y="0"/>
                    </a:move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69" name="Line 32"/>
              <p:cNvSpPr>
                <a:spLocks noChangeShapeType="1"/>
              </p:cNvSpPr>
              <p:nvPr/>
            </p:nvSpPr>
            <p:spPr bwMode="auto">
              <a:xfrm>
                <a:off x="3083" y="1745"/>
                <a:ext cx="0" cy="26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71" name="Freeform 33"/>
              <p:cNvSpPr>
                <a:spLocks/>
              </p:cNvSpPr>
              <p:nvPr/>
            </p:nvSpPr>
            <p:spPr bwMode="auto">
              <a:xfrm>
                <a:off x="2953" y="1745"/>
                <a:ext cx="0" cy="26"/>
              </a:xfrm>
              <a:custGeom>
                <a:avLst/>
                <a:gdLst>
                  <a:gd name="T0" fmla="*/ 26 h 26"/>
                  <a:gd name="T1" fmla="*/ 0 h 26"/>
                  <a:gd name="T2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  <p:sp>
            <p:nvSpPr>
              <p:cNvPr id="72" name="Line 34"/>
              <p:cNvSpPr>
                <a:spLocks noChangeShapeType="1"/>
              </p:cNvSpPr>
              <p:nvPr/>
            </p:nvSpPr>
            <p:spPr bwMode="auto">
              <a:xfrm flipV="1">
                <a:off x="2953" y="1745"/>
                <a:ext cx="0" cy="26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884292" y="1544106"/>
            <a:ext cx="926455" cy="943455"/>
            <a:chOff x="2772137" y="1756646"/>
            <a:chExt cx="1469650" cy="1496617"/>
          </a:xfrm>
        </p:grpSpPr>
        <p:sp>
          <p:nvSpPr>
            <p:cNvPr id="78" name="Oval 77"/>
            <p:cNvSpPr/>
            <p:nvPr/>
          </p:nvSpPr>
          <p:spPr>
            <a:xfrm>
              <a:off x="2772137" y="1756646"/>
              <a:ext cx="1469650" cy="1496617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787400" dist="266700" dir="7980000" algn="tr" rotWithShape="0">
                <a:schemeClr val="accent1">
                  <a:lumMod val="75000"/>
                  <a:alpha val="65000"/>
                </a:schemeClr>
              </a:outerShdw>
            </a:effectLst>
          </p:spPr>
          <p:txBody>
            <a:bodyPr lIns="121903" tIns="60952" rIns="121903" bIns="60952" rtlCol="0" anchor="ctr"/>
            <a:lstStyle/>
            <a:p>
              <a:pPr algn="ctr" defTabSz="683857"/>
              <a:endParaRPr lang="en-US" sz="1400" ker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14" name="Freeform 21"/>
            <p:cNvSpPr>
              <a:spLocks noEditPoints="1"/>
            </p:cNvSpPr>
            <p:nvPr/>
          </p:nvSpPr>
          <p:spPr bwMode="auto">
            <a:xfrm>
              <a:off x="3127724" y="2035892"/>
              <a:ext cx="758476" cy="938124"/>
            </a:xfrm>
            <a:custGeom>
              <a:avLst/>
              <a:gdLst>
                <a:gd name="T0" fmla="*/ 23 w 280"/>
                <a:gd name="T1" fmla="*/ 352 h 438"/>
                <a:gd name="T2" fmla="*/ 0 w 280"/>
                <a:gd name="T3" fmla="*/ 282 h 438"/>
                <a:gd name="T4" fmla="*/ 0 w 280"/>
                <a:gd name="T5" fmla="*/ 58 h 438"/>
                <a:gd name="T6" fmla="*/ 140 w 280"/>
                <a:gd name="T7" fmla="*/ 0 h 438"/>
                <a:gd name="T8" fmla="*/ 280 w 280"/>
                <a:gd name="T9" fmla="*/ 58 h 438"/>
                <a:gd name="T10" fmla="*/ 280 w 280"/>
                <a:gd name="T11" fmla="*/ 282 h 438"/>
                <a:gd name="T12" fmla="*/ 257 w 280"/>
                <a:gd name="T13" fmla="*/ 352 h 438"/>
                <a:gd name="T14" fmla="*/ 140 w 280"/>
                <a:gd name="T15" fmla="*/ 438 h 438"/>
                <a:gd name="T16" fmla="*/ 23 w 280"/>
                <a:gd name="T17" fmla="*/ 352 h 438"/>
                <a:gd name="T18" fmla="*/ 108 w 280"/>
                <a:gd name="T19" fmla="*/ 234 h 438"/>
                <a:gd name="T20" fmla="*/ 24 w 280"/>
                <a:gd name="T21" fmla="*/ 194 h 438"/>
                <a:gd name="T22" fmla="*/ 110 w 280"/>
                <a:gd name="T23" fmla="*/ 318 h 438"/>
                <a:gd name="T24" fmla="*/ 250 w 280"/>
                <a:gd name="T25" fmla="*/ 126 h 438"/>
                <a:gd name="T26" fmla="*/ 108 w 280"/>
                <a:gd name="T27" fmla="*/ 23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438">
                  <a:moveTo>
                    <a:pt x="23" y="352"/>
                  </a:moveTo>
                  <a:cubicBezTo>
                    <a:pt x="8" y="332"/>
                    <a:pt x="0" y="307"/>
                    <a:pt x="0" y="28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12" y="32"/>
                    <a:pt x="140" y="0"/>
                    <a:pt x="140" y="0"/>
                  </a:cubicBezTo>
                  <a:cubicBezTo>
                    <a:pt x="140" y="0"/>
                    <a:pt x="168" y="32"/>
                    <a:pt x="280" y="58"/>
                  </a:cubicBezTo>
                  <a:cubicBezTo>
                    <a:pt x="280" y="282"/>
                    <a:pt x="280" y="282"/>
                    <a:pt x="280" y="282"/>
                  </a:cubicBezTo>
                  <a:cubicBezTo>
                    <a:pt x="280" y="307"/>
                    <a:pt x="272" y="332"/>
                    <a:pt x="257" y="352"/>
                  </a:cubicBezTo>
                  <a:cubicBezTo>
                    <a:pt x="238" y="377"/>
                    <a:pt x="203" y="409"/>
                    <a:pt x="140" y="438"/>
                  </a:cubicBezTo>
                  <a:cubicBezTo>
                    <a:pt x="77" y="409"/>
                    <a:pt x="42" y="377"/>
                    <a:pt x="23" y="352"/>
                  </a:cubicBezTo>
                  <a:close/>
                  <a:moveTo>
                    <a:pt x="108" y="234"/>
                  </a:moveTo>
                  <a:cubicBezTo>
                    <a:pt x="24" y="194"/>
                    <a:pt x="24" y="194"/>
                    <a:pt x="24" y="194"/>
                  </a:cubicBezTo>
                  <a:cubicBezTo>
                    <a:pt x="110" y="318"/>
                    <a:pt x="110" y="318"/>
                    <a:pt x="110" y="318"/>
                  </a:cubicBezTo>
                  <a:cubicBezTo>
                    <a:pt x="250" y="126"/>
                    <a:pt x="250" y="126"/>
                    <a:pt x="250" y="126"/>
                  </a:cubicBezTo>
                  <a:lnTo>
                    <a:pt x="108" y="2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-2983646" y="2876689"/>
            <a:ext cx="1632530" cy="623246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Cloud</a:t>
            </a:r>
          </a:p>
          <a:p>
            <a:pPr algn="ctr" defTabSz="913610">
              <a:spcAft>
                <a:spcPts val="1800"/>
              </a:spcAft>
              <a:buClr>
                <a:srgbClr val="00AEEF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eSignature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-3013608" y="3524366"/>
            <a:ext cx="1692454" cy="438580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Most widely used eSignature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446831" y="2711585"/>
            <a:ext cx="1933880" cy="623246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s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Servicio de firma digital de terceros</a:t>
            </a:r>
            <a:endParaRPr lang="es-E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69304" y="3298938"/>
            <a:ext cx="2402695" cy="623246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Certificados reconocidos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/</a:t>
            </a:r>
            <a:r>
              <a:rPr lang="es-E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qualificados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en tercero de confianza.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796106" y="2711585"/>
            <a:ext cx="1913665" cy="346247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n-US" b="1" spc="-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Smartcard o Token</a:t>
            </a:r>
            <a:endParaRPr lang="en-US" b="1" spc="-6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71639" y="3359262"/>
            <a:ext cx="2092961" cy="253914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Uso de su certificado personal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9202" y="2711585"/>
            <a:ext cx="2375015" cy="346247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Firma Digital DocuSign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3287" y="3359262"/>
            <a:ext cx="1577514" cy="438580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s-CO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Firma digital basada en PKI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538136" y="2711585"/>
            <a:ext cx="2269066" cy="623246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s-E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Centralización Local de Certificados</a:t>
            </a:r>
            <a:endParaRPr lang="es-E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606234" y="3359262"/>
            <a:ext cx="2086666" cy="438580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On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Prem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firma digital Con Terceros de </a:t>
            </a:r>
            <a:r>
              <a: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confianza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207416" y="3943462"/>
            <a:ext cx="1016350" cy="412638"/>
            <a:chOff x="1369870" y="1699069"/>
            <a:chExt cx="2123396" cy="862098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3"/>
            <a:srcRect r="66204"/>
            <a:stretch/>
          </p:blipFill>
          <p:spPr>
            <a:xfrm>
              <a:off x="1369870" y="1699069"/>
              <a:ext cx="2123396" cy="827082"/>
            </a:xfrm>
            <a:prstGeom prst="rect">
              <a:avLst/>
            </a:prstGeom>
          </p:spPr>
        </p:pic>
        <p:sp>
          <p:nvSpPr>
            <p:cNvPr id="81" name="Rectangle 80"/>
            <p:cNvSpPr/>
            <p:nvPr/>
          </p:nvSpPr>
          <p:spPr>
            <a:xfrm>
              <a:off x="2952750" y="2264833"/>
              <a:ext cx="529167" cy="2963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086686" y="4197462"/>
            <a:ext cx="1720013" cy="315469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Express</a:t>
            </a:r>
            <a:endParaRPr lang="en-US" sz="1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41386" y="3892662"/>
            <a:ext cx="1720013" cy="807911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algn="ctr" defTabSz="913610">
              <a:buClr>
                <a:srgbClr val="00AEEF"/>
              </a:buClr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ICP </a:t>
            </a:r>
            <a:r>
              <a:rPr lang="en-US" sz="1600" b="1" dirty="0" err="1" smtClean="0">
                <a:solidFill>
                  <a:schemeClr val="accent1"/>
                </a:solidFill>
                <a:latin typeface="+mj-lt"/>
              </a:rPr>
              <a:t>Brasil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, National ID, PIV/CAC, etc.</a:t>
            </a:r>
            <a:endParaRPr lang="en-US" sz="16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3868680"/>
            <a:ext cx="1578383" cy="6652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8600" y="4456629"/>
            <a:ext cx="1231900" cy="54717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3922184"/>
            <a:ext cx="1293004" cy="364497"/>
          </a:xfrm>
          <a:prstGeom prst="rect">
            <a:avLst/>
          </a:prstGeom>
        </p:spPr>
      </p:pic>
      <p:sp>
        <p:nvSpPr>
          <p:cNvPr id="8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9433" y="4767263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 sz="800" dirty="0">
                <a:solidFill>
                  <a:srgbClr val="333132">
                    <a:tint val="75000"/>
                  </a:srgbClr>
                </a:solidFill>
                <a:latin typeface="Calibri"/>
              </a:rPr>
              <a:t>DOCUSIGN CONFIDENTIAL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997682" y="1528687"/>
            <a:ext cx="1305544" cy="943455"/>
            <a:chOff x="4931833" y="1671106"/>
            <a:chExt cx="1519767" cy="1098264"/>
          </a:xfrm>
        </p:grpSpPr>
        <p:sp>
          <p:nvSpPr>
            <p:cNvPr id="86" name="Oval 85"/>
            <p:cNvSpPr/>
            <p:nvPr/>
          </p:nvSpPr>
          <p:spPr>
            <a:xfrm>
              <a:off x="5168417" y="1671106"/>
              <a:ext cx="1078474" cy="109826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787400" dist="266700" dir="7980000" algn="tr" rotWithShape="0">
                <a:schemeClr val="accent1">
                  <a:lumMod val="75000"/>
                  <a:alpha val="65000"/>
                </a:schemeClr>
              </a:outerShdw>
            </a:effectLst>
          </p:spPr>
          <p:txBody>
            <a:bodyPr lIns="121903" tIns="60952" rIns="121903" bIns="60952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3857"/>
              <a:endParaRPr lang="en-US" sz="1400" ker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 panose="020B0604020202020204" pitchFamily="34" charset="0"/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31833" y="1710907"/>
              <a:ext cx="1519767" cy="1032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23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E91"/>
                </a:solidFill>
              </a:rPr>
              <a:t>Can you use CoSign digital signatures? Yes!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ea typeface="+mn-ea"/>
                <a:cs typeface="+mn-cs"/>
              </a:rPr>
              <a:t>EU Common Criteria EAL4+ certified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ea typeface="+mn-ea"/>
                <a:cs typeface="+mn-cs"/>
              </a:rPr>
              <a:t>Fully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ea typeface="+mn-ea"/>
                <a:cs typeface="+mn-cs"/>
              </a:rPr>
              <a:t>complies with the 2014 EU ‘Electronic Identification and Trust Services for Electronic Transactions in the Internal Market’ (eIDAS) regulation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ea typeface="+mn-ea"/>
                <a:cs typeface="+mn-cs"/>
              </a:rPr>
              <a:t>EU Common Criteria EAL4+ certification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ea typeface="+mn-ea"/>
                <a:cs typeface="+mn-cs"/>
              </a:rPr>
              <a:t>EU CEN/TS 419241 with level 2 security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ea typeface="+mn-ea"/>
                <a:cs typeface="+mn-cs"/>
              </a:rPr>
              <a:t>UK: Electronic Communications Act 2000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ea typeface="+mn-ea"/>
                <a:cs typeface="+mn-cs"/>
              </a:rPr>
              <a:t>UK: Electronic Signatures Regulations 2002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" pitchFamily="34" charset="0"/>
                <a:ea typeface="+mn-ea"/>
                <a:cs typeface="+mn-cs"/>
              </a:rPr>
              <a:t>FDA CFR 21 part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E91"/>
                </a:solidFill>
              </a:rPr>
              <a:t>eIDAS Regulation</a:t>
            </a:r>
          </a:p>
        </p:txBody>
      </p:sp>
      <p:pic>
        <p:nvPicPr>
          <p:cNvPr id="5" name="Picture 3" descr="D:\E\ARX\stratigo website files\ppt\eIDAS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328084" y="482126"/>
            <a:ext cx="4462281" cy="4102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91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DOCUSIGN CONFIDENTIAL</a:t>
            </a:r>
            <a:endParaRPr lang="en-US" dirty="0"/>
          </a:p>
        </p:txBody>
      </p:sp>
      <p:sp>
        <p:nvSpPr>
          <p:cNvPr id="57" name="Rounded Rectangle 56"/>
          <p:cNvSpPr/>
          <p:nvPr/>
        </p:nvSpPr>
        <p:spPr bwMode="auto">
          <a:xfrm>
            <a:off x="4078287" y="2335852"/>
            <a:ext cx="2736000" cy="504000"/>
          </a:xfrm>
          <a:prstGeom prst="roundRect">
            <a:avLst>
              <a:gd name="adj" fmla="val 18821"/>
            </a:avLst>
          </a:prstGeom>
          <a:gradFill>
            <a:gsLst>
              <a:gs pos="0">
                <a:srgbClr val="E1E6EB"/>
              </a:gs>
              <a:gs pos="47000">
                <a:srgbClr val="FFFFFF"/>
              </a:gs>
            </a:gsLst>
            <a:lin ang="2700000" scaled="1"/>
          </a:gradFill>
          <a:ln w="190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5868145" y="2382569"/>
            <a:ext cx="9361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1200" dirty="0" smtClean="0">
                <a:solidFill>
                  <a:srgbClr val="09527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FIPS 140-2  </a:t>
            </a:r>
            <a:br>
              <a:rPr lang="en-US" sz="1200" dirty="0" smtClean="0">
                <a:solidFill>
                  <a:srgbClr val="09527E"/>
                </a:solidFill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200" dirty="0" smtClean="0">
                <a:solidFill>
                  <a:srgbClr val="09527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level 3 Secure</a:t>
            </a:r>
            <a:endParaRPr lang="en-US" sz="1200" dirty="0">
              <a:solidFill>
                <a:srgbClr val="09527E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3851920" y="801316"/>
            <a:ext cx="2124000" cy="1008000"/>
          </a:xfrm>
          <a:prstGeom prst="roundRect">
            <a:avLst>
              <a:gd name="adj" fmla="val 7606"/>
            </a:avLst>
          </a:prstGeom>
          <a:gradFill>
            <a:gsLst>
              <a:gs pos="0">
                <a:srgbClr val="E1E6EB"/>
              </a:gs>
              <a:gs pos="47000">
                <a:srgbClr val="FFFFFF"/>
              </a:gs>
            </a:gsLst>
            <a:lin ang="2700000" scaled="1"/>
          </a:gradFill>
          <a:ln w="190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0" name="Picture 3" descr="D:\E\ARX\מארז\FIPS-full-fro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9237" y="1956762"/>
            <a:ext cx="1834894" cy="1008112"/>
          </a:xfrm>
          <a:prstGeom prst="rect">
            <a:avLst/>
          </a:prstGeom>
          <a:noFill/>
        </p:spPr>
      </p:pic>
      <p:sp>
        <p:nvSpPr>
          <p:cNvPr id="61" name="Rectangle 3"/>
          <p:cNvSpPr>
            <a:spLocks noChangeArrowheads="1"/>
          </p:cNvSpPr>
          <p:nvPr/>
        </p:nvSpPr>
        <p:spPr bwMode="auto">
          <a:xfrm>
            <a:off x="1619672" y="915566"/>
            <a:ext cx="19352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 algn="ctr" defTabSz="914400"/>
            <a:r>
              <a:rPr lang="en-US" sz="1400" dirty="0">
                <a:solidFill>
                  <a:srgbClr val="009DEE"/>
                </a:solidFill>
                <a:latin typeface="Calibri Light" pitchFamily="34" charset="0"/>
              </a:rPr>
              <a:t>Central Control over Signature Privileges</a:t>
            </a:r>
          </a:p>
        </p:txBody>
      </p:sp>
      <p:sp>
        <p:nvSpPr>
          <p:cNvPr id="62" name="Line 10"/>
          <p:cNvSpPr>
            <a:spLocks noChangeShapeType="1"/>
          </p:cNvSpPr>
          <p:nvPr/>
        </p:nvSpPr>
        <p:spPr bwMode="auto">
          <a:xfrm rot="20420310">
            <a:off x="1680547" y="1068316"/>
            <a:ext cx="1966481" cy="702613"/>
          </a:xfrm>
          <a:prstGeom prst="line">
            <a:avLst/>
          </a:prstGeom>
          <a:noFill/>
          <a:ln w="28575"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556A7D"/>
                </a:gs>
              </a:gsLst>
              <a:lin ang="5400000" scaled="0"/>
            </a:gra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9527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Line 10"/>
          <p:cNvSpPr>
            <a:spLocks noChangeShapeType="1"/>
          </p:cNvSpPr>
          <p:nvPr/>
        </p:nvSpPr>
        <p:spPr bwMode="auto">
          <a:xfrm flipH="1" flipV="1">
            <a:off x="6084168" y="1045047"/>
            <a:ext cx="665994" cy="0"/>
          </a:xfrm>
          <a:prstGeom prst="line">
            <a:avLst/>
          </a:prstGeom>
          <a:noFill/>
          <a:ln w="28575" cap="rnd">
            <a:gradFill flip="none" rotWithShape="1">
              <a:gsLst>
                <a:gs pos="0">
                  <a:srgbClr val="09527E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9527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ound Same Side Corner Rectangle 63"/>
          <p:cNvSpPr/>
          <p:nvPr/>
        </p:nvSpPr>
        <p:spPr>
          <a:xfrm>
            <a:off x="3851920" y="801315"/>
            <a:ext cx="2124000" cy="324000"/>
          </a:xfrm>
          <a:prstGeom prst="round2SameRect">
            <a:avLst/>
          </a:prstGeom>
          <a:solidFill>
            <a:srgbClr val="09527E"/>
          </a:solidFill>
          <a:ln w="19050" cap="flat" cmpd="sng" algn="ctr">
            <a:solidFill>
              <a:srgbClr val="09527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egoe UI" panose="020B0502040204020203" pitchFamily="34" charset="0"/>
                <a:cs typeface="Segoe UI" panose="020B0502040204020203" pitchFamily="34" charset="0"/>
              </a:rPr>
              <a:t>User/Subscriber Directory/DB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572000" y="1203598"/>
            <a:ext cx="627849" cy="549307"/>
            <a:chOff x="4852676" y="1275929"/>
            <a:chExt cx="864096" cy="756000"/>
          </a:xfrm>
        </p:grpSpPr>
        <p:sp>
          <p:nvSpPr>
            <p:cNvPr id="66" name="Flowchart: Magnetic Disk 65"/>
            <p:cNvSpPr/>
            <p:nvPr/>
          </p:nvSpPr>
          <p:spPr>
            <a:xfrm>
              <a:off x="4852676" y="1275929"/>
              <a:ext cx="864096" cy="756000"/>
            </a:xfrm>
            <a:prstGeom prst="flowChartMagneticDisk">
              <a:avLst/>
            </a:prstGeom>
            <a:solidFill>
              <a:srgbClr val="09527E"/>
            </a:solidFill>
            <a:ln w="19050" cap="flat" cmpd="sng" algn="ctr">
              <a:solidFill>
                <a:srgbClr val="09527E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7" name="Picture 6" descr="D:\E\ARX\stratigo website files\ppt\data-peopl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2201" y="1545778"/>
              <a:ext cx="800380" cy="484634"/>
            </a:xfrm>
            <a:prstGeom prst="rect">
              <a:avLst/>
            </a:prstGeom>
            <a:noFill/>
          </p:spPr>
        </p:pic>
      </p:grpSp>
      <p:sp>
        <p:nvSpPr>
          <p:cNvPr id="68" name="Line 13"/>
          <p:cNvSpPr>
            <a:spLocks noChangeShapeType="1"/>
          </p:cNvSpPr>
          <p:nvPr/>
        </p:nvSpPr>
        <p:spPr bwMode="auto">
          <a:xfrm flipH="1">
            <a:off x="4355976" y="1635686"/>
            <a:ext cx="0" cy="396000"/>
          </a:xfrm>
          <a:prstGeom prst="line">
            <a:avLst/>
          </a:prstGeom>
          <a:noFill/>
          <a:ln w="28575">
            <a:solidFill>
              <a:srgbClr val="556A7D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defTabSz="914400"/>
            <a:endParaRPr lang="he-IL">
              <a:solidFill>
                <a:srgbClr val="09527E"/>
              </a:solidFill>
              <a:latin typeface="Segoe UI" panose="020B0502040204020203" pitchFamily="34" charset="0"/>
              <a:ea typeface="Segoe UI" panose="020B0502040204020203" pitchFamily="34" charset="0"/>
              <a:cs typeface="Arial"/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547664" y="1953639"/>
            <a:ext cx="26642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 defTabSz="914400">
              <a:lnSpc>
                <a:spcPct val="150000"/>
              </a:lnSpc>
              <a:spcBef>
                <a:spcPct val="50000"/>
              </a:spcBef>
            </a:pPr>
            <a:r>
              <a:rPr lang="en-US" sz="1200" dirty="0">
                <a:solidFill>
                  <a:srgbClr val="B7162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Securely Request Signature Services</a:t>
            </a:r>
          </a:p>
        </p:txBody>
      </p:sp>
      <p:sp>
        <p:nvSpPr>
          <p:cNvPr id="70" name="Line 10"/>
          <p:cNvSpPr>
            <a:spLocks noChangeShapeType="1"/>
          </p:cNvSpPr>
          <p:nvPr/>
        </p:nvSpPr>
        <p:spPr bwMode="auto">
          <a:xfrm rot="20420310">
            <a:off x="2047288" y="1986237"/>
            <a:ext cx="1827534" cy="663468"/>
          </a:xfrm>
          <a:prstGeom prst="line">
            <a:avLst/>
          </a:prstGeom>
          <a:noFill/>
          <a:ln w="28575">
            <a:gradFill flip="none" rotWithShape="1">
              <a:gsLst>
                <a:gs pos="0">
                  <a:srgbClr val="B71623"/>
                </a:gs>
                <a:gs pos="50000">
                  <a:srgbClr val="242424">
                    <a:tint val="44500"/>
                    <a:satMod val="160000"/>
                  </a:srgbClr>
                </a:gs>
                <a:gs pos="100000">
                  <a:srgbClr val="242424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9527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Line 9"/>
          <p:cNvSpPr>
            <a:spLocks noChangeShapeType="1"/>
          </p:cNvSpPr>
          <p:nvPr/>
        </p:nvSpPr>
        <p:spPr bwMode="auto">
          <a:xfrm rot="20420310" flipH="1" flipV="1">
            <a:off x="1677823" y="2134011"/>
            <a:ext cx="2128635" cy="760091"/>
          </a:xfrm>
          <a:prstGeom prst="line">
            <a:avLst/>
          </a:prstGeom>
          <a:noFill/>
          <a:ln w="28575"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556A7D"/>
                </a:gs>
              </a:gsLst>
              <a:lin ang="5400000" scaled="0"/>
            </a:gra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9527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Text Box 7"/>
          <p:cNvSpPr txBox="1">
            <a:spLocks noChangeArrowheads="1"/>
          </p:cNvSpPr>
          <p:nvPr/>
        </p:nvSpPr>
        <p:spPr bwMode="auto">
          <a:xfrm rot="21585713">
            <a:off x="1816989" y="2545420"/>
            <a:ext cx="218825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1200" dirty="0">
                <a:solidFill>
                  <a:srgbClr val="556A7D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Secure Response to Requests</a:t>
            </a:r>
          </a:p>
        </p:txBody>
      </p:sp>
      <p:sp>
        <p:nvSpPr>
          <p:cNvPr id="73" name="Rounded Rectangle 72"/>
          <p:cNvSpPr/>
          <p:nvPr/>
        </p:nvSpPr>
        <p:spPr bwMode="auto">
          <a:xfrm>
            <a:off x="6904831" y="801316"/>
            <a:ext cx="1980000" cy="1008000"/>
          </a:xfrm>
          <a:prstGeom prst="roundRect">
            <a:avLst>
              <a:gd name="adj" fmla="val 7606"/>
            </a:avLst>
          </a:prstGeom>
          <a:gradFill>
            <a:gsLst>
              <a:gs pos="0">
                <a:srgbClr val="E1E6EB"/>
              </a:gs>
              <a:gs pos="47000">
                <a:srgbClr val="FFFFFF"/>
              </a:gs>
            </a:gsLst>
            <a:lin ang="2700000" scaled="1"/>
          </a:gradFill>
          <a:ln w="190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ound Same Side Corner Rectangle 73"/>
          <p:cNvSpPr/>
          <p:nvPr/>
        </p:nvSpPr>
        <p:spPr>
          <a:xfrm>
            <a:off x="6904831" y="801315"/>
            <a:ext cx="1980000" cy="324000"/>
          </a:xfrm>
          <a:prstGeom prst="round2SameRect">
            <a:avLst/>
          </a:prstGeom>
          <a:solidFill>
            <a:srgbClr val="09527E"/>
          </a:solidFill>
          <a:ln w="19050" cap="flat" cmpd="sng" algn="ctr">
            <a:solidFill>
              <a:srgbClr val="09527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egoe UI" panose="020B0502040204020203" pitchFamily="34" charset="0"/>
                <a:cs typeface="Segoe UI" panose="020B0502040204020203" pitchFamily="34" charset="0"/>
              </a:rPr>
              <a:t>Admin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904831" y="1235189"/>
            <a:ext cx="1853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Policy &amp; Procedure: </a:t>
            </a:r>
            <a:b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Employee or Subscriber </a:t>
            </a:r>
            <a:r>
              <a:rPr lang="en-US" sz="1000" dirty="0" err="1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Onboarding</a:t>
            </a:r>
            <a: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/Revocation</a:t>
            </a:r>
          </a:p>
        </p:txBody>
      </p:sp>
      <p:sp>
        <p:nvSpPr>
          <p:cNvPr id="76" name="Text Box 11"/>
          <p:cNvSpPr txBox="1">
            <a:spLocks noChangeArrowheads="1"/>
          </p:cNvSpPr>
          <p:nvPr/>
        </p:nvSpPr>
        <p:spPr bwMode="auto">
          <a:xfrm>
            <a:off x="6900316" y="1923678"/>
            <a:ext cx="220818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User-management Policy (directory/DB) drives signature-privilege management.</a:t>
            </a:r>
            <a:b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Signature credentials (keys &amp; </a:t>
            </a:r>
            <a:r>
              <a:rPr lang="en-US" sz="1000" dirty="0" err="1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certs</a:t>
            </a:r>
            <a: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b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maintained in secure appliance.</a:t>
            </a:r>
            <a:endParaRPr lang="en-US" sz="1000" dirty="0">
              <a:solidFill>
                <a:srgbClr val="09527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Line 10"/>
          <p:cNvSpPr>
            <a:spLocks noChangeShapeType="1"/>
          </p:cNvSpPr>
          <p:nvPr/>
        </p:nvSpPr>
        <p:spPr bwMode="auto">
          <a:xfrm flipH="1" flipV="1">
            <a:off x="5719613" y="2893960"/>
            <a:ext cx="418269" cy="335628"/>
          </a:xfrm>
          <a:prstGeom prst="line">
            <a:avLst/>
          </a:prstGeom>
          <a:noFill/>
          <a:ln w="28575" cap="rnd">
            <a:gradFill flip="none" rotWithShape="1">
              <a:gsLst>
                <a:gs pos="0">
                  <a:srgbClr val="09527E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9527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Line 10"/>
          <p:cNvSpPr>
            <a:spLocks noChangeShapeType="1"/>
          </p:cNvSpPr>
          <p:nvPr/>
        </p:nvSpPr>
        <p:spPr bwMode="auto">
          <a:xfrm flipV="1">
            <a:off x="3919413" y="2897819"/>
            <a:ext cx="389040" cy="331770"/>
          </a:xfrm>
          <a:prstGeom prst="line">
            <a:avLst/>
          </a:prstGeom>
          <a:noFill/>
          <a:ln w="28575" cap="rnd">
            <a:gradFill flip="none" rotWithShape="1">
              <a:gsLst>
                <a:gs pos="0">
                  <a:srgbClr val="09527E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9527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Line 10"/>
          <p:cNvSpPr>
            <a:spLocks noChangeShapeType="1"/>
          </p:cNvSpPr>
          <p:nvPr/>
        </p:nvSpPr>
        <p:spPr bwMode="auto">
          <a:xfrm flipV="1">
            <a:off x="5014033" y="2916054"/>
            <a:ext cx="0" cy="313535"/>
          </a:xfrm>
          <a:prstGeom prst="line">
            <a:avLst/>
          </a:prstGeom>
          <a:noFill/>
          <a:ln w="28575" cap="rnd">
            <a:gradFill flip="none" rotWithShape="1">
              <a:gsLst>
                <a:gs pos="0">
                  <a:srgbClr val="09527E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9527E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0" name="Picture 2" descr="D:\E\ARX\stratigo website files\ppt\user-1-blu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7841" y="847750"/>
            <a:ext cx="535871" cy="593924"/>
          </a:xfrm>
          <a:prstGeom prst="rect">
            <a:avLst/>
          </a:prstGeom>
          <a:noFill/>
        </p:spPr>
      </p:pic>
      <p:sp>
        <p:nvSpPr>
          <p:cNvPr id="81" name="Rounded Rectangle 80"/>
          <p:cNvSpPr/>
          <p:nvPr/>
        </p:nvSpPr>
        <p:spPr bwMode="auto">
          <a:xfrm>
            <a:off x="2911301" y="3294058"/>
            <a:ext cx="4320480" cy="1188000"/>
          </a:xfrm>
          <a:prstGeom prst="roundRect">
            <a:avLst>
              <a:gd name="adj" fmla="val 7606"/>
            </a:avLst>
          </a:prstGeom>
          <a:gradFill>
            <a:gsLst>
              <a:gs pos="0">
                <a:srgbClr val="E1E6EB"/>
              </a:gs>
              <a:gs pos="47000">
                <a:srgbClr val="FFFFFF"/>
              </a:gs>
            </a:gsLst>
            <a:lin ang="2700000" scaled="1"/>
          </a:gradFill>
          <a:ln w="19050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Round Same Side Corner Rectangle 81"/>
          <p:cNvSpPr/>
          <p:nvPr/>
        </p:nvSpPr>
        <p:spPr>
          <a:xfrm>
            <a:off x="2911301" y="3183949"/>
            <a:ext cx="4320000" cy="288000"/>
          </a:xfrm>
          <a:prstGeom prst="round2SameRect">
            <a:avLst/>
          </a:prstGeom>
          <a:solidFill>
            <a:srgbClr val="09527E"/>
          </a:solidFill>
          <a:ln w="19050" cap="flat" cmpd="sng" algn="ctr">
            <a:solidFill>
              <a:srgbClr val="09527E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egoe UI" panose="020B0502040204020203" pitchFamily="34" charset="0"/>
                <a:cs typeface="Segoe UI" panose="020B0502040204020203" pitchFamily="34" charset="0"/>
              </a:rPr>
              <a:t>CoSign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egoe UI" panose="020B0502040204020203" pitchFamily="34" charset="0"/>
                <a:cs typeface="Segoe UI" panose="020B0502040204020203" pitchFamily="34" charset="0"/>
              </a:rPr>
              <a:t> = Turnkey Solution (</a:t>
            </a:r>
            <a:r>
              <a:rPr kumimoji="0" lang="en-US" sz="1400" b="0" i="0" u="sng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egoe UI" panose="020B0502040204020203" pitchFamily="34" charset="0"/>
                <a:cs typeface="Segoe UI" panose="020B0502040204020203" pitchFamily="34" charset="0"/>
              </a:rPr>
              <a:t>deploys in ~2 hours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Text Box 16"/>
          <p:cNvSpPr txBox="1">
            <a:spLocks noChangeArrowheads="1"/>
          </p:cNvSpPr>
          <p:nvPr/>
        </p:nvSpPr>
        <p:spPr bwMode="auto">
          <a:xfrm>
            <a:off x="4358301" y="4125386"/>
            <a:ext cx="164618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Built-in Key-Management; Private-key Operations </a:t>
            </a:r>
            <a:endParaRPr lang="en-US" sz="1000" dirty="0">
              <a:solidFill>
                <a:srgbClr val="09527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 Box 17"/>
          <p:cNvSpPr txBox="1">
            <a:spLocks noChangeArrowheads="1"/>
          </p:cNvSpPr>
          <p:nvPr/>
        </p:nvSpPr>
        <p:spPr bwMode="auto">
          <a:xfrm>
            <a:off x="2911301" y="4125386"/>
            <a:ext cx="15158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1000" dirty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Built-in </a:t>
            </a:r>
            <a:r>
              <a:rPr lang="en-US" sz="1000" dirty="0" smtClean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Management for Certificates (CA)</a:t>
            </a:r>
            <a:endParaRPr lang="en-US" sz="800" dirty="0">
              <a:solidFill>
                <a:srgbClr val="09527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 Box 36"/>
          <p:cNvSpPr txBox="1">
            <a:spLocks noChangeArrowheads="1"/>
          </p:cNvSpPr>
          <p:nvPr/>
        </p:nvSpPr>
        <p:spPr bwMode="auto">
          <a:xfrm>
            <a:off x="5935637" y="4125386"/>
            <a:ext cx="125618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sz="1000" dirty="0">
                <a:solidFill>
                  <a:srgbClr val="09527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Graphic-Signature Management</a:t>
            </a:r>
          </a:p>
        </p:txBody>
      </p:sp>
      <p:sp>
        <p:nvSpPr>
          <p:cNvPr id="86" name="Flowchart: Magnetic Disk 85"/>
          <p:cNvSpPr/>
          <p:nvPr/>
        </p:nvSpPr>
        <p:spPr>
          <a:xfrm>
            <a:off x="3343349" y="3573757"/>
            <a:ext cx="579865" cy="507325"/>
          </a:xfrm>
          <a:prstGeom prst="flowChartMagneticDisk">
            <a:avLst/>
          </a:prstGeom>
          <a:solidFill>
            <a:srgbClr val="09527E"/>
          </a:solidFill>
          <a:ln w="19050" cap="flat" cmpd="sng" algn="ctr">
            <a:solidFill>
              <a:srgbClr val="09527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Flowchart: Magnetic Disk 86"/>
          <p:cNvSpPr/>
          <p:nvPr/>
        </p:nvSpPr>
        <p:spPr>
          <a:xfrm>
            <a:off x="4855517" y="3573757"/>
            <a:ext cx="579865" cy="507325"/>
          </a:xfrm>
          <a:prstGeom prst="flowChartMagneticDisk">
            <a:avLst/>
          </a:prstGeom>
          <a:solidFill>
            <a:srgbClr val="09527E"/>
          </a:solidFill>
          <a:ln w="19050" cap="flat" cmpd="sng" algn="ctr">
            <a:solidFill>
              <a:srgbClr val="09527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Flowchart: Magnetic Disk 87"/>
          <p:cNvSpPr/>
          <p:nvPr/>
        </p:nvSpPr>
        <p:spPr>
          <a:xfrm>
            <a:off x="6223669" y="3573757"/>
            <a:ext cx="579865" cy="507325"/>
          </a:xfrm>
          <a:prstGeom prst="flowChartMagneticDisk">
            <a:avLst/>
          </a:prstGeom>
          <a:solidFill>
            <a:srgbClr val="09527E"/>
          </a:solidFill>
          <a:ln w="19050" cap="flat" cmpd="sng" algn="ctr">
            <a:solidFill>
              <a:srgbClr val="09527E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9" name="Picture 5" descr="D:\E\ARX\stratigo website files\ppt\Digital-I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48472" y="3725955"/>
            <a:ext cx="378735" cy="381259"/>
          </a:xfrm>
          <a:prstGeom prst="rect">
            <a:avLst/>
          </a:prstGeom>
          <a:noFill/>
        </p:spPr>
      </p:pic>
      <p:pic>
        <p:nvPicPr>
          <p:cNvPr id="90" name="Picture 11" descr="D:\E\ARX\stratigo website files\ppt\signatur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5612" y="3744151"/>
            <a:ext cx="453132" cy="356395"/>
          </a:xfrm>
          <a:prstGeom prst="rect">
            <a:avLst/>
          </a:prstGeom>
          <a:noFill/>
        </p:spPr>
      </p:pic>
      <p:pic>
        <p:nvPicPr>
          <p:cNvPr id="91" name="Picture 2" descr="D:\E\ARX\stratigo website files\ppt\key-whit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83770" y="3763266"/>
            <a:ext cx="266101" cy="302805"/>
          </a:xfrm>
          <a:prstGeom prst="rect">
            <a:avLst/>
          </a:prstGeom>
          <a:noFill/>
        </p:spPr>
      </p:pic>
      <p:sp>
        <p:nvSpPr>
          <p:cNvPr id="92" name="Oval 91"/>
          <p:cNvSpPr/>
          <p:nvPr/>
        </p:nvSpPr>
        <p:spPr>
          <a:xfrm>
            <a:off x="4906096" y="3926034"/>
            <a:ext cx="72008" cy="72008"/>
          </a:xfrm>
          <a:prstGeom prst="ellipse">
            <a:avLst/>
          </a:prstGeom>
          <a:solidFill>
            <a:srgbClr val="09527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251520" y="906441"/>
            <a:ext cx="1305065" cy="3580950"/>
            <a:chOff x="409328" y="1699896"/>
            <a:chExt cx="1574916" cy="4321392"/>
          </a:xfrm>
        </p:grpSpPr>
        <p:pic>
          <p:nvPicPr>
            <p:cNvPr id="94" name="Picture 2" descr="D:\E\ARX\stratigo website files\ppt\user-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78211" y="1699896"/>
              <a:ext cx="908775" cy="538832"/>
            </a:xfrm>
            <a:prstGeom prst="rect">
              <a:avLst/>
            </a:prstGeom>
            <a:noFill/>
          </p:spPr>
        </p:pic>
        <p:sp>
          <p:nvSpPr>
            <p:cNvPr id="95" name="Rounded Rectangle 94"/>
            <p:cNvSpPr/>
            <p:nvPr/>
          </p:nvSpPr>
          <p:spPr bwMode="auto">
            <a:xfrm>
              <a:off x="466816" y="2277288"/>
              <a:ext cx="1440000" cy="3744000"/>
            </a:xfrm>
            <a:prstGeom prst="roundRect">
              <a:avLst>
                <a:gd name="adj" fmla="val 7606"/>
              </a:avLst>
            </a:prstGeom>
            <a:gradFill>
              <a:gsLst>
                <a:gs pos="0">
                  <a:srgbClr val="E1E6EB"/>
                </a:gs>
                <a:gs pos="47000">
                  <a:srgbClr val="FFFFFF"/>
                </a:gs>
              </a:gsLst>
              <a:lin ang="2700000" scaled="1"/>
            </a:gradFill>
            <a:ln w="190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6" name="Picture 9" descr="D:\E\ARX\stratigo website files\ppt\laptop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7544" y="2594365"/>
              <a:ext cx="1152128" cy="803198"/>
            </a:xfrm>
            <a:prstGeom prst="rect">
              <a:avLst/>
            </a:prstGeom>
            <a:noFill/>
          </p:spPr>
        </p:pic>
        <p:pic>
          <p:nvPicPr>
            <p:cNvPr id="97" name="Picture 9" descr="D:\E\ARX\stratigo website files\ppt\laptop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7544" y="3764014"/>
              <a:ext cx="1152128" cy="803198"/>
            </a:xfrm>
            <a:prstGeom prst="rect">
              <a:avLst/>
            </a:prstGeom>
            <a:noFill/>
          </p:spPr>
        </p:pic>
        <p:pic>
          <p:nvPicPr>
            <p:cNvPr id="98" name="Picture 3" descr="D:\E\ARX\stratigo website files\ppt\mobile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86016" y="5012088"/>
              <a:ext cx="868338" cy="657638"/>
            </a:xfrm>
            <a:prstGeom prst="rect">
              <a:avLst/>
            </a:prstGeom>
            <a:noFill/>
          </p:spPr>
        </p:pic>
        <p:sp>
          <p:nvSpPr>
            <p:cNvPr id="99" name="Text Box 15"/>
            <p:cNvSpPr txBox="1">
              <a:spLocks noChangeArrowheads="1"/>
            </p:cNvSpPr>
            <p:nvPr/>
          </p:nvSpPr>
          <p:spPr bwMode="auto">
            <a:xfrm>
              <a:off x="409328" y="3347936"/>
              <a:ext cx="157491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527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Desktop Apps</a:t>
              </a:r>
            </a:p>
          </p:txBody>
        </p:sp>
        <p:sp>
          <p:nvSpPr>
            <p:cNvPr id="100" name="Text Box 15"/>
            <p:cNvSpPr txBox="1">
              <a:spLocks noChangeArrowheads="1"/>
            </p:cNvSpPr>
            <p:nvPr/>
          </p:nvSpPr>
          <p:spPr bwMode="auto">
            <a:xfrm>
              <a:off x="484324" y="4531607"/>
              <a:ext cx="125618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527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Web Apps</a:t>
              </a:r>
            </a:p>
          </p:txBody>
        </p:sp>
        <p:sp>
          <p:nvSpPr>
            <p:cNvPr id="101" name="Text Box 15"/>
            <p:cNvSpPr txBox="1">
              <a:spLocks noChangeArrowheads="1"/>
            </p:cNvSpPr>
            <p:nvPr/>
          </p:nvSpPr>
          <p:spPr bwMode="auto">
            <a:xfrm>
              <a:off x="603067" y="5644656"/>
              <a:ext cx="111556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527E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Mobile Apps</a:t>
              </a:r>
            </a:p>
          </p:txBody>
        </p:sp>
        <p:sp>
          <p:nvSpPr>
            <p:cNvPr id="102" name="Round Same Side Corner Rectangle 101"/>
            <p:cNvSpPr/>
            <p:nvPr/>
          </p:nvSpPr>
          <p:spPr>
            <a:xfrm>
              <a:off x="466816" y="2204864"/>
              <a:ext cx="1440160" cy="288032"/>
            </a:xfrm>
            <a:prstGeom prst="round2SameRect">
              <a:avLst/>
            </a:prstGeom>
            <a:solidFill>
              <a:srgbClr val="09527E"/>
            </a:solidFill>
            <a:ln w="19050" cap="flat" cmpd="sng" algn="ctr">
              <a:solidFill>
                <a:srgbClr val="09527E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Segoe UI" panose="020B0502040204020203" pitchFamily="34" charset="0"/>
                  <a:cs typeface="Segoe UI" panose="020B0502040204020203" pitchFamily="34" charset="0"/>
                </a:rPr>
                <a:t>End-Users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611560" y="3645024"/>
              <a:ext cx="1080120" cy="0"/>
            </a:xfrm>
            <a:prstGeom prst="line">
              <a:avLst/>
            </a:prstGeom>
            <a:noFill/>
            <a:ln w="9525" cap="flat" cmpd="sng" algn="ctr">
              <a:solidFill>
                <a:srgbClr val="545454">
                  <a:lumMod val="60000"/>
                  <a:lumOff val="40000"/>
                </a:srgbClr>
              </a:solidFill>
              <a:prstDash val="dash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>
            <a:xfrm>
              <a:off x="611560" y="4882696"/>
              <a:ext cx="1080120" cy="0"/>
            </a:xfrm>
            <a:prstGeom prst="line">
              <a:avLst/>
            </a:prstGeom>
            <a:noFill/>
            <a:ln w="9525" cap="flat" cmpd="sng" algn="ctr">
              <a:solidFill>
                <a:srgbClr val="545454">
                  <a:lumMod val="60000"/>
                  <a:lumOff val="40000"/>
                </a:srgbClr>
              </a:solidFill>
              <a:prstDash val="dash"/>
            </a:ln>
            <a:effectLst/>
          </p:spPr>
        </p:cxnSp>
        <p:pic>
          <p:nvPicPr>
            <p:cNvPr id="105" name="Picture 2" descr="D:\E\ARX\stratigo website files\ppt\pen-and-paper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202481" y="4993640"/>
              <a:ext cx="585291" cy="576000"/>
            </a:xfrm>
            <a:prstGeom prst="rect">
              <a:avLst/>
            </a:prstGeom>
            <a:noFill/>
          </p:spPr>
        </p:pic>
        <p:pic>
          <p:nvPicPr>
            <p:cNvPr id="106" name="Picture 2" descr="D:\E\ARX\stratigo website files\ppt\pen-and-paper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202481" y="3725246"/>
              <a:ext cx="585291" cy="576000"/>
            </a:xfrm>
            <a:prstGeom prst="rect">
              <a:avLst/>
            </a:prstGeom>
            <a:noFill/>
          </p:spPr>
        </p:pic>
        <p:pic>
          <p:nvPicPr>
            <p:cNvPr id="107" name="Picture 2" descr="D:\E\ARX\stratigo website files\ppt\pen-and-paper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202481" y="2547664"/>
              <a:ext cx="585291" cy="576000"/>
            </a:xfrm>
            <a:prstGeom prst="rect">
              <a:avLst/>
            </a:prstGeom>
            <a:noFill/>
          </p:spPr>
        </p:pic>
      </p:grpSp>
      <p:sp>
        <p:nvSpPr>
          <p:cNvPr id="108" name="Text Placeholder 53"/>
          <p:cNvSpPr txBox="1">
            <a:spLocks/>
          </p:cNvSpPr>
          <p:nvPr/>
        </p:nvSpPr>
        <p:spPr>
          <a:xfrm>
            <a:off x="395288" y="176213"/>
            <a:ext cx="8209160" cy="4321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Calibri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9527E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System Architecture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9527E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04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DOCUSIGN CONFIDENTIAL</a:t>
            </a:r>
            <a:endParaRPr lang="en-US" dirty="0"/>
          </a:p>
        </p:txBody>
      </p:sp>
      <p:sp>
        <p:nvSpPr>
          <p:cNvPr id="5" name="Text Placeholder 21"/>
          <p:cNvSpPr>
            <a:spLocks noGrp="1"/>
          </p:cNvSpPr>
          <p:nvPr/>
        </p:nvSpPr>
        <p:spPr>
          <a:xfrm>
            <a:off x="467420" y="226608"/>
            <a:ext cx="8209160" cy="544942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b="1" dirty="0">
                <a:latin typeface="Calibri" pitchFamily="34" charset="0"/>
              </a:rPr>
              <a:t>Complete Freedom of Choice</a:t>
            </a:r>
          </a:p>
        </p:txBody>
      </p:sp>
      <p:pic>
        <p:nvPicPr>
          <p:cNvPr id="6" name="Picture 5" descr="D:\E\ARX\Infographics\diagram-171120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6134" y="627534"/>
            <a:ext cx="4817946" cy="410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73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240" y="-299024"/>
            <a:ext cx="9936480" cy="5961888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3575304" y="2154880"/>
            <a:ext cx="3160294" cy="1365793"/>
          </a:xfrm>
          <a:prstGeom prst="rect">
            <a:avLst/>
          </a:prstGeom>
          <a:effectLst>
            <a:outerShdw blurRad="63500" dist="889000" sx="42000" sy="42000" algn="ctr" rotWithShape="0">
              <a:schemeClr val="accent1">
                <a:lumMod val="50000"/>
                <a:alpha val="56000"/>
              </a:schemeClr>
            </a:outerShdw>
          </a:effectLst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5000"/>
              </a:lnSpc>
            </a:pPr>
            <a:r>
              <a:rPr lang="en-US" sz="5400" spc="-150" dirty="0">
                <a:solidFill>
                  <a:srgbClr val="FFFFFF"/>
                </a:solidFill>
                <a:effectLst>
                  <a:outerShdw blurRad="533400" dist="266700" dir="6660000" sx="106000" sy="106000" algn="ctr" rotWithShape="0">
                    <a:srgbClr val="1B49A0">
                      <a:lumMod val="75000"/>
                      <a:alpha val="68000"/>
                    </a:srgbClr>
                  </a:outerShdw>
                </a:effectLst>
              </a:rPr>
              <a:t>Trust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7216" y="2514610"/>
            <a:ext cx="357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 smtClean="0">
                <a:solidFill>
                  <a:srgbClr val="FFFFFF"/>
                </a:solidFill>
              </a:rPr>
              <a:t>DocuSign Global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26305" y="2514610"/>
            <a:ext cx="1843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3600" dirty="0" smtClean="0">
                <a:solidFill>
                  <a:srgbClr val="FFFFFF"/>
                </a:solidFill>
              </a:rPr>
              <a:t>Network  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49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74070" y="7407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20988E-6 L 0.0724 -3.20988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20988E-6 L -0.08907 -3.20988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7707087" y="4610100"/>
            <a:ext cx="1436914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" y="110862"/>
            <a:ext cx="8088949" cy="402336"/>
          </a:xfrm>
        </p:spPr>
        <p:txBody>
          <a:bodyPr/>
          <a:lstStyle/>
          <a:p>
            <a:r>
              <a:rPr lang="en-US" dirty="0">
                <a:solidFill>
                  <a:srgbClr val="003E91"/>
                </a:solidFill>
              </a:rPr>
              <a:t>CoSign Connector for SharePoint - architecture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199928" y="1977004"/>
            <a:ext cx="1080120" cy="1021167"/>
          </a:xfrm>
          <a:prstGeom prst="line">
            <a:avLst/>
          </a:prstGeom>
          <a:noFill/>
          <a:ln>
            <a:solidFill>
              <a:srgbClr val="4D596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421620" y="1977004"/>
            <a:ext cx="1080120" cy="1021167"/>
          </a:xfrm>
          <a:prstGeom prst="line">
            <a:avLst/>
          </a:prstGeom>
          <a:noFill/>
          <a:ln>
            <a:solidFill>
              <a:srgbClr val="4D596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191321"/>
            <a:ext cx="1586800" cy="51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4873" y="2191321"/>
            <a:ext cx="1440160" cy="51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979849" y="3926503"/>
            <a:ext cx="7452000" cy="928334"/>
            <a:chOff x="1259632" y="3579862"/>
            <a:chExt cx="6480720" cy="720080"/>
          </a:xfrm>
        </p:grpSpPr>
        <p:sp>
          <p:nvSpPr>
            <p:cNvPr id="10" name="Rounded Rectangle 9"/>
            <p:cNvSpPr/>
            <p:nvPr/>
          </p:nvSpPr>
          <p:spPr>
            <a:xfrm>
              <a:off x="1369744" y="3821390"/>
              <a:ext cx="5976000" cy="478552"/>
            </a:xfrm>
            <a:prstGeom prst="roundRect">
              <a:avLst/>
            </a:prstGeom>
            <a:noFill/>
            <a:ln w="28575">
              <a:solidFill>
                <a:srgbClr val="4D596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59632" y="3579862"/>
              <a:ext cx="6480720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6032" y="4396560"/>
            <a:ext cx="2124000" cy="691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/>
          <p:cNvGrpSpPr/>
          <p:nvPr/>
        </p:nvGrpSpPr>
        <p:grpSpPr>
          <a:xfrm>
            <a:off x="6631665" y="527128"/>
            <a:ext cx="579865" cy="560230"/>
            <a:chOff x="5220072" y="411510"/>
            <a:chExt cx="579865" cy="572384"/>
          </a:xfrm>
        </p:grpSpPr>
        <p:sp>
          <p:nvSpPr>
            <p:cNvPr id="14" name="Flowchart: Magnetic Disk 13"/>
            <p:cNvSpPr/>
            <p:nvPr/>
          </p:nvSpPr>
          <p:spPr>
            <a:xfrm>
              <a:off x="5220072" y="411510"/>
              <a:ext cx="579865" cy="551380"/>
            </a:xfrm>
            <a:prstGeom prst="flowChartMagneticDisk">
              <a:avLst/>
            </a:prstGeom>
            <a:solidFill>
              <a:srgbClr val="0E608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5" descr="D:\E\ARX\stratigo website files\ppt\Digital-I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12495" y="602634"/>
              <a:ext cx="378735" cy="381260"/>
            </a:xfrm>
            <a:prstGeom prst="rect">
              <a:avLst/>
            </a:prstGeom>
            <a:noFill/>
          </p:spPr>
        </p:pic>
      </p:grpSp>
      <p:grpSp>
        <p:nvGrpSpPr>
          <p:cNvPr id="16" name="Group 15"/>
          <p:cNvGrpSpPr/>
          <p:nvPr/>
        </p:nvGrpSpPr>
        <p:grpSpPr>
          <a:xfrm>
            <a:off x="8071825" y="525747"/>
            <a:ext cx="579865" cy="522130"/>
            <a:chOff x="8100392" y="411510"/>
            <a:chExt cx="579865" cy="526789"/>
          </a:xfrm>
        </p:grpSpPr>
        <p:sp>
          <p:nvSpPr>
            <p:cNvPr id="17" name="Flowchart: Magnetic Disk 16"/>
            <p:cNvSpPr/>
            <p:nvPr/>
          </p:nvSpPr>
          <p:spPr>
            <a:xfrm>
              <a:off x="8100392" y="411510"/>
              <a:ext cx="579865" cy="507325"/>
            </a:xfrm>
            <a:prstGeom prst="flowChartMagneticDisk">
              <a:avLst/>
            </a:prstGeom>
            <a:solidFill>
              <a:srgbClr val="0E608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1" descr="D:\E\ARX\stratigo website files\ppt\signatur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82335" y="581904"/>
              <a:ext cx="453132" cy="356395"/>
            </a:xfrm>
            <a:prstGeom prst="rect">
              <a:avLst/>
            </a:prstGeom>
            <a:noFill/>
          </p:spPr>
        </p:pic>
      </p:grpSp>
      <p:grpSp>
        <p:nvGrpSpPr>
          <p:cNvPr id="19" name="Group 18"/>
          <p:cNvGrpSpPr/>
          <p:nvPr/>
        </p:nvGrpSpPr>
        <p:grpSpPr>
          <a:xfrm>
            <a:off x="7351744" y="521713"/>
            <a:ext cx="579865" cy="522130"/>
            <a:chOff x="6732240" y="411510"/>
            <a:chExt cx="579865" cy="507325"/>
          </a:xfrm>
        </p:grpSpPr>
        <p:sp>
          <p:nvSpPr>
            <p:cNvPr id="20" name="Flowchart: Magnetic Disk 19"/>
            <p:cNvSpPr/>
            <p:nvPr/>
          </p:nvSpPr>
          <p:spPr>
            <a:xfrm>
              <a:off x="6732240" y="411510"/>
              <a:ext cx="579865" cy="507325"/>
            </a:xfrm>
            <a:prstGeom prst="flowChartMagneticDisk">
              <a:avLst/>
            </a:prstGeom>
            <a:solidFill>
              <a:srgbClr val="0E608D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" descr="D:\E\ARX\stratigo website files\ppt\key-whit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60493" y="601019"/>
              <a:ext cx="266101" cy="302805"/>
            </a:xfrm>
            <a:prstGeom prst="rect">
              <a:avLst/>
            </a:prstGeom>
            <a:noFill/>
          </p:spPr>
        </p:pic>
        <p:sp>
          <p:nvSpPr>
            <p:cNvPr id="22" name="Oval 21"/>
            <p:cNvSpPr/>
            <p:nvPr/>
          </p:nvSpPr>
          <p:spPr>
            <a:xfrm>
              <a:off x="6911503" y="652130"/>
              <a:ext cx="45719" cy="45719"/>
            </a:xfrm>
            <a:prstGeom prst="ellipse">
              <a:avLst/>
            </a:prstGeom>
            <a:solidFill>
              <a:srgbClr val="0E60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ounded Rectangle 22"/>
          <p:cNvSpPr/>
          <p:nvPr/>
        </p:nvSpPr>
        <p:spPr bwMode="auto">
          <a:xfrm>
            <a:off x="6520408" y="1234335"/>
            <a:ext cx="2232248" cy="649762"/>
          </a:xfrm>
          <a:prstGeom prst="roundRect">
            <a:avLst>
              <a:gd name="adj" fmla="val 18821"/>
            </a:avLst>
          </a:prstGeom>
          <a:gradFill>
            <a:gsLst>
              <a:gs pos="0">
                <a:srgbClr val="E1E6EB"/>
              </a:gs>
              <a:gs pos="47000">
                <a:schemeClr val="bg1"/>
              </a:gs>
            </a:gsLst>
            <a:lin ang="2700000" scaled="1"/>
          </a:gra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8032576" y="1294563"/>
            <a:ext cx="728520" cy="47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CoSign</a:t>
            </a:r>
          </a:p>
          <a:p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Appliance</a:t>
            </a:r>
            <a:endParaRPr lang="en-US" sz="12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Picture 4" descr="D:\E\ARX\stratigo website files\ppt\image-2.png"/>
          <p:cNvPicPr>
            <a:picLocks noChangeAspect="1" noChangeArrowheads="1"/>
          </p:cNvPicPr>
          <p:nvPr/>
        </p:nvPicPr>
        <p:blipFill>
          <a:blip r:embed="rId6" cstate="print"/>
          <a:srcRect t="44663" r="24348" b="2949"/>
          <a:stretch>
            <a:fillRect/>
          </a:stretch>
        </p:blipFill>
        <p:spPr bwMode="auto">
          <a:xfrm>
            <a:off x="6520408" y="955837"/>
            <a:ext cx="1556468" cy="959769"/>
          </a:xfrm>
          <a:prstGeom prst="rect">
            <a:avLst/>
          </a:prstGeom>
          <a:noFill/>
        </p:spPr>
      </p:pic>
      <p:sp>
        <p:nvSpPr>
          <p:cNvPr id="26" name="Rounded Rectangle 25"/>
          <p:cNvSpPr/>
          <p:nvPr/>
        </p:nvSpPr>
        <p:spPr bwMode="auto">
          <a:xfrm>
            <a:off x="319688" y="1234335"/>
            <a:ext cx="2232248" cy="649762"/>
          </a:xfrm>
          <a:prstGeom prst="roundRect">
            <a:avLst>
              <a:gd name="adj" fmla="val 18821"/>
            </a:avLst>
          </a:prstGeom>
          <a:gradFill>
            <a:gsLst>
              <a:gs pos="0">
                <a:srgbClr val="E1E6EB"/>
              </a:gs>
              <a:gs pos="47000">
                <a:schemeClr val="bg1"/>
              </a:gs>
            </a:gsLst>
            <a:lin ang="2700000" scaled="1"/>
          </a:gra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Box 15"/>
          <p:cNvSpPr txBox="1">
            <a:spLocks noChangeArrowheads="1"/>
          </p:cNvSpPr>
          <p:nvPr/>
        </p:nvSpPr>
        <p:spPr bwMode="auto">
          <a:xfrm>
            <a:off x="1804805" y="1464152"/>
            <a:ext cx="728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SharePoint</a:t>
            </a:r>
          </a:p>
          <a:p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Farm</a:t>
            </a:r>
            <a:endParaRPr lang="en-US" sz="12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080523" y="1053332"/>
            <a:ext cx="601381" cy="645173"/>
            <a:chOff x="1004317" y="1275606"/>
            <a:chExt cx="601381" cy="576064"/>
          </a:xfrm>
        </p:grpSpPr>
        <p:sp>
          <p:nvSpPr>
            <p:cNvPr id="29" name="Rectangle 28"/>
            <p:cNvSpPr/>
            <p:nvPr/>
          </p:nvSpPr>
          <p:spPr>
            <a:xfrm>
              <a:off x="1004317" y="1275606"/>
              <a:ext cx="36004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425698" y="1275606"/>
              <a:ext cx="18000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5058" y="1032036"/>
            <a:ext cx="720080" cy="771656"/>
            <a:chOff x="288858" y="1253198"/>
            <a:chExt cx="720080" cy="688998"/>
          </a:xfrm>
        </p:grpSpPr>
        <p:sp>
          <p:nvSpPr>
            <p:cNvPr id="32" name="Rectangle 31"/>
            <p:cNvSpPr/>
            <p:nvPr/>
          </p:nvSpPr>
          <p:spPr>
            <a:xfrm>
              <a:off x="323528" y="1275606"/>
              <a:ext cx="36004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53094" y="1275606"/>
              <a:ext cx="18000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4" descr="D:\E\ARX\stratigo website files\ppt\server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8858" y="1253198"/>
              <a:ext cx="720080" cy="688998"/>
            </a:xfrm>
            <a:prstGeom prst="rect">
              <a:avLst/>
            </a:prstGeom>
            <a:noFill/>
          </p:spPr>
        </p:pic>
      </p:grpSp>
      <p:pic>
        <p:nvPicPr>
          <p:cNvPr id="35" name="Picture 4" descr="D:\E\ARX\stratigo website files\ppt\serve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8562" y="1032036"/>
            <a:ext cx="720080" cy="771656"/>
          </a:xfrm>
          <a:prstGeom prst="rect">
            <a:avLst/>
          </a:prstGeom>
          <a:noFill/>
        </p:spPr>
      </p:pic>
      <p:sp>
        <p:nvSpPr>
          <p:cNvPr id="36" name="Rounded Rectangle 35"/>
          <p:cNvSpPr/>
          <p:nvPr/>
        </p:nvSpPr>
        <p:spPr bwMode="auto">
          <a:xfrm>
            <a:off x="3189372" y="4441260"/>
            <a:ext cx="2586002" cy="612000"/>
          </a:xfrm>
          <a:prstGeom prst="roundRect">
            <a:avLst>
              <a:gd name="adj" fmla="val 18821"/>
            </a:avLst>
          </a:prstGeom>
          <a:gradFill>
            <a:gsLst>
              <a:gs pos="0">
                <a:srgbClr val="E1E6EB"/>
              </a:gs>
              <a:gs pos="47000">
                <a:schemeClr val="bg1"/>
              </a:gs>
            </a:gsLst>
            <a:lin ang="2700000" scaled="1"/>
          </a:gra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4360873" y="4848277"/>
            <a:ext cx="72852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End user</a:t>
            </a:r>
            <a:endParaRPr lang="en-US" sz="12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69428" y="4162760"/>
            <a:ext cx="324000" cy="7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93298" y="4178108"/>
            <a:ext cx="620217" cy="55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" descr="D:\E\ARX\stratigo website files\ppt\server-scree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61388" y="4088963"/>
            <a:ext cx="1245617" cy="917404"/>
          </a:xfrm>
          <a:prstGeom prst="rect">
            <a:avLst/>
          </a:prstGeom>
          <a:noFill/>
        </p:spPr>
      </p:pic>
      <p:sp>
        <p:nvSpPr>
          <p:cNvPr id="41" name="Rounded Rectangular Callout 40"/>
          <p:cNvSpPr/>
          <p:nvPr/>
        </p:nvSpPr>
        <p:spPr>
          <a:xfrm>
            <a:off x="2136304" y="722689"/>
            <a:ext cx="1290308" cy="561107"/>
          </a:xfrm>
          <a:prstGeom prst="wedgeRoundRectCallout">
            <a:avLst>
              <a:gd name="adj1" fmla="val -35831"/>
              <a:gd name="adj2" fmla="val 72737"/>
              <a:gd name="adj3" fmla="val 16667"/>
            </a:avLst>
          </a:prstGeom>
          <a:solidFill>
            <a:srgbClr val="009DEE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136304" y="767888"/>
            <a:ext cx="1311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CoSign Agent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SharePoint Plugin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3333388" y="2846238"/>
            <a:ext cx="2016224" cy="649762"/>
          </a:xfrm>
          <a:prstGeom prst="roundRect">
            <a:avLst>
              <a:gd name="adj" fmla="val 18821"/>
            </a:avLst>
          </a:prstGeom>
          <a:gradFill>
            <a:gsLst>
              <a:gs pos="0">
                <a:srgbClr val="E1E6EB"/>
              </a:gs>
              <a:gs pos="47000">
                <a:schemeClr val="bg1"/>
              </a:gs>
            </a:gsLst>
            <a:lin ang="2700000" scaled="1"/>
          </a:gra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4215884" y="3059855"/>
            <a:ext cx="1008000" cy="2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Active Directory</a:t>
            </a:r>
            <a:endParaRPr lang="en-US" sz="12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423684" y="2626837"/>
            <a:ext cx="720080" cy="762683"/>
            <a:chOff x="269808" y="1185158"/>
            <a:chExt cx="720080" cy="688998"/>
          </a:xfrm>
        </p:grpSpPr>
        <p:sp>
          <p:nvSpPr>
            <p:cNvPr id="46" name="Rectangle 45"/>
            <p:cNvSpPr/>
            <p:nvPr/>
          </p:nvSpPr>
          <p:spPr>
            <a:xfrm>
              <a:off x="323528" y="1275606"/>
              <a:ext cx="36004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3094" y="1275606"/>
              <a:ext cx="180000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Picture 4" descr="D:\E\ARX\stratigo website files\ppt\server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9808" y="1185158"/>
              <a:ext cx="720080" cy="688998"/>
            </a:xfrm>
            <a:prstGeom prst="rect">
              <a:avLst/>
            </a:prstGeom>
            <a:noFill/>
          </p:spPr>
        </p:pic>
      </p:grpSp>
      <p:sp>
        <p:nvSpPr>
          <p:cNvPr id="49" name="Text Box 15"/>
          <p:cNvSpPr txBox="1">
            <a:spLocks noChangeArrowheads="1"/>
          </p:cNvSpPr>
          <p:nvPr/>
        </p:nvSpPr>
        <p:spPr bwMode="auto">
          <a:xfrm>
            <a:off x="1835696" y="2271140"/>
            <a:ext cx="1512168" cy="47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SharePoint servers are members of the domain</a:t>
            </a:r>
            <a:endParaRPr lang="en-US" sz="12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 Box 15"/>
          <p:cNvSpPr txBox="1">
            <a:spLocks noChangeArrowheads="1"/>
          </p:cNvSpPr>
          <p:nvPr/>
        </p:nvSpPr>
        <p:spPr bwMode="auto">
          <a:xfrm>
            <a:off x="5326881" y="2271140"/>
            <a:ext cx="1296144" cy="47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CoSign is a member of the domain</a:t>
            </a:r>
            <a:endParaRPr lang="en-US" sz="12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Line 9"/>
          <p:cNvSpPr>
            <a:spLocks noChangeShapeType="1"/>
          </p:cNvSpPr>
          <p:nvPr/>
        </p:nvSpPr>
        <p:spPr bwMode="auto">
          <a:xfrm rot="20420310" flipH="1" flipV="1">
            <a:off x="2718825" y="1329201"/>
            <a:ext cx="956168" cy="349356"/>
          </a:xfrm>
          <a:prstGeom prst="line">
            <a:avLst/>
          </a:prstGeom>
          <a:noFill/>
          <a:ln w="28575">
            <a:gradFill>
              <a:gsLst>
                <a:gs pos="0">
                  <a:schemeClr val="bg1">
                    <a:alpha val="0"/>
                  </a:schemeClr>
                </a:gs>
                <a:gs pos="54000">
                  <a:srgbClr val="556A7D"/>
                </a:gs>
              </a:gsLst>
              <a:lin ang="5400000" scaled="0"/>
            </a:gra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 rot="1179690" flipV="1">
            <a:off x="5467796" y="1335955"/>
            <a:ext cx="917066" cy="335848"/>
          </a:xfrm>
          <a:prstGeom prst="line">
            <a:avLst/>
          </a:prstGeom>
          <a:noFill/>
          <a:ln w="28575">
            <a:gradFill>
              <a:gsLst>
                <a:gs pos="0">
                  <a:schemeClr val="bg1">
                    <a:alpha val="0"/>
                  </a:schemeClr>
                </a:gs>
                <a:gs pos="54000">
                  <a:srgbClr val="556A7D"/>
                </a:gs>
              </a:gsLst>
              <a:lin ang="5400000" scaled="0"/>
            </a:gra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 Box 15"/>
          <p:cNvSpPr txBox="1">
            <a:spLocks noChangeArrowheads="1"/>
          </p:cNvSpPr>
          <p:nvPr/>
        </p:nvSpPr>
        <p:spPr bwMode="auto">
          <a:xfrm>
            <a:off x="3635896" y="1373585"/>
            <a:ext cx="1800200" cy="23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Signature Request/Response</a:t>
            </a:r>
            <a:endParaRPr lang="en-US" sz="12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Line 9"/>
          <p:cNvSpPr>
            <a:spLocks noChangeShapeType="1"/>
          </p:cNvSpPr>
          <p:nvPr/>
        </p:nvSpPr>
        <p:spPr bwMode="auto">
          <a:xfrm rot="17379690" flipV="1">
            <a:off x="6940111" y="2773494"/>
            <a:ext cx="2032537" cy="751067"/>
          </a:xfrm>
          <a:prstGeom prst="line">
            <a:avLst/>
          </a:prstGeom>
          <a:noFill/>
          <a:ln w="28575">
            <a:gradFill>
              <a:gsLst>
                <a:gs pos="0">
                  <a:schemeClr val="bg1">
                    <a:alpha val="0"/>
                  </a:schemeClr>
                </a:gs>
                <a:gs pos="54000">
                  <a:srgbClr val="556A7D"/>
                </a:gs>
              </a:gsLst>
              <a:lin ang="5400000" scaled="0"/>
            </a:gra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Line 9"/>
          <p:cNvSpPr>
            <a:spLocks noChangeShapeType="1"/>
          </p:cNvSpPr>
          <p:nvPr/>
        </p:nvSpPr>
        <p:spPr bwMode="auto">
          <a:xfrm rot="17379690" flipV="1">
            <a:off x="99351" y="2703866"/>
            <a:ext cx="2032537" cy="751068"/>
          </a:xfrm>
          <a:prstGeom prst="line">
            <a:avLst/>
          </a:prstGeom>
          <a:noFill/>
          <a:ln w="28575">
            <a:gradFill>
              <a:gsLst>
                <a:gs pos="0">
                  <a:schemeClr val="bg1">
                    <a:alpha val="0"/>
                  </a:schemeClr>
                </a:gs>
                <a:gs pos="54000">
                  <a:srgbClr val="556A7D"/>
                </a:gs>
              </a:gsLst>
              <a:lin ang="5400000" scaled="0"/>
            </a:gra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4572000" y="3531961"/>
            <a:ext cx="0" cy="834152"/>
          </a:xfrm>
          <a:prstGeom prst="line">
            <a:avLst/>
          </a:prstGeom>
          <a:noFill/>
          <a:ln>
            <a:solidFill>
              <a:srgbClr val="4D596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2771800" y="3827024"/>
            <a:ext cx="3456384" cy="23807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User and client machine are members of the domain</a:t>
            </a:r>
            <a:endParaRPr lang="en-US" sz="12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467544" y="4266401"/>
            <a:ext cx="1584176" cy="47614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Sign through CoSign connector for SharePoint</a:t>
            </a:r>
            <a:endParaRPr lang="en-US" sz="12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 Box 15"/>
          <p:cNvSpPr txBox="1">
            <a:spLocks noChangeArrowheads="1"/>
          </p:cNvSpPr>
          <p:nvPr/>
        </p:nvSpPr>
        <p:spPr bwMode="auto">
          <a:xfrm>
            <a:off x="7403696" y="4278052"/>
            <a:ext cx="993298" cy="23807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Direct Signing</a:t>
            </a:r>
            <a:endParaRPr lang="en-US" sz="1200" dirty="0">
              <a:latin typeface="+mj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834543" y="4176286"/>
            <a:ext cx="973243" cy="753631"/>
            <a:chOff x="2325133" y="3375948"/>
            <a:chExt cx="864096" cy="654425"/>
          </a:xfrm>
        </p:grpSpPr>
        <p:pic>
          <p:nvPicPr>
            <p:cNvPr id="61" name="Picture 3" descr="D:\E\ARX\stratigo website files\ppt\mobile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25133" y="3375948"/>
              <a:ext cx="864096" cy="654425"/>
            </a:xfrm>
            <a:prstGeom prst="rect">
              <a:avLst/>
            </a:prstGeom>
            <a:noFill/>
          </p:spPr>
        </p:pic>
        <p:pic>
          <p:nvPicPr>
            <p:cNvPr id="62" name="Picture 12" descr="D:\E\ARX\stratigo website files\ppt\cosign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13836" y="3516323"/>
              <a:ext cx="360040" cy="148632"/>
            </a:xfrm>
            <a:prstGeom prst="rect">
              <a:avLst/>
            </a:prstGeom>
            <a:noFill/>
          </p:spPr>
        </p:pic>
        <p:pic>
          <p:nvPicPr>
            <p:cNvPr id="63" name="Picture 12" descr="D:\E\ARX\stratigo website files\ppt\cosign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467727" y="3742737"/>
              <a:ext cx="98328" cy="4059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1275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1859"/>
            <a:ext cx="7772400" cy="4939784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Live Demo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000" dirty="0" smtClean="0">
                <a:solidFill>
                  <a:schemeClr val="bg2"/>
                </a:solidFill>
              </a:rPr>
              <a:t>Offer Letter</a:t>
            </a:r>
            <a:br>
              <a:rPr lang="en-US" sz="3000" dirty="0" smtClean="0">
                <a:solidFill>
                  <a:schemeClr val="bg2"/>
                </a:solidFill>
              </a:rPr>
            </a:br>
            <a:r>
              <a:rPr lang="en-US" sz="3000" dirty="0" smtClean="0">
                <a:solidFill>
                  <a:schemeClr val="bg2"/>
                </a:solidFill>
              </a:rPr>
              <a:t>Internal &amp; External singers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s-ES" dirty="0">
                <a:solidFill>
                  <a:schemeClr val="tx1"/>
                </a:solidFill>
              </a:rPr>
              <a:t/>
            </a:r>
            <a:br>
              <a:rPr lang="es-ES" dirty="0">
                <a:solidFill>
                  <a:schemeClr val="tx1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E91"/>
                </a:solidFill>
              </a:rPr>
              <a:t>Office 365 Signing Demo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13900" y="1478081"/>
            <a:ext cx="5648325" cy="24114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Arial"/>
              </a:rPr>
              <a:t>Update a letter using Word Online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Arial"/>
              </a:rPr>
              <a:t>Sign from Office 365 / SharePoint Online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Arial"/>
              </a:rPr>
              <a:t>Verify the signature from desktop Word</a:t>
            </a:r>
          </a:p>
        </p:txBody>
      </p:sp>
      <p:pic>
        <p:nvPicPr>
          <p:cNvPr id="7" name="Content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0" r="4555" b="33713"/>
          <a:stretch/>
        </p:blipFill>
        <p:spPr>
          <a:xfrm>
            <a:off x="4343851" y="80492"/>
            <a:ext cx="4613099" cy="106731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9944" y="1147807"/>
            <a:ext cx="1157006" cy="11570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5040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3E91"/>
                </a:solidFill>
              </a:rPr>
              <a:t>Two </a:t>
            </a:r>
            <a:r>
              <a:rPr lang="en-US" dirty="0">
                <a:solidFill>
                  <a:srgbClr val="003E91"/>
                </a:solidFill>
              </a:rPr>
              <a:t>Party </a:t>
            </a:r>
            <a:r>
              <a:rPr lang="en-US" dirty="0" smtClean="0">
                <a:solidFill>
                  <a:srgbClr val="003E91"/>
                </a:solidFill>
              </a:rPr>
              <a:t>signing— Offer Letter </a:t>
            </a:r>
            <a:r>
              <a:rPr lang="en-US" dirty="0">
                <a:solidFill>
                  <a:srgbClr val="003E91"/>
                </a:solidFill>
              </a:rPr>
              <a:t>workflow</a:t>
            </a:r>
          </a:p>
        </p:txBody>
      </p:sp>
      <p:grpSp>
        <p:nvGrpSpPr>
          <p:cNvPr id="9" name="Kevin"/>
          <p:cNvGrpSpPr/>
          <p:nvPr/>
        </p:nvGrpSpPr>
        <p:grpSpPr>
          <a:xfrm>
            <a:off x="6705606" y="662887"/>
            <a:ext cx="2418291" cy="1692839"/>
            <a:chOff x="6705600" y="101603"/>
            <a:chExt cx="2967311" cy="1692839"/>
          </a:xfrm>
        </p:grpSpPr>
        <p:pic>
          <p:nvPicPr>
            <p:cNvPr id="10" name="Picture 2" descr="Q:\Marketing\Larry\Projects\Teketinc\kevin smith 159x15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1" y="101603"/>
              <a:ext cx="1696000" cy="12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705600" y="1425110"/>
              <a:ext cx="2967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Kevin, HR Administrator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1. Kevin enters data..."/>
          <p:cNvSpPr txBox="1">
            <a:spLocks/>
          </p:cNvSpPr>
          <p:nvPr/>
        </p:nvSpPr>
        <p:spPr>
          <a:xfrm>
            <a:off x="268862" y="1212850"/>
            <a:ext cx="6248400" cy="90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10000"/>
              </a:lnSpc>
              <a:buFont typeface="+mj-lt"/>
              <a:buAutoNum type="arabicPeriod"/>
            </a:pPr>
            <a:r>
              <a:rPr lang="en-US" sz="4000" dirty="0" smtClean="0">
                <a:solidFill>
                  <a:schemeClr val="accent1"/>
                </a:solidFill>
              </a:rPr>
              <a:t>Kevin enters Susan’s data</a:t>
            </a:r>
            <a:endParaRPr lang="en-US" sz="5400" dirty="0">
              <a:solidFill>
                <a:schemeClr val="accent1"/>
              </a:solidFill>
            </a:endParaRPr>
          </a:p>
        </p:txBody>
      </p:sp>
      <p:grpSp>
        <p:nvGrpSpPr>
          <p:cNvPr id="13" name="Bill"/>
          <p:cNvGrpSpPr/>
          <p:nvPr/>
        </p:nvGrpSpPr>
        <p:grpSpPr>
          <a:xfrm>
            <a:off x="6710599" y="3165815"/>
            <a:ext cx="1744067" cy="1567646"/>
            <a:chOff x="6710595" y="3263646"/>
            <a:chExt cx="1744067" cy="1567646"/>
          </a:xfrm>
        </p:grpSpPr>
        <p:pic>
          <p:nvPicPr>
            <p:cNvPr id="14" name="Picture 7" descr="Q:\Marketing\Larry\Projects\Teketinc\Bill Linden 159x15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145" y="3263646"/>
              <a:ext cx="1353810" cy="1141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710595" y="4461960"/>
              <a:ext cx="1744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Bill, HR Manager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Susan"/>
          <p:cNvGrpSpPr/>
          <p:nvPr/>
        </p:nvGrpSpPr>
        <p:grpSpPr>
          <a:xfrm>
            <a:off x="2704789" y="3219821"/>
            <a:ext cx="2131161" cy="1503458"/>
            <a:chOff x="2704785" y="3219824"/>
            <a:chExt cx="2131161" cy="1503459"/>
          </a:xfrm>
        </p:grpSpPr>
        <p:sp>
          <p:nvSpPr>
            <p:cNvPr id="17" name="TextBox 16"/>
            <p:cNvSpPr txBox="1"/>
            <p:nvPr/>
          </p:nvSpPr>
          <p:spPr>
            <a:xfrm>
              <a:off x="2704785" y="4353951"/>
              <a:ext cx="2131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Susan, new engineer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18" name="Picture 8" descr="Q:\Marketing\Larry\Projects\Teketinc\Ashley Miller 159x159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14" y="3219824"/>
              <a:ext cx="1320534" cy="1124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2. Bill signs..."/>
          <p:cNvSpPr txBox="1">
            <a:spLocks/>
          </p:cNvSpPr>
          <p:nvPr/>
        </p:nvSpPr>
        <p:spPr>
          <a:xfrm>
            <a:off x="268862" y="1212850"/>
            <a:ext cx="6248400" cy="90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10000"/>
              </a:lnSpc>
              <a:buFont typeface="+mj-lt"/>
              <a:buAutoNum type="arabicPeriod" startAt="2"/>
            </a:pPr>
            <a:r>
              <a:rPr lang="en-US" sz="4000" dirty="0" smtClean="0">
                <a:solidFill>
                  <a:schemeClr val="accent1"/>
                </a:solidFill>
              </a:rPr>
              <a:t>Bill signs the offer letter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20" name="3. Susan authenticates..."/>
          <p:cNvSpPr txBox="1">
            <a:spLocks/>
          </p:cNvSpPr>
          <p:nvPr/>
        </p:nvSpPr>
        <p:spPr>
          <a:xfrm>
            <a:off x="268862" y="1215265"/>
            <a:ext cx="6248400" cy="90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10000"/>
              </a:lnSpc>
              <a:buFont typeface="+mj-lt"/>
              <a:buAutoNum type="arabicPeriod" startAt="3"/>
            </a:pPr>
            <a:r>
              <a:rPr lang="en-US" sz="4000" dirty="0" smtClean="0">
                <a:solidFill>
                  <a:schemeClr val="accent1"/>
                </a:solidFill>
              </a:rPr>
              <a:t>Susan authenticates via an SMS message and signs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21" name="5. Signed letter is saved..."/>
          <p:cNvSpPr txBox="1">
            <a:spLocks/>
          </p:cNvSpPr>
          <p:nvPr/>
        </p:nvSpPr>
        <p:spPr>
          <a:xfrm>
            <a:off x="270122" y="1215265"/>
            <a:ext cx="6248400" cy="90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10000"/>
              </a:lnSpc>
              <a:buFont typeface="+mj-lt"/>
              <a:buAutoNum type="arabicPeriod" startAt="5"/>
            </a:pPr>
            <a:r>
              <a:rPr lang="en-US" sz="4000" dirty="0" smtClean="0">
                <a:solidFill>
                  <a:schemeClr val="accent1"/>
                </a:solidFill>
              </a:rPr>
              <a:t>Signed letter is stored in the SharePoint system 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22" name="Bill to Susan arrow"/>
          <p:cNvSpPr/>
          <p:nvPr/>
        </p:nvSpPr>
        <p:spPr>
          <a:xfrm>
            <a:off x="4773462" y="3867150"/>
            <a:ext cx="167766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Susan to Bill arrow"/>
          <p:cNvSpPr/>
          <p:nvPr/>
        </p:nvSpPr>
        <p:spPr>
          <a:xfrm>
            <a:off x="4773462" y="3867150"/>
            <a:ext cx="1676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2 party contract signing..."/>
          <p:cNvSpPr txBox="1">
            <a:spLocks/>
          </p:cNvSpPr>
          <p:nvPr/>
        </p:nvSpPr>
        <p:spPr>
          <a:xfrm>
            <a:off x="228600" y="1136650"/>
            <a:ext cx="8742892" cy="3492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02920" indent="-502920" algn="l">
              <a:spcBef>
                <a:spcPts val="600"/>
              </a:spcBef>
              <a:buClr>
                <a:srgbClr val="00B050"/>
              </a:buClr>
              <a:buFont typeface="Wingdings"/>
              <a:buChar char="ü"/>
            </a:pPr>
            <a:r>
              <a:rPr lang="en-US" sz="3600" dirty="0" smtClean="0">
                <a:solidFill>
                  <a:schemeClr val="accent1"/>
                </a:solidFill>
              </a:rPr>
              <a:t>Two party offer letter (contract) signing</a:t>
            </a:r>
          </a:p>
          <a:p>
            <a:pPr marL="502920" indent="-502920" algn="l">
              <a:spcBef>
                <a:spcPts val="600"/>
              </a:spcBef>
              <a:buClr>
                <a:srgbClr val="00B050"/>
              </a:buClr>
              <a:buFont typeface="Wingdings"/>
              <a:buChar char="ü"/>
            </a:pPr>
            <a:r>
              <a:rPr lang="en-US" sz="3600" dirty="0" smtClean="0">
                <a:solidFill>
                  <a:schemeClr val="accent1"/>
                </a:solidFill>
              </a:rPr>
              <a:t>CoSign digital signatures</a:t>
            </a:r>
          </a:p>
          <a:p>
            <a:pPr marL="502920" indent="-502920" algn="l">
              <a:spcBef>
                <a:spcPts val="600"/>
              </a:spcBef>
              <a:buClr>
                <a:srgbClr val="00B050"/>
              </a:buClr>
              <a:buFont typeface="Wingdings"/>
              <a:buChar char="ü"/>
            </a:pPr>
            <a:r>
              <a:rPr lang="en-US" sz="3600" dirty="0" smtClean="0">
                <a:solidFill>
                  <a:schemeClr val="accent1"/>
                </a:solidFill>
              </a:rPr>
              <a:t>Internal signer</a:t>
            </a:r>
          </a:p>
          <a:p>
            <a:pPr marL="502920" indent="-502920" algn="l">
              <a:spcBef>
                <a:spcPts val="600"/>
              </a:spcBef>
              <a:buClr>
                <a:srgbClr val="00B050"/>
              </a:buClr>
              <a:buFont typeface="Wingdings"/>
              <a:buChar char="ü"/>
            </a:pPr>
            <a:r>
              <a:rPr lang="en-US" sz="3600" dirty="0" smtClean="0">
                <a:solidFill>
                  <a:schemeClr val="accent1"/>
                </a:solidFill>
              </a:rPr>
              <a:t>External signer with 2 factor authentication and one-time password via SMS message</a:t>
            </a:r>
          </a:p>
        </p:txBody>
      </p:sp>
      <p:sp>
        <p:nvSpPr>
          <p:cNvPr id="25" name="4. Bill reviews..."/>
          <p:cNvSpPr txBox="1">
            <a:spLocks/>
          </p:cNvSpPr>
          <p:nvPr/>
        </p:nvSpPr>
        <p:spPr>
          <a:xfrm>
            <a:off x="273660" y="1221418"/>
            <a:ext cx="6279540" cy="901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10000"/>
              </a:lnSpc>
              <a:buFont typeface="+mj-lt"/>
              <a:buAutoNum type="arabicPeriod" startAt="4"/>
            </a:pPr>
            <a:r>
              <a:rPr lang="en-US" sz="4000" dirty="0" smtClean="0">
                <a:solidFill>
                  <a:schemeClr val="accent1"/>
                </a:solidFill>
              </a:rPr>
              <a:t>Bill reviews the signed letter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26" name="Kev 2 Bill arrow"/>
          <p:cNvSpPr/>
          <p:nvPr/>
        </p:nvSpPr>
        <p:spPr>
          <a:xfrm>
            <a:off x="7464552" y="2355726"/>
            <a:ext cx="228600" cy="756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7" name="SP logo" descr="Q:\Marketing\Larry\Graphics\SharePoint 2013\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2876552"/>
            <a:ext cx="1625397" cy="12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P Arrow"/>
          <p:cNvSpPr/>
          <p:nvPr/>
        </p:nvSpPr>
        <p:spPr>
          <a:xfrm rot="20177658">
            <a:off x="1896365" y="2809265"/>
            <a:ext cx="1553921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84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9" grpId="0"/>
      <p:bldP spid="19" grpId="1"/>
      <p:bldP spid="20" grpId="0"/>
      <p:bldP spid="20" grpId="1"/>
      <p:bldP spid="21" grpId="0"/>
      <p:bldP spid="22" grpId="0" animBg="1"/>
      <p:bldP spid="22" grpId="1" animBg="1"/>
      <p:bldP spid="23" grpId="0" animBg="1"/>
      <p:bldP spid="23" grpId="1" animBg="1"/>
      <p:bldP spid="24" grpId="0"/>
      <p:bldP spid="25" grpId="0"/>
      <p:bldP spid="25" grpId="1"/>
      <p:bldP spid="26" grpId="0" animBg="1"/>
      <p:bldP spid="26" grpId="1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E91"/>
                </a:solidFill>
              </a:rPr>
              <a:t>Internal, Partner &amp; External Signers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95536" y="771550"/>
            <a:ext cx="6469288" cy="36004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charset="2"/>
              <a:buNone/>
              <a:defRPr lang="en-US" sz="2000" kern="1200" dirty="0" smtClean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marL="339725" indent="-339725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2pPr>
            <a:lvl3pPr marL="631825" indent="-285750" algn="l" defTabSz="457200" rtl="0" eaLnBrk="1" latinLnBrk="0" hangingPunct="1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­"/>
              <a:defRPr lang="en-US" sz="1600" kern="1200" dirty="0" smtClean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600" kern="1200" smtClean="0">
                <a:solidFill>
                  <a:srgbClr val="262724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600" kern="1200">
                <a:solidFill>
                  <a:srgbClr val="262724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>
              <a:lnSpc>
                <a:spcPct val="150000"/>
              </a:lnSpc>
              <a:buClr>
                <a:schemeClr val="accent3"/>
              </a:buClr>
              <a:buSzPct val="100000"/>
              <a:buBlip>
                <a:blip r:embed="rId2"/>
              </a:buBlip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Internal signers—signer works for the organization.</a:t>
            </a:r>
          </a:p>
          <a:p>
            <a:pPr marL="274320" indent="-274320">
              <a:lnSpc>
                <a:spcPct val="150000"/>
              </a:lnSpc>
              <a:buClr>
                <a:schemeClr val="accent3"/>
              </a:buClr>
              <a:buSzPct val="100000"/>
              <a:buBlip>
                <a:blip r:embed="rId2"/>
              </a:buBlip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Partner signers—”Extranet” apps for trusted </a:t>
            </a:r>
            <a:b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</a:b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suppliers,  contractors, external staff </a:t>
            </a: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Eg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Vendors, </a:t>
            </a:r>
            <a:b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</a:b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DOT contractors, hospital doctors. </a:t>
            </a:r>
            <a:b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</a:b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Long term relationships with signers.</a:t>
            </a:r>
          </a:p>
          <a:p>
            <a:pPr marL="274320" indent="-274320">
              <a:lnSpc>
                <a:spcPct val="150000"/>
              </a:lnSpc>
              <a:buClr>
                <a:schemeClr val="accent3"/>
              </a:buClr>
              <a:buSzPct val="100000"/>
              <a:buBlip>
                <a:blip r:embed="rId2"/>
              </a:buBlip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External signers—one-time or infrequent signers. </a:t>
            </a:r>
            <a:b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</a:br>
            <a:r>
              <a:rPr lang="en-US" sz="18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Eg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customers, patients, clients, new hires who are </a:t>
            </a:r>
            <a:b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</a:b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not yet in the corporate systems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.</a:t>
            </a:r>
          </a:p>
          <a:p>
            <a:pPr marL="562950" lvl="1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 smtClean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  <a:p>
            <a:pPr marL="562950" lvl="1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 smtClean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  <a:p>
            <a:pPr marL="562950" lvl="1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 smtClean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  <a:p>
            <a:pPr marL="562950" lvl="1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sz="1200" dirty="0" smtClean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6" name="Picture 5" descr="Flickr Search: happy people | Flickr - Photo Sharing!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6" t="38118" r="2985" b="21771"/>
          <a:stretch/>
        </p:blipFill>
        <p:spPr>
          <a:xfrm>
            <a:off x="7110484" y="288840"/>
            <a:ext cx="1496672" cy="1241544"/>
          </a:xfrm>
          <a:prstGeom prst="rect">
            <a:avLst/>
          </a:prstGeom>
        </p:spPr>
      </p:pic>
      <p:pic>
        <p:nvPicPr>
          <p:cNvPr id="7" name="Picture 6" descr="AW9FYG | Flickr - Photo Sharing! - Google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6" t="40123" r="35282" b="23333"/>
          <a:stretch/>
        </p:blipFill>
        <p:spPr>
          <a:xfrm>
            <a:off x="7073810" y="3380487"/>
            <a:ext cx="1570020" cy="1179524"/>
          </a:xfrm>
          <a:prstGeom prst="rect">
            <a:avLst/>
          </a:prstGeom>
        </p:spPr>
      </p:pic>
      <p:pic>
        <p:nvPicPr>
          <p:cNvPr id="8" name="Picture 7" descr="smile | Flickr - Photo Sharing! - Google Chrome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4" t="34815" r="37007" b="23086"/>
          <a:stretch/>
        </p:blipFill>
        <p:spPr>
          <a:xfrm>
            <a:off x="7073810" y="1928910"/>
            <a:ext cx="1533346" cy="10958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03273" y="130628"/>
            <a:ext cx="3645724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en-US" dirty="0"/>
              <a:t>GUIDANCE (</a:t>
            </a:r>
            <a:r>
              <a:rPr lang="en-US" dirty="0" err="1"/>
              <a:t>Pls</a:t>
            </a:r>
            <a:r>
              <a:rPr lang="en-US" dirty="0"/>
              <a:t> delete</a:t>
            </a:r>
            <a:r>
              <a:rPr lang="en-US" dirty="0" smtClean="0"/>
              <a:t>):</a:t>
            </a:r>
          </a:p>
          <a:p>
            <a:pPr>
              <a:buClr>
                <a:schemeClr val="accent3"/>
              </a:buClr>
            </a:pPr>
            <a:r>
              <a:rPr lang="en-US" dirty="0" smtClean="0"/>
              <a:t>Under construction, you can change it for your own purpose </a:t>
            </a: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079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E91"/>
                </a:solidFill>
              </a:rPr>
              <a:t>Your Most Successful SharePoint Project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74320" indent="-274320">
              <a:lnSpc>
                <a:spcPct val="130000"/>
              </a:lnSpc>
              <a:spcBef>
                <a:spcPts val="0"/>
              </a:spcBef>
              <a:buClr>
                <a:schemeClr val="accent3"/>
              </a:buClr>
              <a:buSzPct val="100000"/>
              <a:buBlip>
                <a:blip r:embed="rId2"/>
              </a:buBlip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Happy users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Clr>
                <a:schemeClr val="accent3"/>
              </a:buClr>
              <a:buSzPct val="100000"/>
              <a:buBlip>
                <a:blip r:embed="rId2"/>
              </a:buBlip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Happy managers: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Better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understanding</a:t>
            </a:r>
            <a:b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of their business processes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Clr>
                <a:schemeClr val="accent3"/>
              </a:buClr>
              <a:buSzPct val="100000"/>
              <a:buBlip>
                <a:blip r:embed="rId2"/>
              </a:buBlip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Happy IT: Expand quality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/>
            </a:r>
            <a:b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use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of </a:t>
            </a: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SharePoint</a:t>
            </a:r>
            <a:endParaRPr lang="en-US" sz="1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Clr>
                <a:schemeClr val="accent3"/>
              </a:buClr>
              <a:buSzPct val="100000"/>
              <a:buBlip>
                <a:blip r:embed="rId2"/>
              </a:buBlip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Happy </a:t>
            </a: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Execs: save money, </a:t>
            </a:r>
            <a:b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speed the organization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53" y="992978"/>
            <a:ext cx="4171528" cy="31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8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51650"/>
            <a:ext cx="8229600" cy="840200"/>
          </a:xfrm>
        </p:spPr>
        <p:txBody>
          <a:bodyPr/>
          <a:lstStyle/>
          <a:p>
            <a:r>
              <a:rPr lang="es-ES" sz="1800" dirty="0"/>
              <a:t>Daniel Translateur</a:t>
            </a:r>
            <a:br>
              <a:rPr lang="es-ES" sz="1800" dirty="0"/>
            </a:br>
            <a:r>
              <a:rPr lang="es-ES" sz="1800" dirty="0"/>
              <a:t>+</a:t>
            </a:r>
            <a:r>
              <a:rPr lang="es-ES" sz="1800" dirty="0" smtClean="0"/>
              <a:t>972542448567</a:t>
            </a:r>
            <a:br>
              <a:rPr lang="es-ES" sz="1800" dirty="0" smtClean="0"/>
            </a:br>
            <a:r>
              <a:rPr lang="en-US" sz="1800" dirty="0"/>
              <a:t>danielt@arx.com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50867" y="1204513"/>
            <a:ext cx="2313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753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65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ounded Rectangle 121"/>
          <p:cNvSpPr/>
          <p:nvPr/>
        </p:nvSpPr>
        <p:spPr>
          <a:xfrm>
            <a:off x="6804248" y="3425944"/>
            <a:ext cx="1815544" cy="65797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E91"/>
                </a:solidFill>
              </a:rPr>
              <a:t>Digital Signatures Overview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1331640" y="2915258"/>
            <a:ext cx="7623421" cy="0"/>
          </a:xfrm>
          <a:prstGeom prst="line">
            <a:avLst/>
          </a:prstGeom>
          <a:ln w="1905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390699" y="2762705"/>
            <a:ext cx="1300981" cy="3175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1259632" y="1347614"/>
            <a:ext cx="7623421" cy="0"/>
          </a:xfrm>
          <a:prstGeom prst="line">
            <a:avLst/>
          </a:prstGeom>
          <a:ln w="1905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6591926" y="1760808"/>
            <a:ext cx="612000" cy="57606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90699" y="1184326"/>
            <a:ext cx="940941" cy="31752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 Placeholder 1"/>
          <p:cNvSpPr txBox="1">
            <a:spLocks/>
          </p:cNvSpPr>
          <p:nvPr/>
        </p:nvSpPr>
        <p:spPr>
          <a:xfrm>
            <a:off x="3125821" y="1860258"/>
            <a:ext cx="1224136" cy="342025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charset="2"/>
              <a:buNone/>
              <a:defRPr lang="en-US" sz="2000" kern="1200" dirty="0" smtClean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marL="339725" indent="-339725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2pPr>
            <a:lvl3pPr marL="631825" indent="-285750" algn="l" defTabSz="457200" rtl="0" eaLnBrk="1" latinLnBrk="0" hangingPunct="1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­"/>
              <a:defRPr lang="en-US" sz="1600" kern="1200" dirty="0" smtClean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600" kern="1200" smtClean="0">
                <a:solidFill>
                  <a:srgbClr val="262724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600" kern="1200">
                <a:solidFill>
                  <a:srgbClr val="262724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100" dirty="0" smtClean="0">
                <a:solidFill>
                  <a:schemeClr val="tx1"/>
                </a:solidFill>
              </a:rPr>
              <a:t>Encrypt hash using signer’s private key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6" name="Picture 8" descr="D:\E\ARX\stratigo website files\ppt\arrow-bl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4354176" y="1628019"/>
            <a:ext cx="720080" cy="860495"/>
          </a:xfrm>
          <a:prstGeom prst="rect">
            <a:avLst/>
          </a:prstGeom>
          <a:noFill/>
        </p:spPr>
      </p:pic>
      <p:pic>
        <p:nvPicPr>
          <p:cNvPr id="77" name="Picture 8" descr="D:\E\ARX\stratigo website files\ppt\arrow-bl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276686" y="1628018"/>
            <a:ext cx="720080" cy="860495"/>
          </a:xfrm>
          <a:prstGeom prst="rect">
            <a:avLst/>
          </a:prstGeom>
          <a:noFill/>
        </p:spPr>
      </p:pic>
      <p:pic>
        <p:nvPicPr>
          <p:cNvPr id="78" name="Picture 3" descr="D:\E\ARX\stratigo website files\ppt\Digital-I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376" y="1497649"/>
            <a:ext cx="752400" cy="757416"/>
          </a:xfrm>
          <a:prstGeom prst="rect">
            <a:avLst/>
          </a:prstGeom>
          <a:noFill/>
        </p:spPr>
      </p:pic>
      <p:pic>
        <p:nvPicPr>
          <p:cNvPr id="79" name="Picture 5" descr="D:\E\ARX\stratigo website files\ppt\d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698227"/>
            <a:ext cx="750992" cy="756000"/>
          </a:xfrm>
          <a:prstGeom prst="rect">
            <a:avLst/>
          </a:prstGeom>
          <a:noFill/>
        </p:spPr>
      </p:pic>
      <p:sp>
        <p:nvSpPr>
          <p:cNvPr id="80" name="Text Placeholder 1"/>
          <p:cNvSpPr txBox="1">
            <a:spLocks/>
          </p:cNvSpPr>
          <p:nvPr/>
        </p:nvSpPr>
        <p:spPr>
          <a:xfrm>
            <a:off x="395288" y="699542"/>
            <a:ext cx="4608760" cy="2880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charset="2"/>
              <a:buNone/>
              <a:defRPr lang="en-US" sz="2000" kern="1200" dirty="0" smtClean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1pPr>
            <a:lvl2pPr marL="339725" indent="-339725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2pPr>
            <a:lvl3pPr marL="631825" indent="-285750" algn="l" defTabSz="457200" rtl="0" eaLnBrk="1" latinLnBrk="0" hangingPunct="1"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­"/>
              <a:defRPr lang="en-US" sz="1600" kern="1200" dirty="0" smtClean="0">
                <a:solidFill>
                  <a:schemeClr val="tx2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600" kern="1200" smtClean="0">
                <a:solidFill>
                  <a:srgbClr val="262724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600" kern="1200">
                <a:solidFill>
                  <a:srgbClr val="262724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 smtClean="0">
                <a:solidFill>
                  <a:srgbClr val="009DEE"/>
                </a:solidFill>
                <a:latin typeface="Calibri" pitchFamily="34" charset="0"/>
              </a:rPr>
              <a:t>Asymmetric scheme for sign and verify</a:t>
            </a:r>
            <a:endParaRPr lang="en-US" dirty="0">
              <a:solidFill>
                <a:srgbClr val="009DEE"/>
              </a:solidFill>
              <a:latin typeface="Calibri" pitchFamily="34" charset="0"/>
            </a:endParaRPr>
          </a:p>
        </p:txBody>
      </p:sp>
      <p:sp>
        <p:nvSpPr>
          <p:cNvPr id="82" name="Text Placeholder 1"/>
          <p:cNvSpPr txBox="1">
            <a:spLocks/>
          </p:cNvSpPr>
          <p:nvPr/>
        </p:nvSpPr>
        <p:spPr>
          <a:xfrm>
            <a:off x="458117" y="1203376"/>
            <a:ext cx="720328" cy="254521"/>
          </a:xfrm>
          <a:prstGeom prst="rect">
            <a:avLst/>
          </a:prstGeom>
        </p:spPr>
        <p:txBody>
          <a:bodyPr lIns="0" tIns="0" rIns="0" bIns="0"/>
          <a:lstStyle/>
          <a:p>
            <a:pPr marL="342900" lvl="0" indent="-342900" algn="ctr" defTabSz="914400">
              <a:spcBef>
                <a:spcPct val="20000"/>
              </a:spcBef>
              <a:defRPr/>
            </a:pPr>
            <a:r>
              <a:rPr lang="en-US" b="1" dirty="0"/>
              <a:t>Signing</a:t>
            </a:r>
          </a:p>
        </p:txBody>
      </p:sp>
      <p:sp>
        <p:nvSpPr>
          <p:cNvPr id="83" name="Text Placeholder 1"/>
          <p:cNvSpPr txBox="1">
            <a:spLocks/>
          </p:cNvSpPr>
          <p:nvPr/>
        </p:nvSpPr>
        <p:spPr>
          <a:xfrm>
            <a:off x="395536" y="2370683"/>
            <a:ext cx="720328" cy="144016"/>
          </a:xfrm>
          <a:prstGeom prst="rect">
            <a:avLst/>
          </a:prstGeom>
        </p:spPr>
        <p:txBody>
          <a:bodyPr lIns="0" tIns="0" rIns="0" bIns="0"/>
          <a:lstStyle/>
          <a:p>
            <a:pPr marR="0" lvl="0" indent="-34290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 smtClean="0"/>
              <a:t>Data</a:t>
            </a:r>
            <a:endParaRPr lang="en-US" sz="1400" dirty="0"/>
          </a:p>
        </p:txBody>
      </p:sp>
      <p:sp>
        <p:nvSpPr>
          <p:cNvPr id="84" name="Text Placeholder 1"/>
          <p:cNvSpPr txBox="1">
            <a:spLocks/>
          </p:cNvSpPr>
          <p:nvPr/>
        </p:nvSpPr>
        <p:spPr>
          <a:xfrm>
            <a:off x="1206478" y="1866626"/>
            <a:ext cx="720328" cy="360040"/>
          </a:xfrm>
          <a:prstGeom prst="rect">
            <a:avLst/>
          </a:prstGeom>
        </p:spPr>
        <p:txBody>
          <a:bodyPr lIns="0" tIns="0" rIns="0" bIns="0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Hash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5" name="Text Placeholder 1"/>
          <p:cNvSpPr txBox="1">
            <a:spLocks/>
          </p:cNvSpPr>
          <p:nvPr/>
        </p:nvSpPr>
        <p:spPr>
          <a:xfrm>
            <a:off x="7937522" y="2204894"/>
            <a:ext cx="863875" cy="405408"/>
          </a:xfrm>
          <a:prstGeom prst="rect">
            <a:avLst/>
          </a:prstGeom>
        </p:spPr>
        <p:txBody>
          <a:bodyPr lIns="0" tIns="0" rIns="0" bIns="0"/>
          <a:lstStyle/>
          <a:p>
            <a:pPr marR="0" lvl="0" indent="-34290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 smtClean="0"/>
              <a:t>Digitally</a:t>
            </a:r>
          </a:p>
          <a:p>
            <a:pPr marR="0" lvl="0" indent="-34290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 smtClean="0"/>
              <a:t>Signed data</a:t>
            </a:r>
            <a:endParaRPr lang="en-US" sz="1400" dirty="0"/>
          </a:p>
        </p:txBody>
      </p:sp>
      <p:grpSp>
        <p:nvGrpSpPr>
          <p:cNvPr id="86" name="Group 85"/>
          <p:cNvGrpSpPr/>
          <p:nvPr/>
        </p:nvGrpSpPr>
        <p:grpSpPr>
          <a:xfrm rot="16200000">
            <a:off x="5769946" y="1827319"/>
            <a:ext cx="1242181" cy="576026"/>
            <a:chOff x="219686" y="3134386"/>
            <a:chExt cx="1037207" cy="432727"/>
          </a:xfrm>
        </p:grpSpPr>
        <p:sp>
          <p:nvSpPr>
            <p:cNvPr id="87" name="Freeform 86"/>
            <p:cNvSpPr/>
            <p:nvPr/>
          </p:nvSpPr>
          <p:spPr>
            <a:xfrm rot="19800000">
              <a:off x="219686" y="3136106"/>
              <a:ext cx="456802" cy="431007"/>
            </a:xfrm>
            <a:custGeom>
              <a:avLst/>
              <a:gdLst>
                <a:gd name="connsiteX0" fmla="*/ 40084 w 456802"/>
                <a:gd name="connsiteY0" fmla="*/ 0 h 431007"/>
                <a:gd name="connsiteX1" fmla="*/ 59134 w 456802"/>
                <a:gd name="connsiteY1" fmla="*/ 76200 h 431007"/>
                <a:gd name="connsiteX2" fmla="*/ 394890 w 456802"/>
                <a:gd name="connsiteY2" fmla="*/ 304800 h 431007"/>
                <a:gd name="connsiteX3" fmla="*/ 430609 w 456802"/>
                <a:gd name="connsiteY3" fmla="*/ 431007 h 431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02" h="431007">
                  <a:moveTo>
                    <a:pt x="40084" y="0"/>
                  </a:moveTo>
                  <a:cubicBezTo>
                    <a:pt x="20042" y="12700"/>
                    <a:pt x="0" y="25400"/>
                    <a:pt x="59134" y="76200"/>
                  </a:cubicBezTo>
                  <a:cubicBezTo>
                    <a:pt x="118268" y="127000"/>
                    <a:pt x="332978" y="245666"/>
                    <a:pt x="394890" y="304800"/>
                  </a:cubicBezTo>
                  <a:cubicBezTo>
                    <a:pt x="456802" y="363934"/>
                    <a:pt x="443705" y="397470"/>
                    <a:pt x="430609" y="431007"/>
                  </a:cubicBezTo>
                </a:path>
              </a:pathLst>
            </a:cu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1800000" flipH="1">
              <a:off x="800090" y="3134386"/>
              <a:ext cx="456803" cy="431009"/>
            </a:xfrm>
            <a:custGeom>
              <a:avLst/>
              <a:gdLst>
                <a:gd name="connsiteX0" fmla="*/ 40084 w 456802"/>
                <a:gd name="connsiteY0" fmla="*/ 0 h 431007"/>
                <a:gd name="connsiteX1" fmla="*/ 59134 w 456802"/>
                <a:gd name="connsiteY1" fmla="*/ 76200 h 431007"/>
                <a:gd name="connsiteX2" fmla="*/ 394890 w 456802"/>
                <a:gd name="connsiteY2" fmla="*/ 304800 h 431007"/>
                <a:gd name="connsiteX3" fmla="*/ 430609 w 456802"/>
                <a:gd name="connsiteY3" fmla="*/ 431007 h 431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02" h="431007">
                  <a:moveTo>
                    <a:pt x="40084" y="0"/>
                  </a:moveTo>
                  <a:cubicBezTo>
                    <a:pt x="20042" y="12700"/>
                    <a:pt x="0" y="25400"/>
                    <a:pt x="59134" y="76200"/>
                  </a:cubicBezTo>
                  <a:cubicBezTo>
                    <a:pt x="118268" y="127000"/>
                    <a:pt x="332978" y="245666"/>
                    <a:pt x="394890" y="304800"/>
                  </a:cubicBezTo>
                  <a:cubicBezTo>
                    <a:pt x="456802" y="363934"/>
                    <a:pt x="443705" y="397470"/>
                    <a:pt x="430609" y="431007"/>
                  </a:cubicBezTo>
                </a:path>
              </a:pathLst>
            </a:cu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 Placeholder 1"/>
          <p:cNvSpPr txBox="1">
            <a:spLocks/>
          </p:cNvSpPr>
          <p:nvPr/>
        </p:nvSpPr>
        <p:spPr>
          <a:xfrm>
            <a:off x="6601354" y="1904824"/>
            <a:ext cx="504056" cy="322387"/>
          </a:xfrm>
          <a:prstGeom prst="rect">
            <a:avLst/>
          </a:prstGeom>
        </p:spPr>
        <p:txBody>
          <a:bodyPr lIns="0" tIns="0" rIns="0" bIns="0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Attach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data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0" name="Picture 9" descr="D:\E\ARX\stratigo website files\ppt\ke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52433" y="1843484"/>
            <a:ext cx="377496" cy="429565"/>
          </a:xfrm>
          <a:prstGeom prst="rect">
            <a:avLst/>
          </a:prstGeom>
          <a:noFill/>
        </p:spPr>
      </p:pic>
      <p:pic>
        <p:nvPicPr>
          <p:cNvPr id="91" name="Picture 8" descr="D:\E\ARX\stratigo website files\ppt\arrow-bl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7109526" y="1618592"/>
            <a:ext cx="720080" cy="860495"/>
          </a:xfrm>
          <a:prstGeom prst="rect">
            <a:avLst/>
          </a:prstGeom>
          <a:noFill/>
        </p:spPr>
      </p:pic>
      <p:grpSp>
        <p:nvGrpSpPr>
          <p:cNvPr id="92" name="Group 91"/>
          <p:cNvGrpSpPr/>
          <p:nvPr/>
        </p:nvGrpSpPr>
        <p:grpSpPr>
          <a:xfrm>
            <a:off x="2114203" y="1938532"/>
            <a:ext cx="877399" cy="220991"/>
            <a:chOff x="2114203" y="1947959"/>
            <a:chExt cx="877399" cy="220991"/>
          </a:xfrm>
        </p:grpSpPr>
        <p:sp>
          <p:nvSpPr>
            <p:cNvPr id="93" name="Rectangle 92"/>
            <p:cNvSpPr/>
            <p:nvPr/>
          </p:nvSpPr>
          <p:spPr>
            <a:xfrm>
              <a:off x="2114203" y="1947959"/>
              <a:ext cx="828000" cy="199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114439" y="1953506"/>
              <a:ext cx="8771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1"/>
                  </a:solidFill>
                  <a:latin typeface="Arial" pitchFamily="34" charset="0"/>
                  <a:ea typeface="Segoe UI" panose="020B0502040204020203" pitchFamily="34" charset="0"/>
                  <a:cs typeface="Arial" pitchFamily="34" charset="0"/>
                </a:rPr>
                <a:t>110110101100</a:t>
              </a:r>
              <a:endParaRPr lang="en-GB" sz="800" dirty="0">
                <a:solidFill>
                  <a:schemeClr val="accent1"/>
                </a:solidFill>
                <a:latin typeface="Arial" pitchFamily="34" charset="0"/>
                <a:ea typeface="Segoe UI" panose="020B0502040204020203" pitchFamily="34" charset="0"/>
                <a:cs typeface="Arial" pitchFamily="34" charset="0"/>
              </a:endParaRPr>
            </a:p>
          </p:txBody>
        </p:sp>
      </p:grpSp>
      <p:sp>
        <p:nvSpPr>
          <p:cNvPr id="95" name="Text Placeholder 1"/>
          <p:cNvSpPr txBox="1">
            <a:spLocks/>
          </p:cNvSpPr>
          <p:nvPr/>
        </p:nvSpPr>
        <p:spPr>
          <a:xfrm>
            <a:off x="2157709" y="2370683"/>
            <a:ext cx="720328" cy="144016"/>
          </a:xfrm>
          <a:prstGeom prst="rect">
            <a:avLst/>
          </a:prstGeom>
        </p:spPr>
        <p:txBody>
          <a:bodyPr lIns="0" tIns="0" rIns="0" bIns="0"/>
          <a:lstStyle/>
          <a:p>
            <a:pPr indent="-342900" algn="ctr">
              <a:spcBef>
                <a:spcPct val="20000"/>
              </a:spcBef>
            </a:pPr>
            <a:r>
              <a:rPr lang="en-US" sz="1400" dirty="0" smtClean="0"/>
              <a:t>Hash</a:t>
            </a:r>
            <a:endParaRPr lang="en-US" sz="1400" dirty="0"/>
          </a:p>
        </p:txBody>
      </p:sp>
      <p:pic>
        <p:nvPicPr>
          <p:cNvPr id="96" name="Picture 3" descr="D:\E\ARX\stratigo website files\ppt\Digital-I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48103"/>
            <a:ext cx="752400" cy="757416"/>
          </a:xfrm>
          <a:prstGeom prst="rect">
            <a:avLst/>
          </a:prstGeom>
          <a:noFill/>
        </p:spPr>
      </p:pic>
      <p:sp>
        <p:nvSpPr>
          <p:cNvPr id="97" name="Text Placeholder 1"/>
          <p:cNvSpPr txBox="1">
            <a:spLocks/>
          </p:cNvSpPr>
          <p:nvPr/>
        </p:nvSpPr>
        <p:spPr>
          <a:xfrm>
            <a:off x="395536" y="3955348"/>
            <a:ext cx="863875" cy="405408"/>
          </a:xfrm>
          <a:prstGeom prst="rect">
            <a:avLst/>
          </a:prstGeom>
        </p:spPr>
        <p:txBody>
          <a:bodyPr lIns="0" tIns="0" rIns="0" bIns="0"/>
          <a:lstStyle/>
          <a:p>
            <a:pPr indent="-342900" algn="ctr">
              <a:spcBef>
                <a:spcPct val="20000"/>
              </a:spcBef>
            </a:pPr>
            <a:r>
              <a:rPr lang="en-US" sz="1400" dirty="0" smtClean="0"/>
              <a:t>Digitally</a:t>
            </a:r>
          </a:p>
          <a:p>
            <a:pPr indent="-342900" algn="ctr">
              <a:spcBef>
                <a:spcPct val="20000"/>
              </a:spcBef>
            </a:pPr>
            <a:r>
              <a:rPr lang="en-US" sz="1400" dirty="0" smtClean="0"/>
              <a:t>Signed data</a:t>
            </a:r>
            <a:endParaRPr lang="en-US" sz="1400" dirty="0"/>
          </a:p>
        </p:txBody>
      </p:sp>
      <p:pic>
        <p:nvPicPr>
          <p:cNvPr id="98" name="Picture 7" descr="D:\E\ARX\stratigo website files\ppt\cert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6269" y="3834097"/>
            <a:ext cx="607931" cy="611984"/>
          </a:xfrm>
          <a:prstGeom prst="rect">
            <a:avLst/>
          </a:prstGeom>
          <a:noFill/>
        </p:spPr>
      </p:pic>
      <p:sp>
        <p:nvSpPr>
          <p:cNvPr id="99" name="Text Placeholder 1"/>
          <p:cNvSpPr txBox="1">
            <a:spLocks/>
          </p:cNvSpPr>
          <p:nvPr/>
        </p:nvSpPr>
        <p:spPr>
          <a:xfrm>
            <a:off x="1835696" y="3474596"/>
            <a:ext cx="863875" cy="179654"/>
          </a:xfrm>
          <a:prstGeom prst="rect">
            <a:avLst/>
          </a:prstGeom>
        </p:spPr>
        <p:txBody>
          <a:bodyPr lIns="0" tIns="0" rIns="0" bIns="0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Signature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1802010" y="3151222"/>
            <a:ext cx="1113806" cy="322513"/>
            <a:chOff x="5705078" y="1366091"/>
            <a:chExt cx="1113806" cy="322513"/>
          </a:xfrm>
        </p:grpSpPr>
        <p:grpSp>
          <p:nvGrpSpPr>
            <p:cNvPr id="101" name="Group 47"/>
            <p:cNvGrpSpPr/>
            <p:nvPr/>
          </p:nvGrpSpPr>
          <p:grpSpPr>
            <a:xfrm>
              <a:off x="5941485" y="1420058"/>
              <a:ext cx="877399" cy="220991"/>
              <a:chOff x="2114203" y="1947959"/>
              <a:chExt cx="877399" cy="220991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2114203" y="1947959"/>
                <a:ext cx="828000" cy="19954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114439" y="1953506"/>
                <a:ext cx="8771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accent1"/>
                    </a:solidFill>
                    <a:latin typeface="Arial" pitchFamily="34" charset="0"/>
                    <a:ea typeface="Segoe UI" panose="020B0502040204020203" pitchFamily="34" charset="0"/>
                    <a:cs typeface="Arial" pitchFamily="34" charset="0"/>
                  </a:rPr>
                  <a:t>110110101100</a:t>
                </a:r>
                <a:endParaRPr lang="en-GB" sz="800" dirty="0">
                  <a:solidFill>
                    <a:schemeClr val="accent1"/>
                  </a:solidFill>
                  <a:latin typeface="Arial" pitchFamily="34" charset="0"/>
                  <a:ea typeface="Segoe UI" panose="020B0502040204020203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02" name="Picture 6" descr="D:\E\ARX\stratigo website files\ppt\lock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05078" y="1366091"/>
              <a:ext cx="320377" cy="322513"/>
            </a:xfrm>
            <a:prstGeom prst="rect">
              <a:avLst/>
            </a:prstGeom>
            <a:noFill/>
          </p:spPr>
        </p:pic>
      </p:grpSp>
      <p:sp>
        <p:nvSpPr>
          <p:cNvPr id="105" name="Text Placeholder 1"/>
          <p:cNvSpPr txBox="1">
            <a:spLocks/>
          </p:cNvSpPr>
          <p:nvPr/>
        </p:nvSpPr>
        <p:spPr>
          <a:xfrm>
            <a:off x="2474341" y="4068472"/>
            <a:ext cx="432048" cy="187240"/>
          </a:xfrm>
          <a:prstGeom prst="rect">
            <a:avLst/>
          </a:prstGeom>
        </p:spPr>
        <p:txBody>
          <a:bodyPr lIns="0" tIns="0" rIns="0" bIns="0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3034959" y="3075806"/>
            <a:ext cx="1440000" cy="57606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 Placeholder 1"/>
          <p:cNvSpPr txBox="1">
            <a:spLocks/>
          </p:cNvSpPr>
          <p:nvPr/>
        </p:nvSpPr>
        <p:spPr>
          <a:xfrm>
            <a:off x="3125821" y="3165829"/>
            <a:ext cx="1224136" cy="342025"/>
          </a:xfrm>
          <a:prstGeom prst="rect">
            <a:avLst/>
          </a:prstGeom>
        </p:spPr>
        <p:txBody>
          <a:bodyPr lIns="0" tIns="0" rIns="0" bIns="0"/>
          <a:lstStyle/>
          <a:p>
            <a:pPr marR="0" lvl="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100" dirty="0" smtClean="0"/>
              <a:t>Decrypt using signer’s private key</a:t>
            </a:r>
            <a:endParaRPr lang="en-US" sz="1100" dirty="0"/>
          </a:p>
        </p:txBody>
      </p:sp>
      <p:pic>
        <p:nvPicPr>
          <p:cNvPr id="108" name="Picture 8" descr="D:\E\ARX\stratigo website files\ppt\arrow-bl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4354176" y="2933590"/>
            <a:ext cx="720080" cy="860495"/>
          </a:xfrm>
          <a:prstGeom prst="rect">
            <a:avLst/>
          </a:prstGeom>
          <a:noFill/>
        </p:spPr>
      </p:pic>
      <p:pic>
        <p:nvPicPr>
          <p:cNvPr id="109" name="Picture 9" descr="D:\E\ARX\stratigo website files\ppt\ke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52433" y="3149055"/>
            <a:ext cx="377496" cy="429565"/>
          </a:xfrm>
          <a:prstGeom prst="rect">
            <a:avLst/>
          </a:prstGeom>
          <a:noFill/>
        </p:spPr>
      </p:pic>
      <p:sp>
        <p:nvSpPr>
          <p:cNvPr id="110" name="Rounded Rectangle 109"/>
          <p:cNvSpPr/>
          <p:nvPr/>
        </p:nvSpPr>
        <p:spPr>
          <a:xfrm>
            <a:off x="3034960" y="3876738"/>
            <a:ext cx="1440000" cy="57606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 Placeholder 1"/>
          <p:cNvSpPr txBox="1">
            <a:spLocks/>
          </p:cNvSpPr>
          <p:nvPr/>
        </p:nvSpPr>
        <p:spPr>
          <a:xfrm>
            <a:off x="3131840" y="4083919"/>
            <a:ext cx="864096" cy="144016"/>
          </a:xfrm>
          <a:prstGeom prst="rect">
            <a:avLst/>
          </a:prstGeom>
        </p:spPr>
        <p:txBody>
          <a:bodyPr lIns="0" tIns="0" rIns="0" bIns="0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Hash Function</a:t>
            </a:r>
          </a:p>
        </p:txBody>
      </p:sp>
      <p:pic>
        <p:nvPicPr>
          <p:cNvPr id="112" name="Picture 8" descr="D:\E\ARX\stratigo website files\ppt\arrow-bl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4354177" y="3734522"/>
            <a:ext cx="720080" cy="860495"/>
          </a:xfrm>
          <a:prstGeom prst="rect">
            <a:avLst/>
          </a:prstGeom>
          <a:noFill/>
        </p:spPr>
      </p:pic>
      <p:sp>
        <p:nvSpPr>
          <p:cNvPr id="113" name="Text Placeholder 1"/>
          <p:cNvSpPr txBox="1">
            <a:spLocks/>
          </p:cNvSpPr>
          <p:nvPr/>
        </p:nvSpPr>
        <p:spPr>
          <a:xfrm>
            <a:off x="458116" y="2787998"/>
            <a:ext cx="1089547" cy="254521"/>
          </a:xfrm>
          <a:prstGeom prst="rect">
            <a:avLst/>
          </a:prstGeom>
        </p:spPr>
        <p:txBody>
          <a:bodyPr lIns="0" tIns="0" rIns="0" bIns="0"/>
          <a:lstStyle/>
          <a:p>
            <a:pPr marL="342900" indent="-342900" algn="ctr" defTabSz="914400">
              <a:spcBef>
                <a:spcPct val="20000"/>
              </a:spcBef>
              <a:defRPr/>
            </a:pPr>
            <a:r>
              <a:rPr lang="en-US" b="1" dirty="0"/>
              <a:t>Verification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5220072" y="4011910"/>
            <a:ext cx="877399" cy="220991"/>
            <a:chOff x="2114203" y="1947959"/>
            <a:chExt cx="877399" cy="220991"/>
          </a:xfrm>
        </p:grpSpPr>
        <p:sp>
          <p:nvSpPr>
            <p:cNvPr id="115" name="Rectangle 114"/>
            <p:cNvSpPr/>
            <p:nvPr/>
          </p:nvSpPr>
          <p:spPr>
            <a:xfrm>
              <a:off x="2114203" y="1947959"/>
              <a:ext cx="828000" cy="199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114439" y="1953506"/>
              <a:ext cx="8771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1"/>
                  </a:solidFill>
                  <a:latin typeface="Arial" pitchFamily="34" charset="0"/>
                  <a:ea typeface="Segoe UI" panose="020B0502040204020203" pitchFamily="34" charset="0"/>
                  <a:cs typeface="Arial" pitchFamily="34" charset="0"/>
                </a:rPr>
                <a:t>110110101100</a:t>
              </a:r>
              <a:endParaRPr lang="en-GB" sz="800" dirty="0">
                <a:solidFill>
                  <a:schemeClr val="accent1"/>
                </a:solidFill>
                <a:latin typeface="Arial" pitchFamily="34" charset="0"/>
                <a:ea typeface="Segoe UI" panose="020B0502040204020203" pitchFamily="34" charset="0"/>
                <a:cs typeface="Arial" pitchFamily="34" charset="0"/>
              </a:endParaRPr>
            </a:p>
          </p:txBody>
        </p:sp>
      </p:grpSp>
      <p:sp>
        <p:nvSpPr>
          <p:cNvPr id="117" name="Text Placeholder 1"/>
          <p:cNvSpPr txBox="1">
            <a:spLocks/>
          </p:cNvSpPr>
          <p:nvPr/>
        </p:nvSpPr>
        <p:spPr>
          <a:xfrm>
            <a:off x="5263578" y="4284496"/>
            <a:ext cx="720328" cy="144016"/>
          </a:xfrm>
          <a:prstGeom prst="rect">
            <a:avLst/>
          </a:prstGeom>
        </p:spPr>
        <p:txBody>
          <a:bodyPr lIns="0" tIns="0" rIns="0" bIns="0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220072" y="3207751"/>
            <a:ext cx="877399" cy="220991"/>
            <a:chOff x="2114203" y="1947959"/>
            <a:chExt cx="877399" cy="220991"/>
          </a:xfrm>
        </p:grpSpPr>
        <p:sp>
          <p:nvSpPr>
            <p:cNvPr id="119" name="Rectangle 118"/>
            <p:cNvSpPr/>
            <p:nvPr/>
          </p:nvSpPr>
          <p:spPr>
            <a:xfrm>
              <a:off x="2114203" y="1947959"/>
              <a:ext cx="828000" cy="1995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114439" y="1953506"/>
              <a:ext cx="8771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1"/>
                  </a:solidFill>
                  <a:latin typeface="Arial" pitchFamily="34" charset="0"/>
                  <a:ea typeface="Segoe UI" panose="020B0502040204020203" pitchFamily="34" charset="0"/>
                  <a:cs typeface="Arial" pitchFamily="34" charset="0"/>
                </a:rPr>
                <a:t>110110101100</a:t>
              </a:r>
              <a:endParaRPr lang="en-GB" sz="800" dirty="0">
                <a:solidFill>
                  <a:schemeClr val="accent1"/>
                </a:solidFill>
                <a:latin typeface="Arial" pitchFamily="34" charset="0"/>
                <a:ea typeface="Segoe UI" panose="020B0502040204020203" pitchFamily="34" charset="0"/>
                <a:cs typeface="Arial" pitchFamily="34" charset="0"/>
              </a:endParaRPr>
            </a:p>
          </p:txBody>
        </p:sp>
      </p:grpSp>
      <p:sp>
        <p:nvSpPr>
          <p:cNvPr id="121" name="Text Placeholder 1"/>
          <p:cNvSpPr txBox="1">
            <a:spLocks/>
          </p:cNvSpPr>
          <p:nvPr/>
        </p:nvSpPr>
        <p:spPr>
          <a:xfrm>
            <a:off x="6091300" y="3491032"/>
            <a:ext cx="352908" cy="304854"/>
          </a:xfrm>
          <a:prstGeom prst="rect">
            <a:avLst/>
          </a:prstGeom>
        </p:spPr>
        <p:txBody>
          <a:bodyPr lIns="0" tIns="0" rIns="0" bIns="0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3" name="Text Placeholder 1"/>
          <p:cNvSpPr txBox="1">
            <a:spLocks/>
          </p:cNvSpPr>
          <p:nvPr/>
        </p:nvSpPr>
        <p:spPr>
          <a:xfrm>
            <a:off x="6910556" y="3550038"/>
            <a:ext cx="1728192" cy="504056"/>
          </a:xfrm>
          <a:prstGeom prst="rect">
            <a:avLst/>
          </a:prstGeom>
        </p:spPr>
        <p:txBody>
          <a:bodyPr lIns="0" tIns="0" rIns="0" bIns="0"/>
          <a:lstStyle/>
          <a:p>
            <a:pPr>
              <a:spcBef>
                <a:spcPct val="20000"/>
              </a:spcBef>
            </a:pPr>
            <a:r>
              <a:rPr lang="en-US" sz="1400" dirty="0" smtClean="0"/>
              <a:t>If the </a:t>
            </a:r>
            <a:r>
              <a:rPr lang="en-US" sz="1400" dirty="0" err="1" smtClean="0"/>
              <a:t>hashs</a:t>
            </a:r>
            <a:r>
              <a:rPr lang="en-US" sz="1400" dirty="0" smtClean="0"/>
              <a:t> are equal, the signature is valid</a:t>
            </a:r>
          </a:p>
        </p:txBody>
      </p:sp>
      <p:sp>
        <p:nvSpPr>
          <p:cNvPr id="124" name="Text Placeholder 1"/>
          <p:cNvSpPr txBox="1">
            <a:spLocks/>
          </p:cNvSpPr>
          <p:nvPr/>
        </p:nvSpPr>
        <p:spPr>
          <a:xfrm>
            <a:off x="6379332" y="3491032"/>
            <a:ext cx="352908" cy="304854"/>
          </a:xfrm>
          <a:prstGeom prst="rect">
            <a:avLst/>
          </a:prstGeom>
        </p:spPr>
        <p:txBody>
          <a:bodyPr lIns="0" tIns="0" rIns="0" bIns="0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5" name="Picture 10" descr="D:\E\ARX\stratigo website files\ppt\v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16416" y="3147814"/>
            <a:ext cx="407565" cy="407565"/>
          </a:xfrm>
          <a:prstGeom prst="rect">
            <a:avLst/>
          </a:prstGeom>
          <a:noFill/>
        </p:spPr>
      </p:pic>
      <p:cxnSp>
        <p:nvCxnSpPr>
          <p:cNvPr id="126" name="Straight Connector 125"/>
          <p:cNvCxnSpPr/>
          <p:nvPr/>
        </p:nvCxnSpPr>
        <p:spPr>
          <a:xfrm flipV="1">
            <a:off x="1331640" y="3363838"/>
            <a:ext cx="360040" cy="144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1331640" y="3795886"/>
            <a:ext cx="360040" cy="144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8" name="Picture 7" descr="D:\E\ARX\stratigo website files\ppt\cert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750" y="2171097"/>
            <a:ext cx="607931" cy="611984"/>
          </a:xfrm>
          <a:prstGeom prst="rect">
            <a:avLst/>
          </a:prstGeom>
          <a:noFill/>
        </p:spPr>
      </p:pic>
      <p:sp>
        <p:nvSpPr>
          <p:cNvPr id="129" name="Text Placeholder 1"/>
          <p:cNvSpPr txBox="1">
            <a:spLocks/>
          </p:cNvSpPr>
          <p:nvPr/>
        </p:nvSpPr>
        <p:spPr>
          <a:xfrm>
            <a:off x="5181750" y="1796150"/>
            <a:ext cx="863875" cy="179654"/>
          </a:xfrm>
          <a:prstGeom prst="rect">
            <a:avLst/>
          </a:prstGeom>
        </p:spPr>
        <p:txBody>
          <a:bodyPr lIns="0" tIns="0" rIns="0" bIns="0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Signature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5148064" y="1472776"/>
            <a:ext cx="1113806" cy="322513"/>
            <a:chOff x="5705078" y="1366091"/>
            <a:chExt cx="1113806" cy="322513"/>
          </a:xfrm>
        </p:grpSpPr>
        <p:grpSp>
          <p:nvGrpSpPr>
            <p:cNvPr id="131" name="Group 47"/>
            <p:cNvGrpSpPr/>
            <p:nvPr/>
          </p:nvGrpSpPr>
          <p:grpSpPr>
            <a:xfrm>
              <a:off x="5941485" y="1420058"/>
              <a:ext cx="877399" cy="220991"/>
              <a:chOff x="2114203" y="1947959"/>
              <a:chExt cx="877399" cy="220991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2114203" y="1947959"/>
                <a:ext cx="828000" cy="19954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114439" y="1953506"/>
                <a:ext cx="87716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accent1"/>
                    </a:solidFill>
                    <a:latin typeface="Arial" pitchFamily="34" charset="0"/>
                    <a:ea typeface="Segoe UI" panose="020B0502040204020203" pitchFamily="34" charset="0"/>
                    <a:cs typeface="Arial" pitchFamily="34" charset="0"/>
                  </a:rPr>
                  <a:t>110110101100</a:t>
                </a:r>
                <a:endParaRPr lang="en-GB" sz="800" dirty="0">
                  <a:solidFill>
                    <a:schemeClr val="accent1"/>
                  </a:solidFill>
                  <a:latin typeface="Arial" pitchFamily="34" charset="0"/>
                  <a:ea typeface="Segoe UI" panose="020B0502040204020203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132" name="Picture 6" descr="D:\E\ARX\stratigo website files\ppt\lock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05078" y="1366091"/>
              <a:ext cx="320377" cy="322513"/>
            </a:xfrm>
            <a:prstGeom prst="rect">
              <a:avLst/>
            </a:prstGeom>
            <a:noFill/>
          </p:spPr>
        </p:pic>
      </p:grpSp>
      <p:sp>
        <p:nvSpPr>
          <p:cNvPr id="135" name="Text Placeholder 1"/>
          <p:cNvSpPr txBox="1">
            <a:spLocks/>
          </p:cNvSpPr>
          <p:nvPr/>
        </p:nvSpPr>
        <p:spPr>
          <a:xfrm>
            <a:off x="5868145" y="2408880"/>
            <a:ext cx="360040" cy="216024"/>
          </a:xfrm>
          <a:prstGeom prst="rect">
            <a:avLst/>
          </a:prstGeom>
        </p:spPr>
        <p:txBody>
          <a:bodyPr lIns="0" tIns="0" rIns="0" bIns="0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V="1">
            <a:off x="1363836" y="1318185"/>
            <a:ext cx="6857799" cy="12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1710484" y="2878789"/>
            <a:ext cx="6857799" cy="12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73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anice\Desktop\New folder\_PNG\img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670"/>
            <a:ext cx="9141619" cy="51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36" y="1398931"/>
            <a:ext cx="2169432" cy="2004896"/>
          </a:xfrm>
          <a:prstGeom prst="rect">
            <a:avLst/>
          </a:prstGeom>
          <a:effectLst>
            <a:innerShdw blurRad="25400">
              <a:prstClr val="black">
                <a:alpha val="47000"/>
              </a:prstClr>
            </a:inn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23" y="1398931"/>
            <a:ext cx="2169432" cy="2004896"/>
          </a:xfrm>
          <a:prstGeom prst="rect">
            <a:avLst/>
          </a:prstGeom>
          <a:effectLst>
            <a:innerShdw blurRad="25400">
              <a:prstClr val="black">
                <a:alpha val="47000"/>
              </a:prstClr>
            </a:inn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670"/>
            <a:ext cx="9141618" cy="5142161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4449598" y="1542168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5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47" name="Oval 46"/>
          <p:cNvSpPr/>
          <p:nvPr/>
        </p:nvSpPr>
        <p:spPr>
          <a:xfrm flipH="1" flipV="1">
            <a:off x="6436497" y="2735032"/>
            <a:ext cx="76774" cy="76774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8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48" name="Oval 47"/>
          <p:cNvSpPr/>
          <p:nvPr/>
        </p:nvSpPr>
        <p:spPr>
          <a:xfrm>
            <a:off x="6283246" y="2571751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5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49" name="Oval 48"/>
          <p:cNvSpPr/>
          <p:nvPr/>
        </p:nvSpPr>
        <p:spPr>
          <a:xfrm>
            <a:off x="8219887" y="1797004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36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0" name="Oval 49"/>
          <p:cNvSpPr/>
          <p:nvPr/>
        </p:nvSpPr>
        <p:spPr>
          <a:xfrm>
            <a:off x="7676163" y="2563057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60000"/>
                  <a:lumOff val="40000"/>
                  <a:alpha val="70000"/>
                </a:schemeClr>
              </a:gs>
              <a:gs pos="73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1" name="Oval 50"/>
          <p:cNvSpPr/>
          <p:nvPr/>
        </p:nvSpPr>
        <p:spPr>
          <a:xfrm>
            <a:off x="8519932" y="3797050"/>
            <a:ext cx="368021" cy="368021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5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2" name="Oval 51"/>
          <p:cNvSpPr/>
          <p:nvPr/>
        </p:nvSpPr>
        <p:spPr>
          <a:xfrm>
            <a:off x="8514492" y="4144289"/>
            <a:ext cx="122936" cy="12293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95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3" name="Oval 52"/>
          <p:cNvSpPr/>
          <p:nvPr/>
        </p:nvSpPr>
        <p:spPr>
          <a:xfrm>
            <a:off x="2611408" y="3606008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5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4" name="Oval 53"/>
          <p:cNvSpPr/>
          <p:nvPr/>
        </p:nvSpPr>
        <p:spPr>
          <a:xfrm>
            <a:off x="2500335" y="3695864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40000"/>
                  <a:lumOff val="60000"/>
                  <a:alpha val="8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5" name="Oval 54"/>
          <p:cNvSpPr/>
          <p:nvPr/>
        </p:nvSpPr>
        <p:spPr>
          <a:xfrm>
            <a:off x="2177877" y="4045079"/>
            <a:ext cx="222146" cy="22214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  <a:alpha val="52000"/>
                </a:schemeClr>
              </a:gs>
              <a:gs pos="53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6" name="Oval 55"/>
          <p:cNvSpPr/>
          <p:nvPr/>
        </p:nvSpPr>
        <p:spPr>
          <a:xfrm>
            <a:off x="382886" y="1692054"/>
            <a:ext cx="135833" cy="135833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5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7" name="Oval 56"/>
          <p:cNvSpPr/>
          <p:nvPr/>
        </p:nvSpPr>
        <p:spPr>
          <a:xfrm>
            <a:off x="1463814" y="1724491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40000"/>
                  <a:lumOff val="60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8" name="Oval 57"/>
          <p:cNvSpPr/>
          <p:nvPr/>
        </p:nvSpPr>
        <p:spPr>
          <a:xfrm>
            <a:off x="1604568" y="1650297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5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9" name="Oval 58"/>
          <p:cNvSpPr/>
          <p:nvPr/>
        </p:nvSpPr>
        <p:spPr>
          <a:xfrm>
            <a:off x="4620153" y="1058928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9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60" name="Oval 59"/>
          <p:cNvSpPr/>
          <p:nvPr/>
        </p:nvSpPr>
        <p:spPr>
          <a:xfrm>
            <a:off x="4874255" y="3869987"/>
            <a:ext cx="96045" cy="96045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94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61" name="Oval 60"/>
          <p:cNvSpPr/>
          <p:nvPr/>
        </p:nvSpPr>
        <p:spPr>
          <a:xfrm flipH="1">
            <a:off x="3961458" y="1106894"/>
            <a:ext cx="128749" cy="128749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69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62" name="Oval 61"/>
          <p:cNvSpPr/>
          <p:nvPr/>
        </p:nvSpPr>
        <p:spPr>
          <a:xfrm>
            <a:off x="7015145" y="2811806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5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63" name="Oval 62"/>
          <p:cNvSpPr/>
          <p:nvPr/>
        </p:nvSpPr>
        <p:spPr>
          <a:xfrm>
            <a:off x="8442032" y="1521743"/>
            <a:ext cx="45708" cy="45708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5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66" name="Oval 65"/>
          <p:cNvSpPr/>
          <p:nvPr/>
        </p:nvSpPr>
        <p:spPr>
          <a:xfrm>
            <a:off x="4140743" y="1237720"/>
            <a:ext cx="308855" cy="308855"/>
          </a:xfrm>
          <a:prstGeom prst="ellipse">
            <a:avLst/>
          </a:prstGeom>
          <a:gradFill flip="none" rotWithShape="1">
            <a:gsLst>
              <a:gs pos="3000">
                <a:schemeClr val="accent3">
                  <a:lumMod val="40000"/>
                  <a:lumOff val="60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67" name="Oval 66"/>
          <p:cNvSpPr/>
          <p:nvPr/>
        </p:nvSpPr>
        <p:spPr>
          <a:xfrm>
            <a:off x="8104375" y="1835563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36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68" name="Oval 67"/>
          <p:cNvSpPr/>
          <p:nvPr/>
        </p:nvSpPr>
        <p:spPr>
          <a:xfrm flipH="1">
            <a:off x="3940686" y="1645068"/>
            <a:ext cx="128749" cy="128749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69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69" name="Oval 68"/>
          <p:cNvSpPr/>
          <p:nvPr/>
        </p:nvSpPr>
        <p:spPr>
          <a:xfrm>
            <a:off x="6103593" y="1013497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40000"/>
                  <a:lumOff val="60000"/>
                  <a:alpha val="55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0" name="Oval 69"/>
          <p:cNvSpPr/>
          <p:nvPr/>
        </p:nvSpPr>
        <p:spPr>
          <a:xfrm>
            <a:off x="7471086" y="1780676"/>
            <a:ext cx="96045" cy="96045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94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1" name="Oval 70"/>
          <p:cNvSpPr/>
          <p:nvPr/>
        </p:nvSpPr>
        <p:spPr>
          <a:xfrm>
            <a:off x="5402669" y="1298713"/>
            <a:ext cx="96045" cy="96045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94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2" name="Oval 71"/>
          <p:cNvSpPr/>
          <p:nvPr/>
        </p:nvSpPr>
        <p:spPr>
          <a:xfrm>
            <a:off x="5208739" y="1692055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5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3" name="Oval 72"/>
          <p:cNvSpPr/>
          <p:nvPr/>
        </p:nvSpPr>
        <p:spPr>
          <a:xfrm>
            <a:off x="5102676" y="1875053"/>
            <a:ext cx="96045" cy="96045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94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4" name="Oval 73"/>
          <p:cNvSpPr/>
          <p:nvPr/>
        </p:nvSpPr>
        <p:spPr>
          <a:xfrm>
            <a:off x="5113690" y="2007964"/>
            <a:ext cx="96045" cy="96045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53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5" name="Oval 74"/>
          <p:cNvSpPr/>
          <p:nvPr/>
        </p:nvSpPr>
        <p:spPr>
          <a:xfrm>
            <a:off x="6376951" y="1984393"/>
            <a:ext cx="222146" cy="222146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60000"/>
                  <a:lumOff val="40000"/>
                  <a:alpha val="72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76" name="Oval 75"/>
          <p:cNvSpPr/>
          <p:nvPr/>
        </p:nvSpPr>
        <p:spPr>
          <a:xfrm>
            <a:off x="4148715" y="2810986"/>
            <a:ext cx="96045" cy="96045"/>
          </a:xfrm>
          <a:prstGeom prst="ellipse">
            <a:avLst/>
          </a:prstGeom>
          <a:gradFill flip="none" rotWithShape="1">
            <a:gsLst>
              <a:gs pos="1000">
                <a:schemeClr val="accent3">
                  <a:lumMod val="20000"/>
                  <a:lumOff val="80000"/>
                  <a:alpha val="94000"/>
                </a:schemeClr>
              </a:gs>
              <a:gs pos="97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pic>
        <p:nvPicPr>
          <p:cNvPr id="82" name="Picture 3" descr="C:\Users\janice\Desktop\New folder\_PNG\img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671"/>
            <a:ext cx="9141619" cy="51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061112" y="1845474"/>
            <a:ext cx="7081697" cy="2154293"/>
            <a:chOff x="2060458" y="1845284"/>
            <a:chExt cx="7083542" cy="2154854"/>
          </a:xfrm>
        </p:grpSpPr>
        <p:grpSp>
          <p:nvGrpSpPr>
            <p:cNvPr id="29" name="Group 28"/>
            <p:cNvGrpSpPr/>
            <p:nvPr/>
          </p:nvGrpSpPr>
          <p:grpSpPr>
            <a:xfrm>
              <a:off x="2060458" y="1845284"/>
              <a:ext cx="7083542" cy="2154854"/>
              <a:chOff x="2060458" y="1845284"/>
              <a:chExt cx="7083542" cy="2154854"/>
            </a:xfrm>
          </p:grpSpPr>
          <p:pic>
            <p:nvPicPr>
              <p:cNvPr id="83" name="Glowing Dots" descr="dots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60458" y="1998820"/>
                <a:ext cx="4358245" cy="2001318"/>
              </a:xfrm>
              <a:prstGeom prst="rect">
                <a:avLst/>
              </a:prstGeom>
            </p:spPr>
          </p:pic>
          <p:cxnSp>
            <p:nvCxnSpPr>
              <p:cNvPr id="84" name="First"/>
              <p:cNvCxnSpPr/>
              <p:nvPr/>
            </p:nvCxnSpPr>
            <p:spPr>
              <a:xfrm flipH="1" flipV="1">
                <a:off x="2500686" y="3704047"/>
                <a:ext cx="1509349" cy="35938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First"/>
              <p:cNvCxnSpPr/>
              <p:nvPr/>
            </p:nvCxnSpPr>
            <p:spPr>
              <a:xfrm flipH="1">
                <a:off x="2821630" y="2305232"/>
                <a:ext cx="592615" cy="565957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First"/>
              <p:cNvCxnSpPr/>
              <p:nvPr/>
            </p:nvCxnSpPr>
            <p:spPr>
              <a:xfrm flipH="1" flipV="1">
                <a:off x="2168269" y="3120074"/>
                <a:ext cx="314448" cy="601941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First"/>
              <p:cNvCxnSpPr/>
              <p:nvPr/>
            </p:nvCxnSpPr>
            <p:spPr>
              <a:xfrm flipH="1" flipV="1">
                <a:off x="2806152" y="2904453"/>
                <a:ext cx="750597" cy="77672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First"/>
              <p:cNvCxnSpPr/>
              <p:nvPr/>
            </p:nvCxnSpPr>
            <p:spPr>
              <a:xfrm flipV="1">
                <a:off x="4001050" y="2401336"/>
                <a:ext cx="278511" cy="1347632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First"/>
              <p:cNvCxnSpPr/>
              <p:nvPr/>
            </p:nvCxnSpPr>
            <p:spPr>
              <a:xfrm flipH="1" flipV="1">
                <a:off x="4279561" y="2419304"/>
                <a:ext cx="1033185" cy="476163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First"/>
              <p:cNvCxnSpPr/>
              <p:nvPr/>
            </p:nvCxnSpPr>
            <p:spPr>
              <a:xfrm flipH="1">
                <a:off x="3992066" y="2787657"/>
                <a:ext cx="1805828" cy="961311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First"/>
              <p:cNvCxnSpPr/>
              <p:nvPr/>
            </p:nvCxnSpPr>
            <p:spPr>
              <a:xfrm flipH="1">
                <a:off x="3165114" y="2400234"/>
                <a:ext cx="1116030" cy="299945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First"/>
              <p:cNvCxnSpPr/>
              <p:nvPr/>
            </p:nvCxnSpPr>
            <p:spPr>
              <a:xfrm flipH="1" flipV="1">
                <a:off x="4252608" y="2410319"/>
                <a:ext cx="790611" cy="8985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First"/>
              <p:cNvCxnSpPr/>
              <p:nvPr/>
            </p:nvCxnSpPr>
            <p:spPr>
              <a:xfrm flipH="1">
                <a:off x="5070173" y="2077904"/>
                <a:ext cx="646864" cy="341400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First"/>
              <p:cNvCxnSpPr/>
              <p:nvPr/>
            </p:nvCxnSpPr>
            <p:spPr>
              <a:xfrm flipH="1">
                <a:off x="3212365" y="3148381"/>
                <a:ext cx="2351315" cy="47500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First"/>
              <p:cNvCxnSpPr/>
              <p:nvPr/>
            </p:nvCxnSpPr>
            <p:spPr>
              <a:xfrm flipH="1" flipV="1">
                <a:off x="5581049" y="3146963"/>
                <a:ext cx="451261" cy="264977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First"/>
              <p:cNvCxnSpPr/>
              <p:nvPr/>
            </p:nvCxnSpPr>
            <p:spPr>
              <a:xfrm flipH="1" flipV="1">
                <a:off x="5528054" y="2708994"/>
                <a:ext cx="71251" cy="451261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First"/>
              <p:cNvCxnSpPr/>
              <p:nvPr/>
            </p:nvCxnSpPr>
            <p:spPr>
              <a:xfrm flipH="1">
                <a:off x="3592376" y="2898998"/>
                <a:ext cx="1710046" cy="83127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First"/>
              <p:cNvCxnSpPr/>
              <p:nvPr/>
            </p:nvCxnSpPr>
            <p:spPr>
              <a:xfrm flipH="1" flipV="1">
                <a:off x="5729933" y="2091476"/>
                <a:ext cx="617518" cy="95003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First"/>
              <p:cNvCxnSpPr/>
              <p:nvPr/>
            </p:nvCxnSpPr>
            <p:spPr>
              <a:xfrm flipH="1">
                <a:off x="5516179" y="2198354"/>
                <a:ext cx="795645" cy="510639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First"/>
              <p:cNvCxnSpPr/>
              <p:nvPr/>
            </p:nvCxnSpPr>
            <p:spPr>
              <a:xfrm flipH="1" flipV="1">
                <a:off x="2832353" y="2910874"/>
                <a:ext cx="380012" cy="285007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First"/>
              <p:cNvCxnSpPr/>
              <p:nvPr/>
            </p:nvCxnSpPr>
            <p:spPr>
              <a:xfrm flipH="1">
                <a:off x="2560374" y="2400234"/>
                <a:ext cx="1732645" cy="93666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First"/>
              <p:cNvCxnSpPr/>
              <p:nvPr/>
            </p:nvCxnSpPr>
            <p:spPr>
              <a:xfrm flipV="1">
                <a:off x="6323699" y="1877720"/>
                <a:ext cx="1864427" cy="308758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First"/>
              <p:cNvCxnSpPr/>
              <p:nvPr/>
            </p:nvCxnSpPr>
            <p:spPr>
              <a:xfrm flipV="1">
                <a:off x="5516178" y="2079602"/>
                <a:ext cx="213755" cy="641266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First"/>
              <p:cNvCxnSpPr/>
              <p:nvPr/>
            </p:nvCxnSpPr>
            <p:spPr>
              <a:xfrm flipH="1" flipV="1">
                <a:off x="5581936" y="3138988"/>
                <a:ext cx="409431" cy="764272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First"/>
              <p:cNvCxnSpPr/>
              <p:nvPr/>
            </p:nvCxnSpPr>
            <p:spPr>
              <a:xfrm>
                <a:off x="8379725" y="1845284"/>
                <a:ext cx="764275" cy="38107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First"/>
              <p:cNvCxnSpPr/>
              <p:nvPr/>
            </p:nvCxnSpPr>
            <p:spPr>
              <a:xfrm flipV="1">
                <a:off x="6018663" y="1897040"/>
                <a:ext cx="2183641" cy="1501253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First"/>
              <p:cNvCxnSpPr/>
              <p:nvPr/>
            </p:nvCxnSpPr>
            <p:spPr>
              <a:xfrm flipV="1">
                <a:off x="5841242" y="1910687"/>
                <a:ext cx="2347415" cy="887105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First"/>
              <p:cNvCxnSpPr/>
              <p:nvPr/>
            </p:nvCxnSpPr>
            <p:spPr>
              <a:xfrm flipV="1">
                <a:off x="6018663" y="2169994"/>
                <a:ext cx="300251" cy="1255594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First"/>
              <p:cNvCxnSpPr/>
              <p:nvPr/>
            </p:nvCxnSpPr>
            <p:spPr>
              <a:xfrm flipH="1" flipV="1">
                <a:off x="4285397" y="2429301"/>
                <a:ext cx="1678675" cy="1487606"/>
              </a:xfrm>
              <a:prstGeom prst="line">
                <a:avLst/>
              </a:prstGeom>
              <a:ln w="6350" cap="rnd">
                <a:solidFill>
                  <a:srgbClr val="FFFFFF">
                    <a:alpha val="50196"/>
                  </a:srgbClr>
                </a:solidFill>
              </a:ln>
              <a:effectLst>
                <a:glow rad="63500">
                  <a:schemeClr val="bg2">
                    <a:alpha val="1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First"/>
            <p:cNvCxnSpPr/>
            <p:nvPr/>
          </p:nvCxnSpPr>
          <p:spPr>
            <a:xfrm flipH="1">
              <a:off x="2155968" y="2765573"/>
              <a:ext cx="306639" cy="349920"/>
            </a:xfrm>
            <a:prstGeom prst="line">
              <a:avLst/>
            </a:prstGeom>
            <a:ln w="6350" cap="rnd">
              <a:solidFill>
                <a:srgbClr val="FFFFFF">
                  <a:alpha val="50196"/>
                </a:srgbClr>
              </a:solidFill>
            </a:ln>
            <a:effectLst>
              <a:glow rad="63500">
                <a:schemeClr val="bg2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First"/>
            <p:cNvCxnSpPr/>
            <p:nvPr/>
          </p:nvCxnSpPr>
          <p:spPr>
            <a:xfrm flipH="1">
              <a:off x="2155967" y="2917840"/>
              <a:ext cx="655848" cy="197654"/>
            </a:xfrm>
            <a:prstGeom prst="line">
              <a:avLst/>
            </a:prstGeom>
            <a:ln w="6350" cap="rnd">
              <a:solidFill>
                <a:srgbClr val="FFFFFF">
                  <a:alpha val="50196"/>
                </a:srgbClr>
              </a:solidFill>
            </a:ln>
            <a:effectLst>
              <a:glow rad="63500">
                <a:schemeClr val="bg2">
                  <a:alpha val="1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-49352" y="256540"/>
            <a:ext cx="3286690" cy="1507774"/>
            <a:chOff x="0" y="255936"/>
            <a:chExt cx="3287546" cy="1508167"/>
          </a:xfrm>
        </p:grpSpPr>
        <p:sp>
          <p:nvSpPr>
            <p:cNvPr id="164" name="Rectangle 163"/>
            <p:cNvSpPr/>
            <p:nvPr/>
          </p:nvSpPr>
          <p:spPr>
            <a:xfrm>
              <a:off x="0" y="255936"/>
              <a:ext cx="2873829" cy="1508167"/>
            </a:xfrm>
            <a:prstGeom prst="rect">
              <a:avLst/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FFFF"/>
                </a:solidFill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429151" y="422509"/>
              <a:ext cx="2858395" cy="1092795"/>
              <a:chOff x="429151" y="3087909"/>
              <a:chExt cx="2858395" cy="1092795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461060" y="3087909"/>
                <a:ext cx="2095670" cy="53862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3499" b="1" dirty="0" smtClean="0">
                    <a:ln w="3175">
                      <a:solidFill>
                        <a:srgbClr val="0C294B">
                          <a:alpha val="10000"/>
                        </a:srgbClr>
                      </a:solidFill>
                    </a:ln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Confianza</a:t>
                </a:r>
                <a:endParaRPr lang="es-ES" sz="3499" b="1" dirty="0">
                  <a:ln w="3175">
                    <a:solidFill>
                      <a:srgbClr val="0C294B">
                        <a:alpha val="10000"/>
                      </a:srgbClr>
                    </a:solidFill>
                  </a:ln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429151" y="3626562"/>
                <a:ext cx="2858395" cy="554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66131"/>
                <a:r>
                  <a:rPr lang="es-ES" sz="1500" dirty="0" smtClean="0">
                    <a:solidFill>
                      <a:srgbClr val="FFFFFF"/>
                    </a:solidFill>
                  </a:rPr>
                  <a:t>10+ Años de innovación </a:t>
                </a:r>
              </a:p>
              <a:p>
                <a:pPr defTabSz="466131"/>
                <a:r>
                  <a:rPr lang="es-ES" sz="1500" dirty="0" smtClean="0">
                    <a:solidFill>
                      <a:srgbClr val="FFFFFF"/>
                    </a:solidFill>
                  </a:rPr>
                  <a:t>Microsoft </a:t>
                </a:r>
                <a:r>
                  <a:rPr lang="es-ES" sz="1500" dirty="0" err="1" smtClean="0">
                    <a:solidFill>
                      <a:srgbClr val="FFFFFF"/>
                    </a:solidFill>
                  </a:rPr>
                  <a:t>Strategic</a:t>
                </a:r>
                <a:r>
                  <a:rPr lang="es-ES" sz="1500" dirty="0" smtClean="0">
                    <a:solidFill>
                      <a:srgbClr val="FFFFFF"/>
                    </a:solidFill>
                  </a:rPr>
                  <a:t> </a:t>
                </a:r>
                <a:r>
                  <a:rPr lang="es-ES" sz="1500" dirty="0" err="1" smtClean="0">
                    <a:solidFill>
                      <a:srgbClr val="FFFFFF"/>
                    </a:solidFill>
                  </a:rPr>
                  <a:t>Partner</a:t>
                </a:r>
                <a:endParaRPr lang="es-ES" sz="150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-54941" y="1817864"/>
            <a:ext cx="2873081" cy="1507774"/>
            <a:chOff x="-5590" y="1817667"/>
            <a:chExt cx="2873829" cy="1508167"/>
          </a:xfrm>
        </p:grpSpPr>
        <p:sp>
          <p:nvSpPr>
            <p:cNvPr id="25" name="Rectangle 24"/>
            <p:cNvSpPr/>
            <p:nvPr/>
          </p:nvSpPr>
          <p:spPr>
            <a:xfrm>
              <a:off x="-5590" y="1817667"/>
              <a:ext cx="2873829" cy="1508167"/>
            </a:xfrm>
            <a:prstGeom prst="rect">
              <a:avLst/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83458" y="1924065"/>
              <a:ext cx="2399660" cy="1384852"/>
              <a:chOff x="383458" y="3027734"/>
              <a:chExt cx="2399660" cy="138485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61060" y="3027734"/>
                <a:ext cx="1366564" cy="53862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499" b="1" dirty="0">
                    <a:ln w="3175">
                      <a:solidFill>
                        <a:srgbClr val="0C294B">
                          <a:alpha val="10000"/>
                        </a:srgbClr>
                      </a:solidFill>
                    </a:ln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Global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83458" y="3627552"/>
                <a:ext cx="2399660" cy="785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66131"/>
                <a:r>
                  <a:rPr lang="es-ES" sz="1500" dirty="0" smtClean="0">
                    <a:solidFill>
                      <a:srgbClr val="FFFFFF"/>
                    </a:solidFill>
                  </a:rPr>
                  <a:t>188 Países “</a:t>
                </a:r>
                <a:r>
                  <a:rPr lang="es-ES" sz="1500" dirty="0" err="1" smtClean="0">
                    <a:solidFill>
                      <a:srgbClr val="FFFFFF"/>
                    </a:solidFill>
                  </a:rPr>
                  <a:t>DocuSigned</a:t>
                </a:r>
                <a:r>
                  <a:rPr lang="es-ES" sz="1500" dirty="0" smtClean="0">
                    <a:solidFill>
                      <a:srgbClr val="FFFFFF"/>
                    </a:solidFill>
                  </a:rPr>
                  <a:t>”</a:t>
                </a:r>
              </a:p>
              <a:p>
                <a:pPr defTabSz="466131"/>
                <a:r>
                  <a:rPr lang="es-ES" sz="1500" dirty="0" smtClean="0">
                    <a:solidFill>
                      <a:srgbClr val="FFFFFF"/>
                    </a:solidFill>
                  </a:rPr>
                  <a:t>43 Leguajes</a:t>
                </a:r>
              </a:p>
              <a:p>
                <a:pPr defTabSz="466131"/>
                <a:r>
                  <a:rPr lang="es-ES" sz="1500" dirty="0" smtClean="0">
                    <a:solidFill>
                      <a:srgbClr val="FFFFFF"/>
                    </a:solidFill>
                  </a:rPr>
                  <a:t>Oficinas en los 5 continentes</a:t>
                </a:r>
                <a:endParaRPr lang="es-ES" sz="150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-49352" y="3251637"/>
            <a:ext cx="2873081" cy="1721191"/>
            <a:chOff x="0" y="3251814"/>
            <a:chExt cx="2873829" cy="1721641"/>
          </a:xfrm>
        </p:grpSpPr>
        <p:sp>
          <p:nvSpPr>
            <p:cNvPr id="78" name="Rectangle 77"/>
            <p:cNvSpPr/>
            <p:nvPr/>
          </p:nvSpPr>
          <p:spPr>
            <a:xfrm>
              <a:off x="0" y="3379398"/>
              <a:ext cx="2873829" cy="1508167"/>
            </a:xfrm>
            <a:prstGeom prst="rect">
              <a:avLst/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rgbClr val="FFFFFF"/>
                </a:solidFill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83458" y="3251814"/>
              <a:ext cx="2389096" cy="1721641"/>
              <a:chOff x="383458" y="2793753"/>
              <a:chExt cx="2389096" cy="1721641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461060" y="2793753"/>
                <a:ext cx="1055051" cy="53862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3499" b="1" dirty="0" smtClean="0">
                    <a:ln w="3175">
                      <a:solidFill>
                        <a:srgbClr val="0C294B">
                          <a:alpha val="10000"/>
                        </a:srgbClr>
                      </a:solidFill>
                    </a:ln>
                    <a:solidFill>
                      <a:prstClr val="white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Líder</a:t>
                </a:r>
                <a:endParaRPr lang="es-ES" sz="3499" b="1" dirty="0">
                  <a:ln w="3175">
                    <a:solidFill>
                      <a:srgbClr val="0C294B">
                        <a:alpha val="10000"/>
                      </a:srgbClr>
                    </a:solidFill>
                  </a:ln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383458" y="3268573"/>
                <a:ext cx="2389096" cy="1246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66131"/>
                <a:r>
                  <a:rPr lang="es-ES" sz="1500" dirty="0" smtClean="0">
                    <a:solidFill>
                      <a:srgbClr val="FFFFFF"/>
                    </a:solidFill>
                  </a:rPr>
                  <a:t>140,000+ </a:t>
                </a:r>
                <a:r>
                  <a:rPr lang="es-ES" sz="1500" dirty="0" smtClean="0">
                    <a:solidFill>
                      <a:srgbClr val="FFFFFF"/>
                    </a:solidFill>
                  </a:rPr>
                  <a:t>Empresas</a:t>
                </a:r>
                <a:endParaRPr lang="es-ES" sz="1500" dirty="0" smtClean="0">
                  <a:solidFill>
                    <a:srgbClr val="FFFFFF"/>
                  </a:solidFill>
                </a:endParaRPr>
              </a:p>
              <a:p>
                <a:pPr defTabSz="466131"/>
                <a:r>
                  <a:rPr lang="es-ES" sz="1500" dirty="0" smtClean="0">
                    <a:solidFill>
                      <a:srgbClr val="FFFFFF"/>
                    </a:solidFill>
                  </a:rPr>
                  <a:t>50M+ Usuarios/ 50K </a:t>
                </a:r>
                <a:r>
                  <a:rPr lang="es-ES" sz="1500" dirty="0" smtClean="0">
                    <a:solidFill>
                      <a:srgbClr val="FFFFFF"/>
                    </a:solidFill>
                  </a:rPr>
                  <a:t>Nuevos usuarios diarios</a:t>
                </a:r>
                <a:r>
                  <a:rPr lang="es-ES" sz="1500" dirty="0" smtClean="0">
                    <a:solidFill>
                      <a:srgbClr val="FFFFFF"/>
                    </a:solidFill>
                  </a:rPr>
                  <a:t> </a:t>
                </a:r>
                <a:r>
                  <a:rPr lang="en-US" sz="1500" dirty="0" smtClean="0">
                    <a:solidFill>
                      <a:srgbClr val="FFFFFF"/>
                    </a:solidFill>
                  </a:rPr>
                  <a:t>Cloud</a:t>
                </a:r>
              </a:p>
              <a:p>
                <a:pPr defTabSz="466131"/>
                <a:r>
                  <a:rPr lang="he-IL" sz="1500" dirty="0">
                    <a:solidFill>
                      <a:srgbClr val="FFFFFF"/>
                    </a:solidFill>
                  </a:rPr>
                  <a:t>~</a:t>
                </a:r>
                <a:r>
                  <a:rPr lang="es-ES" sz="1500" dirty="0" smtClean="0">
                    <a:solidFill>
                      <a:srgbClr val="FFFFFF"/>
                    </a:solidFill>
                  </a:rPr>
                  <a:t>20M</a:t>
                </a:r>
                <a:r>
                  <a:rPr lang="he-IL" sz="1500" dirty="0" smtClean="0">
                    <a:solidFill>
                      <a:srgbClr val="FFFFFF"/>
                    </a:solidFill>
                  </a:rPr>
                  <a:t> </a:t>
                </a:r>
                <a:r>
                  <a:rPr lang="en-US" sz="1500" dirty="0" smtClean="0">
                    <a:solidFill>
                      <a:srgbClr val="FFFFFF"/>
                    </a:solidFill>
                  </a:rPr>
                  <a:t>on premise</a:t>
                </a:r>
                <a:endParaRPr lang="en-US" sz="1500" dirty="0">
                  <a:solidFill>
                    <a:srgbClr val="FFFFFF"/>
                  </a:solidFill>
                </a:endParaRPr>
              </a:p>
              <a:p>
                <a:pPr defTabSz="466131"/>
                <a:r>
                  <a:rPr lang="en-US" sz="1500" dirty="0">
                    <a:solidFill>
                      <a:srgbClr val="FFFFFF"/>
                    </a:solidFill>
                  </a:rPr>
                  <a:t>#1 </a:t>
                </a:r>
                <a:r>
                  <a:rPr lang="en-US" sz="1500" dirty="0" err="1" smtClean="0">
                    <a:solidFill>
                      <a:srgbClr val="FFFFFF"/>
                    </a:solidFill>
                  </a:rPr>
                  <a:t>En</a:t>
                </a:r>
                <a:r>
                  <a:rPr lang="en-US" sz="1500" dirty="0" smtClean="0">
                    <a:solidFill>
                      <a:srgbClr val="FFFFFF"/>
                    </a:solidFill>
                  </a:rPr>
                  <a:t> Rating de los </a:t>
                </a:r>
                <a:r>
                  <a:rPr lang="en-US" sz="1500" dirty="0" err="1" smtClean="0">
                    <a:solidFill>
                      <a:srgbClr val="FFFFFF"/>
                    </a:solidFill>
                  </a:rPr>
                  <a:t>Analistas</a:t>
                </a:r>
                <a:endParaRPr lang="en-US" sz="15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7126218" y="87009"/>
            <a:ext cx="1894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Every .04 seconds a</a:t>
            </a:r>
          </a:p>
          <a:p>
            <a:r>
              <a:rPr lang="en-US" sz="1600" b="1" dirty="0" smtClean="0"/>
              <a:t>Document is signed </a:t>
            </a:r>
          </a:p>
          <a:p>
            <a:r>
              <a:rPr lang="en-US" sz="1600" b="1" dirty="0"/>
              <a:t>v</a:t>
            </a:r>
            <a:r>
              <a:rPr lang="en-US" sz="1600" b="1" dirty="0" smtClean="0"/>
              <a:t>ia DocuSign</a:t>
            </a:r>
          </a:p>
        </p:txBody>
      </p:sp>
    </p:spTree>
    <p:extLst>
      <p:ext uri="{BB962C8B-B14F-4D97-AF65-F5344CB8AC3E}">
        <p14:creationId xmlns:p14="http://schemas.microsoft.com/office/powerpoint/2010/main" val="4293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100"/>
                            </p:stCondLst>
                            <p:childTnLst>
                              <p:par>
                                <p:cTn id="169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0" dur="2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1" dur="10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26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3" dur="2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4" dur="10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6" dur="2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7" dur="10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26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9" dur="2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0" dur="10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2" dur="2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3" dur="10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6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5" dur="20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100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88" dur="2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10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1" dur="2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10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4" dur="2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10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26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7" dur="2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10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0" dur="2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10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3" dur="2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10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6" dur="2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10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9" dur="20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100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2" dur="2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3" dur="10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4" presetID="26" presetClass="emph" presetSubtype="0" repeatCount="indefinite" fill="hold" grpId="1" nodeType="withEffect">
                                  <p:stCondLst>
                                    <p:cond delay="1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5" dur="2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10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8" dur="20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100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0" presetID="26" presetClass="emph" presetSubtype="0" repeatCount="indefinite" fill="hold" grpId="1" nodeType="withEffect">
                                  <p:stCondLst>
                                    <p:cond delay="1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1" dur="20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2" dur="100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4" dur="2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5" dur="10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6" presetID="26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7" dur="2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8" dur="10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0" dur="20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100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2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3" dur="20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4" dur="100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6" dur="2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7" dur="10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8" presetID="26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9" dur="20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100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2" dur="20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3" dur="100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4" presetID="26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5" dur="20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6" dur="100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8" dur="20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9" dur="100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0" presetID="26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51" dur="20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2" dur="100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750"/>
                            </p:stCondLst>
                            <p:childTnLst>
                              <p:par>
                                <p:cTn id="2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601153" y="3747238"/>
            <a:ext cx="21263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Empresa /</a:t>
            </a:r>
          </a:p>
          <a:p>
            <a:pPr algn="ctr"/>
            <a:r>
              <a:rPr lang="es-ES" sz="30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Organización</a:t>
            </a:r>
            <a:endParaRPr lang="es-ES" sz="3000" spc="-5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732176" y="2096812"/>
            <a:ext cx="1460666" cy="1460666"/>
            <a:chOff x="688768" y="1900049"/>
            <a:chExt cx="1163782" cy="1163782"/>
          </a:xfrm>
        </p:grpSpPr>
        <p:sp>
          <p:nvSpPr>
            <p:cNvPr id="72" name="Oval 71"/>
            <p:cNvSpPr/>
            <p:nvPr/>
          </p:nvSpPr>
          <p:spPr>
            <a:xfrm>
              <a:off x="688768" y="1900049"/>
              <a:ext cx="1163782" cy="1163782"/>
            </a:xfrm>
            <a:prstGeom prst="ellipse">
              <a:avLst/>
            </a:prstGeom>
            <a:solidFill>
              <a:srgbClr val="0794DB"/>
            </a:solidFill>
            <a:ln w="25400" cap="flat" cmpd="sng" algn="ctr">
              <a:noFill/>
              <a:prstDash val="solid"/>
            </a:ln>
            <a:effectLst>
              <a:outerShdw blurRad="254000" dist="127000" dir="7020000" algn="tr" rotWithShape="0">
                <a:prstClr val="black">
                  <a:alpha val="14000"/>
                </a:prstClr>
              </a:outerShdw>
            </a:effectLst>
          </p:spPr>
          <p:txBody>
            <a:bodyPr lIns="91427" tIns="45714" rIns="91427" bIns="45714" rtlCol="0" anchor="ctr"/>
            <a:lstStyle/>
            <a:p>
              <a:pPr algn="ctr" defTabSz="684316"/>
              <a:endParaRPr lang="en-US" sz="1400" kern="0">
                <a:solidFill>
                  <a:schemeClr val="accent2"/>
                </a:solidFill>
                <a:latin typeface="Arial"/>
                <a:cs typeface="Arial" panose="020B0604020202020204" pitchFamily="34" charset="0"/>
              </a:endParaRPr>
            </a:p>
          </p:txBody>
        </p:sp>
        <p:grpSp>
          <p:nvGrpSpPr>
            <p:cNvPr id="73" name="Group 92"/>
            <p:cNvGrpSpPr>
              <a:grpSpLocks noChangeAspect="1"/>
            </p:cNvGrpSpPr>
            <p:nvPr/>
          </p:nvGrpSpPr>
          <p:grpSpPr bwMode="auto">
            <a:xfrm>
              <a:off x="895063" y="2132248"/>
              <a:ext cx="751192" cy="628135"/>
              <a:chOff x="3636" y="1990"/>
              <a:chExt cx="409" cy="342"/>
            </a:xfrm>
            <a:solidFill>
              <a:schemeClr val="bg1"/>
            </a:solidFill>
            <a:effectLst/>
          </p:grpSpPr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3799" y="2025"/>
                <a:ext cx="114" cy="307"/>
              </a:xfrm>
              <a:custGeom>
                <a:avLst/>
                <a:gdLst>
                  <a:gd name="T0" fmla="*/ 0 w 114"/>
                  <a:gd name="T1" fmla="*/ 0 h 307"/>
                  <a:gd name="T2" fmla="*/ 0 w 114"/>
                  <a:gd name="T3" fmla="*/ 307 h 307"/>
                  <a:gd name="T4" fmla="*/ 114 w 114"/>
                  <a:gd name="T5" fmla="*/ 307 h 307"/>
                  <a:gd name="T6" fmla="*/ 114 w 114"/>
                  <a:gd name="T7" fmla="*/ 0 h 307"/>
                  <a:gd name="T8" fmla="*/ 0 w 114"/>
                  <a:gd name="T9" fmla="*/ 0 h 307"/>
                  <a:gd name="T10" fmla="*/ 48 w 114"/>
                  <a:gd name="T11" fmla="*/ 279 h 307"/>
                  <a:gd name="T12" fmla="*/ 19 w 114"/>
                  <a:gd name="T13" fmla="*/ 279 h 307"/>
                  <a:gd name="T14" fmla="*/ 19 w 114"/>
                  <a:gd name="T15" fmla="*/ 241 h 307"/>
                  <a:gd name="T16" fmla="*/ 48 w 114"/>
                  <a:gd name="T17" fmla="*/ 241 h 307"/>
                  <a:gd name="T18" fmla="*/ 48 w 114"/>
                  <a:gd name="T19" fmla="*/ 279 h 307"/>
                  <a:gd name="T20" fmla="*/ 48 w 114"/>
                  <a:gd name="T21" fmla="*/ 225 h 307"/>
                  <a:gd name="T22" fmla="*/ 19 w 114"/>
                  <a:gd name="T23" fmla="*/ 225 h 307"/>
                  <a:gd name="T24" fmla="*/ 19 w 114"/>
                  <a:gd name="T25" fmla="*/ 187 h 307"/>
                  <a:gd name="T26" fmla="*/ 48 w 114"/>
                  <a:gd name="T27" fmla="*/ 187 h 307"/>
                  <a:gd name="T28" fmla="*/ 48 w 114"/>
                  <a:gd name="T29" fmla="*/ 225 h 307"/>
                  <a:gd name="T30" fmla="*/ 48 w 114"/>
                  <a:gd name="T31" fmla="*/ 170 h 307"/>
                  <a:gd name="T32" fmla="*/ 19 w 114"/>
                  <a:gd name="T33" fmla="*/ 170 h 307"/>
                  <a:gd name="T34" fmla="*/ 19 w 114"/>
                  <a:gd name="T35" fmla="*/ 133 h 307"/>
                  <a:gd name="T36" fmla="*/ 48 w 114"/>
                  <a:gd name="T37" fmla="*/ 133 h 307"/>
                  <a:gd name="T38" fmla="*/ 48 w 114"/>
                  <a:gd name="T39" fmla="*/ 170 h 307"/>
                  <a:gd name="T40" fmla="*/ 48 w 114"/>
                  <a:gd name="T41" fmla="*/ 116 h 307"/>
                  <a:gd name="T42" fmla="*/ 19 w 114"/>
                  <a:gd name="T43" fmla="*/ 116 h 307"/>
                  <a:gd name="T44" fmla="*/ 19 w 114"/>
                  <a:gd name="T45" fmla="*/ 78 h 307"/>
                  <a:gd name="T46" fmla="*/ 48 w 114"/>
                  <a:gd name="T47" fmla="*/ 78 h 307"/>
                  <a:gd name="T48" fmla="*/ 48 w 114"/>
                  <a:gd name="T49" fmla="*/ 116 h 307"/>
                  <a:gd name="T50" fmla="*/ 48 w 114"/>
                  <a:gd name="T51" fmla="*/ 62 h 307"/>
                  <a:gd name="T52" fmla="*/ 19 w 114"/>
                  <a:gd name="T53" fmla="*/ 62 h 307"/>
                  <a:gd name="T54" fmla="*/ 19 w 114"/>
                  <a:gd name="T55" fmla="*/ 24 h 307"/>
                  <a:gd name="T56" fmla="*/ 48 w 114"/>
                  <a:gd name="T57" fmla="*/ 24 h 307"/>
                  <a:gd name="T58" fmla="*/ 48 w 114"/>
                  <a:gd name="T59" fmla="*/ 62 h 307"/>
                  <a:gd name="T60" fmla="*/ 95 w 114"/>
                  <a:gd name="T61" fmla="*/ 279 h 307"/>
                  <a:gd name="T62" fmla="*/ 66 w 114"/>
                  <a:gd name="T63" fmla="*/ 279 h 307"/>
                  <a:gd name="T64" fmla="*/ 66 w 114"/>
                  <a:gd name="T65" fmla="*/ 241 h 307"/>
                  <a:gd name="T66" fmla="*/ 95 w 114"/>
                  <a:gd name="T67" fmla="*/ 241 h 307"/>
                  <a:gd name="T68" fmla="*/ 95 w 114"/>
                  <a:gd name="T69" fmla="*/ 279 h 307"/>
                  <a:gd name="T70" fmla="*/ 95 w 114"/>
                  <a:gd name="T71" fmla="*/ 225 h 307"/>
                  <a:gd name="T72" fmla="*/ 66 w 114"/>
                  <a:gd name="T73" fmla="*/ 225 h 307"/>
                  <a:gd name="T74" fmla="*/ 66 w 114"/>
                  <a:gd name="T75" fmla="*/ 187 h 307"/>
                  <a:gd name="T76" fmla="*/ 95 w 114"/>
                  <a:gd name="T77" fmla="*/ 187 h 307"/>
                  <a:gd name="T78" fmla="*/ 95 w 114"/>
                  <a:gd name="T79" fmla="*/ 225 h 307"/>
                  <a:gd name="T80" fmla="*/ 95 w 114"/>
                  <a:gd name="T81" fmla="*/ 170 h 307"/>
                  <a:gd name="T82" fmla="*/ 66 w 114"/>
                  <a:gd name="T83" fmla="*/ 170 h 307"/>
                  <a:gd name="T84" fmla="*/ 66 w 114"/>
                  <a:gd name="T85" fmla="*/ 133 h 307"/>
                  <a:gd name="T86" fmla="*/ 95 w 114"/>
                  <a:gd name="T87" fmla="*/ 133 h 307"/>
                  <a:gd name="T88" fmla="*/ 95 w 114"/>
                  <a:gd name="T89" fmla="*/ 170 h 307"/>
                  <a:gd name="T90" fmla="*/ 95 w 114"/>
                  <a:gd name="T91" fmla="*/ 116 h 307"/>
                  <a:gd name="T92" fmla="*/ 66 w 114"/>
                  <a:gd name="T93" fmla="*/ 116 h 307"/>
                  <a:gd name="T94" fmla="*/ 66 w 114"/>
                  <a:gd name="T95" fmla="*/ 78 h 307"/>
                  <a:gd name="T96" fmla="*/ 95 w 114"/>
                  <a:gd name="T97" fmla="*/ 78 h 307"/>
                  <a:gd name="T98" fmla="*/ 95 w 114"/>
                  <a:gd name="T99" fmla="*/ 116 h 307"/>
                  <a:gd name="T100" fmla="*/ 95 w 114"/>
                  <a:gd name="T101" fmla="*/ 62 h 307"/>
                  <a:gd name="T102" fmla="*/ 66 w 114"/>
                  <a:gd name="T103" fmla="*/ 62 h 307"/>
                  <a:gd name="T104" fmla="*/ 66 w 114"/>
                  <a:gd name="T105" fmla="*/ 24 h 307"/>
                  <a:gd name="T106" fmla="*/ 95 w 114"/>
                  <a:gd name="T107" fmla="*/ 24 h 307"/>
                  <a:gd name="T108" fmla="*/ 95 w 114"/>
                  <a:gd name="T109" fmla="*/ 6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4" h="307">
                    <a:moveTo>
                      <a:pt x="0" y="0"/>
                    </a:moveTo>
                    <a:lnTo>
                      <a:pt x="0" y="307"/>
                    </a:lnTo>
                    <a:lnTo>
                      <a:pt x="114" y="307"/>
                    </a:lnTo>
                    <a:lnTo>
                      <a:pt x="114" y="0"/>
                    </a:lnTo>
                    <a:lnTo>
                      <a:pt x="0" y="0"/>
                    </a:lnTo>
                    <a:close/>
                    <a:moveTo>
                      <a:pt x="48" y="279"/>
                    </a:moveTo>
                    <a:lnTo>
                      <a:pt x="19" y="279"/>
                    </a:lnTo>
                    <a:lnTo>
                      <a:pt x="19" y="241"/>
                    </a:lnTo>
                    <a:lnTo>
                      <a:pt x="48" y="241"/>
                    </a:lnTo>
                    <a:lnTo>
                      <a:pt x="48" y="279"/>
                    </a:lnTo>
                    <a:close/>
                    <a:moveTo>
                      <a:pt x="48" y="225"/>
                    </a:moveTo>
                    <a:lnTo>
                      <a:pt x="19" y="225"/>
                    </a:lnTo>
                    <a:lnTo>
                      <a:pt x="19" y="187"/>
                    </a:lnTo>
                    <a:lnTo>
                      <a:pt x="48" y="187"/>
                    </a:lnTo>
                    <a:lnTo>
                      <a:pt x="48" y="225"/>
                    </a:lnTo>
                    <a:close/>
                    <a:moveTo>
                      <a:pt x="48" y="170"/>
                    </a:moveTo>
                    <a:lnTo>
                      <a:pt x="19" y="170"/>
                    </a:lnTo>
                    <a:lnTo>
                      <a:pt x="19" y="133"/>
                    </a:lnTo>
                    <a:lnTo>
                      <a:pt x="48" y="133"/>
                    </a:lnTo>
                    <a:lnTo>
                      <a:pt x="48" y="170"/>
                    </a:lnTo>
                    <a:close/>
                    <a:moveTo>
                      <a:pt x="48" y="116"/>
                    </a:moveTo>
                    <a:lnTo>
                      <a:pt x="19" y="116"/>
                    </a:lnTo>
                    <a:lnTo>
                      <a:pt x="19" y="78"/>
                    </a:lnTo>
                    <a:lnTo>
                      <a:pt x="48" y="78"/>
                    </a:lnTo>
                    <a:lnTo>
                      <a:pt x="48" y="116"/>
                    </a:lnTo>
                    <a:close/>
                    <a:moveTo>
                      <a:pt x="48" y="62"/>
                    </a:moveTo>
                    <a:lnTo>
                      <a:pt x="19" y="62"/>
                    </a:lnTo>
                    <a:lnTo>
                      <a:pt x="19" y="24"/>
                    </a:lnTo>
                    <a:lnTo>
                      <a:pt x="48" y="24"/>
                    </a:lnTo>
                    <a:lnTo>
                      <a:pt x="48" y="62"/>
                    </a:lnTo>
                    <a:close/>
                    <a:moveTo>
                      <a:pt x="95" y="279"/>
                    </a:moveTo>
                    <a:lnTo>
                      <a:pt x="66" y="279"/>
                    </a:lnTo>
                    <a:lnTo>
                      <a:pt x="66" y="241"/>
                    </a:lnTo>
                    <a:lnTo>
                      <a:pt x="95" y="241"/>
                    </a:lnTo>
                    <a:lnTo>
                      <a:pt x="95" y="279"/>
                    </a:lnTo>
                    <a:close/>
                    <a:moveTo>
                      <a:pt x="95" y="225"/>
                    </a:moveTo>
                    <a:lnTo>
                      <a:pt x="66" y="225"/>
                    </a:lnTo>
                    <a:lnTo>
                      <a:pt x="66" y="187"/>
                    </a:lnTo>
                    <a:lnTo>
                      <a:pt x="95" y="187"/>
                    </a:lnTo>
                    <a:lnTo>
                      <a:pt x="95" y="225"/>
                    </a:lnTo>
                    <a:close/>
                    <a:moveTo>
                      <a:pt x="95" y="170"/>
                    </a:moveTo>
                    <a:lnTo>
                      <a:pt x="66" y="170"/>
                    </a:lnTo>
                    <a:lnTo>
                      <a:pt x="66" y="133"/>
                    </a:lnTo>
                    <a:lnTo>
                      <a:pt x="95" y="133"/>
                    </a:lnTo>
                    <a:lnTo>
                      <a:pt x="95" y="170"/>
                    </a:lnTo>
                    <a:close/>
                    <a:moveTo>
                      <a:pt x="95" y="116"/>
                    </a:moveTo>
                    <a:lnTo>
                      <a:pt x="66" y="116"/>
                    </a:lnTo>
                    <a:lnTo>
                      <a:pt x="66" y="78"/>
                    </a:lnTo>
                    <a:lnTo>
                      <a:pt x="95" y="78"/>
                    </a:lnTo>
                    <a:lnTo>
                      <a:pt x="95" y="116"/>
                    </a:lnTo>
                    <a:close/>
                    <a:moveTo>
                      <a:pt x="95" y="62"/>
                    </a:moveTo>
                    <a:lnTo>
                      <a:pt x="66" y="62"/>
                    </a:lnTo>
                    <a:lnTo>
                      <a:pt x="66" y="24"/>
                    </a:lnTo>
                    <a:lnTo>
                      <a:pt x="95" y="24"/>
                    </a:lnTo>
                    <a:lnTo>
                      <a:pt x="95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  <a:latin typeface="Calibri"/>
                </a:endParaRPr>
              </a:p>
            </p:txBody>
          </p:sp>
          <p:sp>
            <p:nvSpPr>
              <p:cNvPr id="75" name="Rectangle 94"/>
              <p:cNvSpPr>
                <a:spLocks noChangeArrowheads="1"/>
              </p:cNvSpPr>
              <p:nvPr/>
            </p:nvSpPr>
            <p:spPr bwMode="auto">
              <a:xfrm>
                <a:off x="3818" y="1990"/>
                <a:ext cx="76" cy="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  <a:latin typeface="Calibri"/>
                </a:endParaRPr>
              </a:p>
            </p:txBody>
          </p:sp>
          <p:sp>
            <p:nvSpPr>
              <p:cNvPr id="76" name="Freeform 95"/>
              <p:cNvSpPr>
                <a:spLocks noEditPoints="1"/>
              </p:cNvSpPr>
              <p:nvPr/>
            </p:nvSpPr>
            <p:spPr bwMode="auto">
              <a:xfrm>
                <a:off x="3932" y="2120"/>
                <a:ext cx="113" cy="212"/>
              </a:xfrm>
              <a:custGeom>
                <a:avLst/>
                <a:gdLst>
                  <a:gd name="T0" fmla="*/ 0 w 113"/>
                  <a:gd name="T1" fmla="*/ 0 h 212"/>
                  <a:gd name="T2" fmla="*/ 0 w 113"/>
                  <a:gd name="T3" fmla="*/ 212 h 212"/>
                  <a:gd name="T4" fmla="*/ 113 w 113"/>
                  <a:gd name="T5" fmla="*/ 212 h 212"/>
                  <a:gd name="T6" fmla="*/ 113 w 113"/>
                  <a:gd name="T7" fmla="*/ 0 h 212"/>
                  <a:gd name="T8" fmla="*/ 0 w 113"/>
                  <a:gd name="T9" fmla="*/ 0 h 212"/>
                  <a:gd name="T10" fmla="*/ 94 w 113"/>
                  <a:gd name="T11" fmla="*/ 184 h 212"/>
                  <a:gd name="T12" fmla="*/ 18 w 113"/>
                  <a:gd name="T13" fmla="*/ 184 h 212"/>
                  <a:gd name="T14" fmla="*/ 18 w 113"/>
                  <a:gd name="T15" fmla="*/ 156 h 212"/>
                  <a:gd name="T16" fmla="*/ 94 w 113"/>
                  <a:gd name="T17" fmla="*/ 156 h 212"/>
                  <a:gd name="T18" fmla="*/ 94 w 113"/>
                  <a:gd name="T19" fmla="*/ 184 h 212"/>
                  <a:gd name="T20" fmla="*/ 94 w 113"/>
                  <a:gd name="T21" fmla="*/ 139 h 212"/>
                  <a:gd name="T22" fmla="*/ 18 w 113"/>
                  <a:gd name="T23" fmla="*/ 139 h 212"/>
                  <a:gd name="T24" fmla="*/ 18 w 113"/>
                  <a:gd name="T25" fmla="*/ 111 h 212"/>
                  <a:gd name="T26" fmla="*/ 94 w 113"/>
                  <a:gd name="T27" fmla="*/ 111 h 212"/>
                  <a:gd name="T28" fmla="*/ 94 w 113"/>
                  <a:gd name="T29" fmla="*/ 139 h 212"/>
                  <a:gd name="T30" fmla="*/ 94 w 113"/>
                  <a:gd name="T31" fmla="*/ 97 h 212"/>
                  <a:gd name="T32" fmla="*/ 18 w 113"/>
                  <a:gd name="T33" fmla="*/ 97 h 212"/>
                  <a:gd name="T34" fmla="*/ 18 w 113"/>
                  <a:gd name="T35" fmla="*/ 68 h 212"/>
                  <a:gd name="T36" fmla="*/ 94 w 113"/>
                  <a:gd name="T37" fmla="*/ 68 h 212"/>
                  <a:gd name="T38" fmla="*/ 94 w 113"/>
                  <a:gd name="T39" fmla="*/ 97 h 212"/>
                  <a:gd name="T40" fmla="*/ 94 w 113"/>
                  <a:gd name="T41" fmla="*/ 52 h 212"/>
                  <a:gd name="T42" fmla="*/ 18 w 113"/>
                  <a:gd name="T43" fmla="*/ 52 h 212"/>
                  <a:gd name="T44" fmla="*/ 18 w 113"/>
                  <a:gd name="T45" fmla="*/ 24 h 212"/>
                  <a:gd name="T46" fmla="*/ 94 w 113"/>
                  <a:gd name="T47" fmla="*/ 24 h 212"/>
                  <a:gd name="T48" fmla="*/ 94 w 113"/>
                  <a:gd name="T49" fmla="*/ 5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212">
                    <a:moveTo>
                      <a:pt x="0" y="0"/>
                    </a:moveTo>
                    <a:lnTo>
                      <a:pt x="0" y="212"/>
                    </a:lnTo>
                    <a:lnTo>
                      <a:pt x="113" y="212"/>
                    </a:lnTo>
                    <a:lnTo>
                      <a:pt x="113" y="0"/>
                    </a:lnTo>
                    <a:lnTo>
                      <a:pt x="0" y="0"/>
                    </a:lnTo>
                    <a:close/>
                    <a:moveTo>
                      <a:pt x="94" y="184"/>
                    </a:moveTo>
                    <a:lnTo>
                      <a:pt x="18" y="184"/>
                    </a:lnTo>
                    <a:lnTo>
                      <a:pt x="18" y="156"/>
                    </a:lnTo>
                    <a:lnTo>
                      <a:pt x="94" y="156"/>
                    </a:lnTo>
                    <a:lnTo>
                      <a:pt x="94" y="184"/>
                    </a:lnTo>
                    <a:close/>
                    <a:moveTo>
                      <a:pt x="94" y="139"/>
                    </a:moveTo>
                    <a:lnTo>
                      <a:pt x="18" y="139"/>
                    </a:lnTo>
                    <a:lnTo>
                      <a:pt x="18" y="111"/>
                    </a:lnTo>
                    <a:lnTo>
                      <a:pt x="94" y="111"/>
                    </a:lnTo>
                    <a:lnTo>
                      <a:pt x="94" y="139"/>
                    </a:lnTo>
                    <a:close/>
                    <a:moveTo>
                      <a:pt x="94" y="97"/>
                    </a:moveTo>
                    <a:lnTo>
                      <a:pt x="18" y="97"/>
                    </a:lnTo>
                    <a:lnTo>
                      <a:pt x="18" y="68"/>
                    </a:lnTo>
                    <a:lnTo>
                      <a:pt x="94" y="68"/>
                    </a:lnTo>
                    <a:lnTo>
                      <a:pt x="94" y="97"/>
                    </a:lnTo>
                    <a:close/>
                    <a:moveTo>
                      <a:pt x="94" y="52"/>
                    </a:moveTo>
                    <a:lnTo>
                      <a:pt x="18" y="52"/>
                    </a:lnTo>
                    <a:lnTo>
                      <a:pt x="18" y="24"/>
                    </a:lnTo>
                    <a:lnTo>
                      <a:pt x="94" y="24"/>
                    </a:lnTo>
                    <a:lnTo>
                      <a:pt x="94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  <a:latin typeface="Calibri"/>
                </a:endParaRPr>
              </a:p>
            </p:txBody>
          </p:sp>
          <p:sp>
            <p:nvSpPr>
              <p:cNvPr id="77" name="Freeform 96"/>
              <p:cNvSpPr>
                <a:spLocks noEditPoints="1"/>
              </p:cNvSpPr>
              <p:nvPr/>
            </p:nvSpPr>
            <p:spPr bwMode="auto">
              <a:xfrm>
                <a:off x="3636" y="2018"/>
                <a:ext cx="144" cy="314"/>
              </a:xfrm>
              <a:custGeom>
                <a:avLst/>
                <a:gdLst>
                  <a:gd name="T0" fmla="*/ 118 w 144"/>
                  <a:gd name="T1" fmla="*/ 52 h 314"/>
                  <a:gd name="T2" fmla="*/ 81 w 144"/>
                  <a:gd name="T3" fmla="*/ 17 h 314"/>
                  <a:gd name="T4" fmla="*/ 66 w 144"/>
                  <a:gd name="T5" fmla="*/ 0 h 314"/>
                  <a:gd name="T6" fmla="*/ 26 w 144"/>
                  <a:gd name="T7" fmla="*/ 52 h 314"/>
                  <a:gd name="T8" fmla="*/ 0 w 144"/>
                  <a:gd name="T9" fmla="*/ 130 h 314"/>
                  <a:gd name="T10" fmla="*/ 144 w 144"/>
                  <a:gd name="T11" fmla="*/ 314 h 314"/>
                  <a:gd name="T12" fmla="*/ 118 w 144"/>
                  <a:gd name="T13" fmla="*/ 130 h 314"/>
                  <a:gd name="T14" fmla="*/ 97 w 144"/>
                  <a:gd name="T15" fmla="*/ 59 h 314"/>
                  <a:gd name="T16" fmla="*/ 50 w 144"/>
                  <a:gd name="T17" fmla="*/ 88 h 314"/>
                  <a:gd name="T18" fmla="*/ 50 w 144"/>
                  <a:gd name="T19" fmla="*/ 97 h 314"/>
                  <a:gd name="T20" fmla="*/ 97 w 144"/>
                  <a:gd name="T21" fmla="*/ 126 h 314"/>
                  <a:gd name="T22" fmla="*/ 50 w 144"/>
                  <a:gd name="T23" fmla="*/ 97 h 314"/>
                  <a:gd name="T24" fmla="*/ 21 w 144"/>
                  <a:gd name="T25" fmla="*/ 296 h 314"/>
                  <a:gd name="T26" fmla="*/ 69 w 144"/>
                  <a:gd name="T27" fmla="*/ 267 h 314"/>
                  <a:gd name="T28" fmla="*/ 69 w 144"/>
                  <a:gd name="T29" fmla="*/ 258 h 314"/>
                  <a:gd name="T30" fmla="*/ 21 w 144"/>
                  <a:gd name="T31" fmla="*/ 229 h 314"/>
                  <a:gd name="T32" fmla="*/ 69 w 144"/>
                  <a:gd name="T33" fmla="*/ 258 h 314"/>
                  <a:gd name="T34" fmla="*/ 21 w 144"/>
                  <a:gd name="T35" fmla="*/ 220 h 314"/>
                  <a:gd name="T36" fmla="*/ 69 w 144"/>
                  <a:gd name="T37" fmla="*/ 192 h 314"/>
                  <a:gd name="T38" fmla="*/ 69 w 144"/>
                  <a:gd name="T39" fmla="*/ 182 h 314"/>
                  <a:gd name="T40" fmla="*/ 21 w 144"/>
                  <a:gd name="T41" fmla="*/ 154 h 314"/>
                  <a:gd name="T42" fmla="*/ 69 w 144"/>
                  <a:gd name="T43" fmla="*/ 182 h 314"/>
                  <a:gd name="T44" fmla="*/ 78 w 144"/>
                  <a:gd name="T45" fmla="*/ 296 h 314"/>
                  <a:gd name="T46" fmla="*/ 125 w 144"/>
                  <a:gd name="T47" fmla="*/ 267 h 314"/>
                  <a:gd name="T48" fmla="*/ 125 w 144"/>
                  <a:gd name="T49" fmla="*/ 258 h 314"/>
                  <a:gd name="T50" fmla="*/ 78 w 144"/>
                  <a:gd name="T51" fmla="*/ 229 h 314"/>
                  <a:gd name="T52" fmla="*/ 125 w 144"/>
                  <a:gd name="T53" fmla="*/ 258 h 314"/>
                  <a:gd name="T54" fmla="*/ 78 w 144"/>
                  <a:gd name="T55" fmla="*/ 220 h 314"/>
                  <a:gd name="T56" fmla="*/ 125 w 144"/>
                  <a:gd name="T57" fmla="*/ 192 h 314"/>
                  <a:gd name="T58" fmla="*/ 125 w 144"/>
                  <a:gd name="T59" fmla="*/ 182 h 314"/>
                  <a:gd name="T60" fmla="*/ 78 w 144"/>
                  <a:gd name="T61" fmla="*/ 154 h 314"/>
                  <a:gd name="T62" fmla="*/ 125 w 144"/>
                  <a:gd name="T63" fmla="*/ 18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4" h="314">
                    <a:moveTo>
                      <a:pt x="118" y="130"/>
                    </a:moveTo>
                    <a:lnTo>
                      <a:pt x="118" y="52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81" y="0"/>
                    </a:lnTo>
                    <a:lnTo>
                      <a:pt x="66" y="0"/>
                    </a:lnTo>
                    <a:lnTo>
                      <a:pt x="66" y="17"/>
                    </a:lnTo>
                    <a:lnTo>
                      <a:pt x="26" y="52"/>
                    </a:lnTo>
                    <a:lnTo>
                      <a:pt x="26" y="130"/>
                    </a:lnTo>
                    <a:lnTo>
                      <a:pt x="0" y="130"/>
                    </a:lnTo>
                    <a:lnTo>
                      <a:pt x="0" y="314"/>
                    </a:lnTo>
                    <a:lnTo>
                      <a:pt x="144" y="314"/>
                    </a:lnTo>
                    <a:lnTo>
                      <a:pt x="144" y="130"/>
                    </a:lnTo>
                    <a:lnTo>
                      <a:pt x="118" y="130"/>
                    </a:lnTo>
                    <a:close/>
                    <a:moveTo>
                      <a:pt x="50" y="59"/>
                    </a:moveTo>
                    <a:lnTo>
                      <a:pt x="97" y="59"/>
                    </a:lnTo>
                    <a:lnTo>
                      <a:pt x="97" y="88"/>
                    </a:lnTo>
                    <a:lnTo>
                      <a:pt x="50" y="88"/>
                    </a:lnTo>
                    <a:lnTo>
                      <a:pt x="50" y="59"/>
                    </a:lnTo>
                    <a:close/>
                    <a:moveTo>
                      <a:pt x="50" y="97"/>
                    </a:moveTo>
                    <a:lnTo>
                      <a:pt x="97" y="97"/>
                    </a:lnTo>
                    <a:lnTo>
                      <a:pt x="97" y="126"/>
                    </a:lnTo>
                    <a:lnTo>
                      <a:pt x="50" y="126"/>
                    </a:lnTo>
                    <a:lnTo>
                      <a:pt x="50" y="97"/>
                    </a:lnTo>
                    <a:close/>
                    <a:moveTo>
                      <a:pt x="69" y="296"/>
                    </a:moveTo>
                    <a:lnTo>
                      <a:pt x="21" y="296"/>
                    </a:lnTo>
                    <a:lnTo>
                      <a:pt x="21" y="267"/>
                    </a:lnTo>
                    <a:lnTo>
                      <a:pt x="69" y="267"/>
                    </a:lnTo>
                    <a:lnTo>
                      <a:pt x="69" y="296"/>
                    </a:lnTo>
                    <a:close/>
                    <a:moveTo>
                      <a:pt x="69" y="258"/>
                    </a:moveTo>
                    <a:lnTo>
                      <a:pt x="21" y="258"/>
                    </a:lnTo>
                    <a:lnTo>
                      <a:pt x="21" y="229"/>
                    </a:lnTo>
                    <a:lnTo>
                      <a:pt x="69" y="229"/>
                    </a:lnTo>
                    <a:lnTo>
                      <a:pt x="69" y="258"/>
                    </a:lnTo>
                    <a:close/>
                    <a:moveTo>
                      <a:pt x="69" y="220"/>
                    </a:moveTo>
                    <a:lnTo>
                      <a:pt x="21" y="220"/>
                    </a:lnTo>
                    <a:lnTo>
                      <a:pt x="21" y="192"/>
                    </a:lnTo>
                    <a:lnTo>
                      <a:pt x="69" y="192"/>
                    </a:lnTo>
                    <a:lnTo>
                      <a:pt x="69" y="220"/>
                    </a:lnTo>
                    <a:close/>
                    <a:moveTo>
                      <a:pt x="69" y="182"/>
                    </a:moveTo>
                    <a:lnTo>
                      <a:pt x="21" y="182"/>
                    </a:lnTo>
                    <a:lnTo>
                      <a:pt x="21" y="154"/>
                    </a:lnTo>
                    <a:lnTo>
                      <a:pt x="69" y="154"/>
                    </a:lnTo>
                    <a:lnTo>
                      <a:pt x="69" y="182"/>
                    </a:lnTo>
                    <a:close/>
                    <a:moveTo>
                      <a:pt x="125" y="296"/>
                    </a:moveTo>
                    <a:lnTo>
                      <a:pt x="78" y="296"/>
                    </a:lnTo>
                    <a:lnTo>
                      <a:pt x="78" y="267"/>
                    </a:lnTo>
                    <a:lnTo>
                      <a:pt x="125" y="267"/>
                    </a:lnTo>
                    <a:lnTo>
                      <a:pt x="125" y="296"/>
                    </a:lnTo>
                    <a:close/>
                    <a:moveTo>
                      <a:pt x="125" y="258"/>
                    </a:moveTo>
                    <a:lnTo>
                      <a:pt x="78" y="258"/>
                    </a:lnTo>
                    <a:lnTo>
                      <a:pt x="78" y="229"/>
                    </a:lnTo>
                    <a:lnTo>
                      <a:pt x="125" y="229"/>
                    </a:lnTo>
                    <a:lnTo>
                      <a:pt x="125" y="258"/>
                    </a:lnTo>
                    <a:close/>
                    <a:moveTo>
                      <a:pt x="125" y="220"/>
                    </a:moveTo>
                    <a:lnTo>
                      <a:pt x="78" y="220"/>
                    </a:lnTo>
                    <a:lnTo>
                      <a:pt x="78" y="192"/>
                    </a:lnTo>
                    <a:lnTo>
                      <a:pt x="125" y="192"/>
                    </a:lnTo>
                    <a:lnTo>
                      <a:pt x="125" y="220"/>
                    </a:lnTo>
                    <a:close/>
                    <a:moveTo>
                      <a:pt x="125" y="182"/>
                    </a:moveTo>
                    <a:lnTo>
                      <a:pt x="78" y="182"/>
                    </a:lnTo>
                    <a:lnTo>
                      <a:pt x="78" y="154"/>
                    </a:lnTo>
                    <a:lnTo>
                      <a:pt x="125" y="154"/>
                    </a:lnTo>
                    <a:lnTo>
                      <a:pt x="125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  <a:latin typeface="Calibri"/>
                </a:endParaRPr>
              </a:p>
            </p:txBody>
          </p:sp>
          <p:sp>
            <p:nvSpPr>
              <p:cNvPr id="78" name="Rectangle 97"/>
              <p:cNvSpPr>
                <a:spLocks noChangeArrowheads="1"/>
              </p:cNvSpPr>
              <p:nvPr/>
            </p:nvSpPr>
            <p:spPr bwMode="auto">
              <a:xfrm>
                <a:off x="3950" y="2103"/>
                <a:ext cx="76" cy="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2"/>
                  </a:solidFill>
                  <a:latin typeface="Calibri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479790" y="1879107"/>
            <a:ext cx="1964992" cy="1964992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6725778"/>
              </a:avLst>
            </a:prstTxWarp>
            <a:spAutoFit/>
          </a:bodyPr>
          <a:lstStyle/>
          <a:p>
            <a:pPr algn="ctr"/>
            <a:r>
              <a:rPr lang="en-US" sz="3200" spc="-150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ERP   ECM</a:t>
            </a:r>
            <a:r>
              <a:rPr lang="en-US" sz="3200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   </a:t>
            </a:r>
            <a:r>
              <a:rPr lang="en-US" sz="3200" spc="-150" dirty="0">
                <a:solidFill>
                  <a:schemeClr val="accent2"/>
                </a:solidFill>
                <a:latin typeface="Calibri Light" panose="020F0302020204030204" pitchFamily="34" charset="0"/>
              </a:rPr>
              <a:t>CRM </a:t>
            </a:r>
            <a:r>
              <a:rPr lang="en-US" sz="3200" spc="-150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  HRM   </a:t>
            </a:r>
            <a:r>
              <a:rPr lang="en-US" sz="3200" spc="-150" dirty="0">
                <a:solidFill>
                  <a:schemeClr val="accent2"/>
                </a:solidFill>
                <a:latin typeface="Calibri Light" panose="020F0302020204030204" pitchFamily="34" charset="0"/>
              </a:rPr>
              <a:t>SCM </a:t>
            </a:r>
            <a:r>
              <a:rPr lang="en-US" sz="3200" spc="-150" dirty="0" smtClean="0">
                <a:solidFill>
                  <a:schemeClr val="accent2"/>
                </a:solidFill>
                <a:latin typeface="Calibri Light" panose="020F0302020204030204" pitchFamily="34" charset="0"/>
              </a:rPr>
              <a:t>  </a:t>
            </a:r>
            <a:r>
              <a:rPr lang="en-US" sz="3200" spc="-150" dirty="0">
                <a:solidFill>
                  <a:schemeClr val="accent2"/>
                </a:solidFill>
                <a:latin typeface="Calibri Light" panose="020F0302020204030204" pitchFamily="34" charset="0"/>
              </a:rPr>
              <a:t>LOB</a:t>
            </a:r>
          </a:p>
        </p:txBody>
      </p:sp>
    </p:spTree>
    <p:extLst>
      <p:ext uri="{BB962C8B-B14F-4D97-AF65-F5344CB8AC3E}">
        <p14:creationId xmlns:p14="http://schemas.microsoft.com/office/powerpoint/2010/main" val="272845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399111" y="3562719"/>
            <a:ext cx="21263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Empresa /</a:t>
            </a:r>
          </a:p>
          <a:p>
            <a:pPr algn="ctr"/>
            <a:r>
              <a:rPr lang="es-ES" sz="3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Organización</a:t>
            </a:r>
          </a:p>
          <a:p>
            <a:endParaRPr lang="en-US" sz="3000" spc="-5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6475103" y="820217"/>
            <a:ext cx="2668897" cy="4013857"/>
            <a:chOff x="6228138" y="603661"/>
            <a:chExt cx="2668897" cy="4013857"/>
          </a:xfrm>
        </p:grpSpPr>
        <p:sp>
          <p:nvSpPr>
            <p:cNvPr id="85" name="Rectangle 84"/>
            <p:cNvSpPr/>
            <p:nvPr/>
          </p:nvSpPr>
          <p:spPr>
            <a:xfrm>
              <a:off x="7002798" y="735024"/>
              <a:ext cx="18942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spc="-50" dirty="0" err="1" smtClean="0">
                  <a:solidFill>
                    <a:schemeClr val="accent2"/>
                  </a:solidFill>
                  <a:latin typeface="Calibri"/>
                </a:rPr>
                <a:t>Consumidores</a:t>
              </a:r>
              <a:endParaRPr lang="en-U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002798" y="1550958"/>
              <a:ext cx="1124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spc="-50" dirty="0" err="1" smtClean="0">
                  <a:solidFill>
                    <a:schemeClr val="accent2"/>
                  </a:solidFill>
                  <a:latin typeface="Calibri"/>
                </a:rPr>
                <a:t>Clientes</a:t>
              </a:r>
              <a:endParaRPr lang="en-U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002798" y="2366891"/>
              <a:ext cx="11810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spc="-50" dirty="0" smtClean="0">
                  <a:solidFill>
                    <a:schemeClr val="accent2"/>
                  </a:solidFill>
                  <a:latin typeface="Calibri"/>
                </a:rPr>
                <a:t>Partners</a:t>
              </a:r>
              <a:endParaRPr lang="en-U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002798" y="4024490"/>
              <a:ext cx="16813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spc="-50" dirty="0" smtClean="0">
                  <a:solidFill>
                    <a:schemeClr val="accent2"/>
                  </a:solidFill>
                </a:rPr>
                <a:t>Proveedores</a:t>
              </a:r>
              <a:endParaRPr lang="es-E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002798" y="3195690"/>
              <a:ext cx="15007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spc="-50" dirty="0" smtClean="0">
                  <a:solidFill>
                    <a:schemeClr val="accent2"/>
                  </a:solidFill>
                  <a:latin typeface="Calibri"/>
                </a:rPr>
                <a:t>Empleados</a:t>
              </a:r>
              <a:endParaRPr lang="es-E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6241003" y="1432460"/>
              <a:ext cx="698660" cy="698660"/>
              <a:chOff x="5036126" y="2432462"/>
              <a:chExt cx="724391" cy="72439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036126" y="2432462"/>
                <a:ext cx="724391" cy="724391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outerShdw blurRad="254000" dist="127000" dir="7020000" algn="tr" rotWithShape="0">
                  <a:prstClr val="black">
                    <a:alpha val="14000"/>
                  </a:prstClr>
                </a:outerShdw>
              </a:effectLst>
            </p:spPr>
            <p:txBody>
              <a:bodyPr lIns="91427" tIns="45714" rIns="91427" bIns="45714" rtlCol="0" anchor="ctr"/>
              <a:lstStyle/>
              <a:p>
                <a:pPr algn="ctr" defTabSz="684316"/>
                <a:endParaRPr lang="en-US" sz="1400" kern="0">
                  <a:solidFill>
                    <a:prstClr val="white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40" name="Freeform 84"/>
              <p:cNvSpPr>
                <a:spLocks/>
              </p:cNvSpPr>
              <p:nvPr/>
            </p:nvSpPr>
            <p:spPr bwMode="auto">
              <a:xfrm>
                <a:off x="5267459" y="2590654"/>
                <a:ext cx="261725" cy="408007"/>
              </a:xfrm>
              <a:custGeom>
                <a:avLst/>
                <a:gdLst>
                  <a:gd name="T0" fmla="*/ 16 w 25"/>
                  <a:gd name="T1" fmla="*/ 16 h 39"/>
                  <a:gd name="T2" fmla="*/ 10 w 25"/>
                  <a:gd name="T3" fmla="*/ 13 h 39"/>
                  <a:gd name="T4" fmla="*/ 14 w 25"/>
                  <a:gd name="T5" fmla="*/ 10 h 39"/>
                  <a:gd name="T6" fmla="*/ 22 w 25"/>
                  <a:gd name="T7" fmla="*/ 12 h 39"/>
                  <a:gd name="T8" fmla="*/ 23 w 25"/>
                  <a:gd name="T9" fmla="*/ 6 h 39"/>
                  <a:gd name="T10" fmla="*/ 15 w 25"/>
                  <a:gd name="T11" fmla="*/ 4 h 39"/>
                  <a:gd name="T12" fmla="*/ 15 w 25"/>
                  <a:gd name="T13" fmla="*/ 0 h 39"/>
                  <a:gd name="T14" fmla="*/ 9 w 25"/>
                  <a:gd name="T15" fmla="*/ 0 h 39"/>
                  <a:gd name="T16" fmla="*/ 9 w 25"/>
                  <a:gd name="T17" fmla="*/ 4 h 39"/>
                  <a:gd name="T18" fmla="*/ 0 w 25"/>
                  <a:gd name="T19" fmla="*/ 14 h 39"/>
                  <a:gd name="T20" fmla="*/ 10 w 25"/>
                  <a:gd name="T21" fmla="*/ 23 h 39"/>
                  <a:gd name="T22" fmla="*/ 15 w 25"/>
                  <a:gd name="T23" fmla="*/ 26 h 39"/>
                  <a:gd name="T24" fmla="*/ 11 w 25"/>
                  <a:gd name="T25" fmla="*/ 28 h 39"/>
                  <a:gd name="T26" fmla="*/ 1 w 25"/>
                  <a:gd name="T27" fmla="*/ 26 h 39"/>
                  <a:gd name="T28" fmla="*/ 0 w 25"/>
                  <a:gd name="T29" fmla="*/ 33 h 39"/>
                  <a:gd name="T30" fmla="*/ 9 w 25"/>
                  <a:gd name="T31" fmla="*/ 35 h 39"/>
                  <a:gd name="T32" fmla="*/ 9 w 25"/>
                  <a:gd name="T33" fmla="*/ 39 h 39"/>
                  <a:gd name="T34" fmla="*/ 15 w 25"/>
                  <a:gd name="T35" fmla="*/ 39 h 39"/>
                  <a:gd name="T36" fmla="*/ 15 w 25"/>
                  <a:gd name="T37" fmla="*/ 35 h 39"/>
                  <a:gd name="T38" fmla="*/ 25 w 25"/>
                  <a:gd name="T39" fmla="*/ 25 h 39"/>
                  <a:gd name="T40" fmla="*/ 16 w 25"/>
                  <a:gd name="T4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39">
                    <a:moveTo>
                      <a:pt x="16" y="16"/>
                    </a:moveTo>
                    <a:cubicBezTo>
                      <a:pt x="11" y="15"/>
                      <a:pt x="10" y="14"/>
                      <a:pt x="10" y="13"/>
                    </a:cubicBezTo>
                    <a:cubicBezTo>
                      <a:pt x="10" y="11"/>
                      <a:pt x="10" y="10"/>
                      <a:pt x="14" y="10"/>
                    </a:cubicBezTo>
                    <a:cubicBezTo>
                      <a:pt x="18" y="10"/>
                      <a:pt x="20" y="12"/>
                      <a:pt x="22" y="1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5"/>
                      <a:pt x="19" y="4"/>
                      <a:pt x="15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" y="6"/>
                      <a:pt x="0" y="9"/>
                      <a:pt x="0" y="14"/>
                    </a:cubicBezTo>
                    <a:cubicBezTo>
                      <a:pt x="0" y="18"/>
                      <a:pt x="4" y="21"/>
                      <a:pt x="10" y="23"/>
                    </a:cubicBezTo>
                    <a:cubicBezTo>
                      <a:pt x="14" y="24"/>
                      <a:pt x="15" y="25"/>
                      <a:pt x="15" y="26"/>
                    </a:cubicBezTo>
                    <a:cubicBezTo>
                      <a:pt x="15" y="28"/>
                      <a:pt x="13" y="28"/>
                      <a:pt x="11" y="28"/>
                    </a:cubicBezTo>
                    <a:cubicBezTo>
                      <a:pt x="7" y="28"/>
                      <a:pt x="4" y="27"/>
                      <a:pt x="1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34"/>
                      <a:pt x="5" y="35"/>
                      <a:pt x="9" y="3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21" y="33"/>
                      <a:pt x="25" y="30"/>
                      <a:pt x="25" y="25"/>
                    </a:cubicBezTo>
                    <a:cubicBezTo>
                      <a:pt x="25" y="21"/>
                      <a:pt x="22" y="18"/>
                      <a:pt x="16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68469" tIns="34235" rIns="68469" bIns="34235" numCol="1" anchor="t" anchorCtr="0" compatLnSpc="1">
                <a:prstTxWarp prst="textNoShape">
                  <a:avLst/>
                </a:prstTxWarp>
              </a:bodyPr>
              <a:lstStyle/>
              <a:p>
                <a:pPr defTabSz="684658"/>
                <a:endParaRPr lang="en-US" sz="1400" b="1">
                  <a:solidFill>
                    <a:srgbClr val="1B49A0"/>
                  </a:solidFill>
                  <a:latin typeface="Calibri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6228138" y="603661"/>
              <a:ext cx="724391" cy="724391"/>
              <a:chOff x="5119253" y="484909"/>
              <a:chExt cx="724391" cy="724391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5119253" y="484909"/>
                <a:ext cx="724391" cy="724391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outerShdw blurRad="254000" dist="127000" dir="7020000" algn="tr" rotWithShape="0">
                  <a:prstClr val="black">
                    <a:alpha val="14000"/>
                  </a:prstClr>
                </a:outerShdw>
              </a:effectLst>
            </p:spPr>
            <p:txBody>
              <a:bodyPr lIns="91427" tIns="45714" rIns="91427" bIns="45714" rtlCol="0" anchor="ctr"/>
              <a:lstStyle/>
              <a:p>
                <a:pPr algn="ctr" defTabSz="684316"/>
                <a:endParaRPr lang="en-US" sz="1400" kern="0">
                  <a:solidFill>
                    <a:prstClr val="white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grpSp>
            <p:nvGrpSpPr>
              <p:cNvPr id="135" name="Group 21"/>
              <p:cNvGrpSpPr>
                <a:grpSpLocks noChangeAspect="1"/>
              </p:cNvGrpSpPr>
              <p:nvPr/>
            </p:nvGrpSpPr>
            <p:grpSpPr bwMode="auto">
              <a:xfrm>
                <a:off x="5316120" y="612546"/>
                <a:ext cx="330657" cy="469117"/>
                <a:chOff x="2456" y="1022"/>
                <a:chExt cx="843" cy="1196"/>
              </a:xfrm>
              <a:solidFill>
                <a:schemeClr val="bg1"/>
              </a:solidFill>
            </p:grpSpPr>
            <p:sp>
              <p:nvSpPr>
                <p:cNvPr id="136" name="Freeform 22"/>
                <p:cNvSpPr>
                  <a:spLocks noEditPoints="1"/>
                </p:cNvSpPr>
                <p:nvPr/>
              </p:nvSpPr>
              <p:spPr bwMode="auto">
                <a:xfrm>
                  <a:off x="2456" y="1022"/>
                  <a:ext cx="843" cy="1196"/>
                </a:xfrm>
                <a:custGeom>
                  <a:avLst/>
                  <a:gdLst>
                    <a:gd name="T0" fmla="*/ 338 w 357"/>
                    <a:gd name="T1" fmla="*/ 0 h 506"/>
                    <a:gd name="T2" fmla="*/ 19 w 357"/>
                    <a:gd name="T3" fmla="*/ 0 h 506"/>
                    <a:gd name="T4" fmla="*/ 0 w 357"/>
                    <a:gd name="T5" fmla="*/ 19 h 506"/>
                    <a:gd name="T6" fmla="*/ 0 w 357"/>
                    <a:gd name="T7" fmla="*/ 487 h 506"/>
                    <a:gd name="T8" fmla="*/ 19 w 357"/>
                    <a:gd name="T9" fmla="*/ 506 h 506"/>
                    <a:gd name="T10" fmla="*/ 338 w 357"/>
                    <a:gd name="T11" fmla="*/ 506 h 506"/>
                    <a:gd name="T12" fmla="*/ 357 w 357"/>
                    <a:gd name="T13" fmla="*/ 487 h 506"/>
                    <a:gd name="T14" fmla="*/ 357 w 357"/>
                    <a:gd name="T15" fmla="*/ 19 h 506"/>
                    <a:gd name="T16" fmla="*/ 338 w 357"/>
                    <a:gd name="T17" fmla="*/ 0 h 506"/>
                    <a:gd name="T18" fmla="*/ 178 w 357"/>
                    <a:gd name="T19" fmla="*/ 493 h 506"/>
                    <a:gd name="T20" fmla="*/ 158 w 357"/>
                    <a:gd name="T21" fmla="*/ 473 h 506"/>
                    <a:gd name="T22" fmla="*/ 178 w 357"/>
                    <a:gd name="T23" fmla="*/ 453 h 506"/>
                    <a:gd name="T24" fmla="*/ 199 w 357"/>
                    <a:gd name="T25" fmla="*/ 473 h 506"/>
                    <a:gd name="T26" fmla="*/ 178 w 357"/>
                    <a:gd name="T27" fmla="*/ 493 h 506"/>
                    <a:gd name="T28" fmla="*/ 337 w 357"/>
                    <a:gd name="T29" fmla="*/ 439 h 506"/>
                    <a:gd name="T30" fmla="*/ 20 w 357"/>
                    <a:gd name="T31" fmla="*/ 439 h 506"/>
                    <a:gd name="T32" fmla="*/ 20 w 357"/>
                    <a:gd name="T33" fmla="*/ 18 h 506"/>
                    <a:gd name="T34" fmla="*/ 337 w 357"/>
                    <a:gd name="T35" fmla="*/ 18 h 506"/>
                    <a:gd name="T36" fmla="*/ 337 w 357"/>
                    <a:gd name="T37" fmla="*/ 43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57" h="506">
                      <a:moveTo>
                        <a:pt x="338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8" y="0"/>
                        <a:pt x="0" y="9"/>
                        <a:pt x="0" y="19"/>
                      </a:cubicBezTo>
                      <a:cubicBezTo>
                        <a:pt x="0" y="487"/>
                        <a:pt x="0" y="487"/>
                        <a:pt x="0" y="487"/>
                      </a:cubicBezTo>
                      <a:cubicBezTo>
                        <a:pt x="0" y="498"/>
                        <a:pt x="8" y="506"/>
                        <a:pt x="19" y="506"/>
                      </a:cubicBezTo>
                      <a:cubicBezTo>
                        <a:pt x="338" y="506"/>
                        <a:pt x="338" y="506"/>
                        <a:pt x="338" y="506"/>
                      </a:cubicBezTo>
                      <a:cubicBezTo>
                        <a:pt x="348" y="506"/>
                        <a:pt x="357" y="498"/>
                        <a:pt x="357" y="487"/>
                      </a:cubicBezTo>
                      <a:cubicBezTo>
                        <a:pt x="357" y="19"/>
                        <a:pt x="357" y="19"/>
                        <a:pt x="357" y="19"/>
                      </a:cubicBezTo>
                      <a:cubicBezTo>
                        <a:pt x="357" y="9"/>
                        <a:pt x="348" y="0"/>
                        <a:pt x="338" y="0"/>
                      </a:cubicBezTo>
                      <a:close/>
                      <a:moveTo>
                        <a:pt x="178" y="493"/>
                      </a:moveTo>
                      <a:cubicBezTo>
                        <a:pt x="167" y="493"/>
                        <a:pt x="158" y="484"/>
                        <a:pt x="158" y="473"/>
                      </a:cubicBezTo>
                      <a:cubicBezTo>
                        <a:pt x="158" y="462"/>
                        <a:pt x="167" y="453"/>
                        <a:pt x="178" y="453"/>
                      </a:cubicBezTo>
                      <a:cubicBezTo>
                        <a:pt x="190" y="453"/>
                        <a:pt x="199" y="462"/>
                        <a:pt x="199" y="473"/>
                      </a:cubicBezTo>
                      <a:cubicBezTo>
                        <a:pt x="199" y="484"/>
                        <a:pt x="190" y="493"/>
                        <a:pt x="178" y="493"/>
                      </a:cubicBezTo>
                      <a:close/>
                      <a:moveTo>
                        <a:pt x="337" y="439"/>
                      </a:moveTo>
                      <a:cubicBezTo>
                        <a:pt x="20" y="439"/>
                        <a:pt x="20" y="439"/>
                        <a:pt x="20" y="43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337" y="18"/>
                        <a:pt x="337" y="18"/>
                        <a:pt x="337" y="18"/>
                      </a:cubicBezTo>
                      <a:lnTo>
                        <a:pt x="337" y="4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37" name="Freeform 23"/>
                <p:cNvSpPr>
                  <a:spLocks/>
                </p:cNvSpPr>
                <p:nvPr/>
              </p:nvSpPr>
              <p:spPr bwMode="auto">
                <a:xfrm>
                  <a:off x="2670" y="1152"/>
                  <a:ext cx="277" cy="248"/>
                </a:xfrm>
                <a:custGeom>
                  <a:avLst/>
                  <a:gdLst>
                    <a:gd name="T0" fmla="*/ 25 w 117"/>
                    <a:gd name="T1" fmla="*/ 105 h 105"/>
                    <a:gd name="T2" fmla="*/ 25 w 117"/>
                    <a:gd name="T3" fmla="*/ 89 h 105"/>
                    <a:gd name="T4" fmla="*/ 10 w 117"/>
                    <a:gd name="T5" fmla="*/ 57 h 105"/>
                    <a:gd name="T6" fmla="*/ 58 w 117"/>
                    <a:gd name="T7" fmla="*/ 11 h 105"/>
                    <a:gd name="T8" fmla="*/ 105 w 117"/>
                    <a:gd name="T9" fmla="*/ 57 h 105"/>
                    <a:gd name="T10" fmla="*/ 90 w 117"/>
                    <a:gd name="T11" fmla="*/ 89 h 105"/>
                    <a:gd name="T12" fmla="*/ 90 w 117"/>
                    <a:gd name="T13" fmla="*/ 105 h 105"/>
                    <a:gd name="T14" fmla="*/ 117 w 117"/>
                    <a:gd name="T15" fmla="*/ 57 h 105"/>
                    <a:gd name="T16" fmla="*/ 58 w 117"/>
                    <a:gd name="T17" fmla="*/ 0 h 105"/>
                    <a:gd name="T18" fmla="*/ 0 w 117"/>
                    <a:gd name="T19" fmla="*/ 57 h 105"/>
                    <a:gd name="T20" fmla="*/ 25 w 117"/>
                    <a:gd name="T21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7" h="105">
                      <a:moveTo>
                        <a:pt x="25" y="105"/>
                      </a:move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16" y="82"/>
                        <a:pt x="10" y="70"/>
                        <a:pt x="10" y="57"/>
                      </a:cubicBezTo>
                      <a:cubicBezTo>
                        <a:pt x="10" y="32"/>
                        <a:pt x="33" y="11"/>
                        <a:pt x="58" y="11"/>
                      </a:cubicBezTo>
                      <a:cubicBezTo>
                        <a:pt x="84" y="11"/>
                        <a:pt x="105" y="32"/>
                        <a:pt x="105" y="57"/>
                      </a:cubicBezTo>
                      <a:cubicBezTo>
                        <a:pt x="105" y="70"/>
                        <a:pt x="100" y="82"/>
                        <a:pt x="90" y="89"/>
                      </a:cubicBezTo>
                      <a:cubicBezTo>
                        <a:pt x="90" y="105"/>
                        <a:pt x="90" y="105"/>
                        <a:pt x="90" y="105"/>
                      </a:cubicBezTo>
                      <a:cubicBezTo>
                        <a:pt x="107" y="93"/>
                        <a:pt x="117" y="76"/>
                        <a:pt x="117" y="57"/>
                      </a:cubicBezTo>
                      <a:cubicBezTo>
                        <a:pt x="117" y="25"/>
                        <a:pt x="90" y="0"/>
                        <a:pt x="58" y="0"/>
                      </a:cubicBezTo>
                      <a:cubicBezTo>
                        <a:pt x="25" y="0"/>
                        <a:pt x="0" y="25"/>
                        <a:pt x="0" y="57"/>
                      </a:cubicBezTo>
                      <a:cubicBezTo>
                        <a:pt x="0" y="76"/>
                        <a:pt x="10" y="93"/>
                        <a:pt x="25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38" name="Freeform 24"/>
                <p:cNvSpPr>
                  <a:spLocks/>
                </p:cNvSpPr>
                <p:nvPr/>
              </p:nvSpPr>
              <p:spPr bwMode="auto">
                <a:xfrm>
                  <a:off x="2576" y="1273"/>
                  <a:ext cx="555" cy="678"/>
                </a:xfrm>
                <a:custGeom>
                  <a:avLst/>
                  <a:gdLst>
                    <a:gd name="T0" fmla="*/ 40 w 235"/>
                    <a:gd name="T1" fmla="*/ 200 h 287"/>
                    <a:gd name="T2" fmla="*/ 75 w 235"/>
                    <a:gd name="T3" fmla="*/ 272 h 287"/>
                    <a:gd name="T4" fmla="*/ 96 w 235"/>
                    <a:gd name="T5" fmla="*/ 287 h 287"/>
                    <a:gd name="T6" fmla="*/ 195 w 235"/>
                    <a:gd name="T7" fmla="*/ 287 h 287"/>
                    <a:gd name="T8" fmla="*/ 213 w 235"/>
                    <a:gd name="T9" fmla="*/ 274 h 287"/>
                    <a:gd name="T10" fmla="*/ 235 w 235"/>
                    <a:gd name="T11" fmla="*/ 200 h 287"/>
                    <a:gd name="T12" fmla="*/ 235 w 235"/>
                    <a:gd name="T13" fmla="*/ 131 h 287"/>
                    <a:gd name="T14" fmla="*/ 216 w 235"/>
                    <a:gd name="T15" fmla="*/ 112 h 287"/>
                    <a:gd name="T16" fmla="*/ 197 w 235"/>
                    <a:gd name="T17" fmla="*/ 131 h 287"/>
                    <a:gd name="T18" fmla="*/ 197 w 235"/>
                    <a:gd name="T19" fmla="*/ 120 h 287"/>
                    <a:gd name="T20" fmla="*/ 176 w 235"/>
                    <a:gd name="T21" fmla="*/ 101 h 287"/>
                    <a:gd name="T22" fmla="*/ 157 w 235"/>
                    <a:gd name="T23" fmla="*/ 120 h 287"/>
                    <a:gd name="T24" fmla="*/ 157 w 235"/>
                    <a:gd name="T25" fmla="*/ 108 h 287"/>
                    <a:gd name="T26" fmla="*/ 138 w 235"/>
                    <a:gd name="T27" fmla="*/ 88 h 287"/>
                    <a:gd name="T28" fmla="*/ 119 w 235"/>
                    <a:gd name="T29" fmla="*/ 107 h 287"/>
                    <a:gd name="T30" fmla="*/ 119 w 235"/>
                    <a:gd name="T31" fmla="*/ 19 h 287"/>
                    <a:gd name="T32" fmla="*/ 98 w 235"/>
                    <a:gd name="T33" fmla="*/ 0 h 287"/>
                    <a:gd name="T34" fmla="*/ 79 w 235"/>
                    <a:gd name="T35" fmla="*/ 19 h 287"/>
                    <a:gd name="T36" fmla="*/ 79 w 235"/>
                    <a:gd name="T37" fmla="*/ 164 h 287"/>
                    <a:gd name="T38" fmla="*/ 56 w 235"/>
                    <a:gd name="T39" fmla="*/ 133 h 287"/>
                    <a:gd name="T40" fmla="*/ 19 w 235"/>
                    <a:gd name="T41" fmla="*/ 105 h 287"/>
                    <a:gd name="T42" fmla="*/ 0 w 235"/>
                    <a:gd name="T43" fmla="*/ 120 h 287"/>
                    <a:gd name="T44" fmla="*/ 19 w 235"/>
                    <a:gd name="T45" fmla="*/ 149 h 287"/>
                    <a:gd name="T46" fmla="*/ 40 w 235"/>
                    <a:gd name="T47" fmla="*/ 200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35" h="287">
                      <a:moveTo>
                        <a:pt x="40" y="200"/>
                      </a:moveTo>
                      <a:cubicBezTo>
                        <a:pt x="62" y="235"/>
                        <a:pt x="71" y="258"/>
                        <a:pt x="75" y="272"/>
                      </a:cubicBezTo>
                      <a:cubicBezTo>
                        <a:pt x="78" y="281"/>
                        <a:pt x="86" y="287"/>
                        <a:pt x="96" y="287"/>
                      </a:cubicBezTo>
                      <a:cubicBezTo>
                        <a:pt x="195" y="287"/>
                        <a:pt x="195" y="287"/>
                        <a:pt x="195" y="287"/>
                      </a:cubicBezTo>
                      <a:cubicBezTo>
                        <a:pt x="203" y="287"/>
                        <a:pt x="210" y="282"/>
                        <a:pt x="213" y="274"/>
                      </a:cubicBezTo>
                      <a:cubicBezTo>
                        <a:pt x="235" y="221"/>
                        <a:pt x="235" y="200"/>
                        <a:pt x="235" y="200"/>
                      </a:cubicBezTo>
                      <a:cubicBezTo>
                        <a:pt x="235" y="131"/>
                        <a:pt x="235" y="131"/>
                        <a:pt x="235" y="131"/>
                      </a:cubicBezTo>
                      <a:cubicBezTo>
                        <a:pt x="235" y="122"/>
                        <a:pt x="225" y="112"/>
                        <a:pt x="216" y="112"/>
                      </a:cubicBezTo>
                      <a:cubicBezTo>
                        <a:pt x="204" y="112"/>
                        <a:pt x="197" y="122"/>
                        <a:pt x="197" y="131"/>
                      </a:cubicBezTo>
                      <a:cubicBezTo>
                        <a:pt x="197" y="120"/>
                        <a:pt x="197" y="120"/>
                        <a:pt x="197" y="120"/>
                      </a:cubicBezTo>
                      <a:cubicBezTo>
                        <a:pt x="197" y="109"/>
                        <a:pt x="187" y="101"/>
                        <a:pt x="176" y="101"/>
                      </a:cubicBezTo>
                      <a:cubicBezTo>
                        <a:pt x="166" y="101"/>
                        <a:pt x="157" y="109"/>
                        <a:pt x="157" y="120"/>
                      </a:cubicBezTo>
                      <a:cubicBezTo>
                        <a:pt x="157" y="108"/>
                        <a:pt x="157" y="108"/>
                        <a:pt x="157" y="108"/>
                      </a:cubicBezTo>
                      <a:cubicBezTo>
                        <a:pt x="157" y="97"/>
                        <a:pt x="148" y="88"/>
                        <a:pt x="138" y="88"/>
                      </a:cubicBezTo>
                      <a:cubicBezTo>
                        <a:pt x="126" y="88"/>
                        <a:pt x="119" y="97"/>
                        <a:pt x="119" y="107"/>
                      </a:cubicBezTo>
                      <a:cubicBezTo>
                        <a:pt x="119" y="19"/>
                        <a:pt x="119" y="19"/>
                        <a:pt x="119" y="19"/>
                      </a:cubicBezTo>
                      <a:cubicBezTo>
                        <a:pt x="119" y="8"/>
                        <a:pt x="109" y="0"/>
                        <a:pt x="98" y="0"/>
                      </a:cubicBezTo>
                      <a:cubicBezTo>
                        <a:pt x="88" y="0"/>
                        <a:pt x="79" y="8"/>
                        <a:pt x="79" y="19"/>
                      </a:cubicBezTo>
                      <a:cubicBezTo>
                        <a:pt x="79" y="164"/>
                        <a:pt x="79" y="164"/>
                        <a:pt x="79" y="164"/>
                      </a:cubicBezTo>
                      <a:cubicBezTo>
                        <a:pt x="79" y="164"/>
                        <a:pt x="63" y="143"/>
                        <a:pt x="56" y="133"/>
                      </a:cubicBezTo>
                      <a:cubicBezTo>
                        <a:pt x="42" y="118"/>
                        <a:pt x="31" y="105"/>
                        <a:pt x="19" y="105"/>
                      </a:cubicBezTo>
                      <a:cubicBezTo>
                        <a:pt x="6" y="105"/>
                        <a:pt x="0" y="112"/>
                        <a:pt x="0" y="120"/>
                      </a:cubicBezTo>
                      <a:cubicBezTo>
                        <a:pt x="0" y="128"/>
                        <a:pt x="12" y="139"/>
                        <a:pt x="19" y="149"/>
                      </a:cubicBezTo>
                      <a:cubicBezTo>
                        <a:pt x="27" y="164"/>
                        <a:pt x="40" y="200"/>
                        <a:pt x="40" y="2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97" name="Group 96"/>
            <p:cNvGrpSpPr/>
            <p:nvPr/>
          </p:nvGrpSpPr>
          <p:grpSpPr>
            <a:xfrm>
              <a:off x="6228138" y="3064327"/>
              <a:ext cx="724391" cy="724391"/>
              <a:chOff x="7618020" y="2610592"/>
              <a:chExt cx="724391" cy="724391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7618020" y="2610592"/>
                <a:ext cx="724391" cy="724391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outerShdw blurRad="254000" dist="127000" dir="7020000" algn="tr" rotWithShape="0">
                  <a:prstClr val="black">
                    <a:alpha val="14000"/>
                  </a:prstClr>
                </a:outerShdw>
              </a:effectLst>
            </p:spPr>
            <p:txBody>
              <a:bodyPr lIns="91427" tIns="45714" rIns="91427" bIns="45714" rtlCol="0" anchor="ctr"/>
              <a:lstStyle/>
              <a:p>
                <a:pPr algn="ctr" defTabSz="684316"/>
                <a:endParaRPr lang="en-US" sz="1400" kern="0">
                  <a:solidFill>
                    <a:prstClr val="white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grpSp>
            <p:nvGrpSpPr>
              <p:cNvPr id="124" name="Group 71"/>
              <p:cNvGrpSpPr>
                <a:grpSpLocks noChangeAspect="1"/>
              </p:cNvGrpSpPr>
              <p:nvPr/>
            </p:nvGrpSpPr>
            <p:grpSpPr bwMode="auto">
              <a:xfrm>
                <a:off x="7732412" y="2743199"/>
                <a:ext cx="484186" cy="427512"/>
                <a:chOff x="3643" y="1986"/>
                <a:chExt cx="393" cy="347"/>
              </a:xfrm>
              <a:solidFill>
                <a:schemeClr val="bg1"/>
              </a:solidFill>
              <a:effectLst/>
            </p:grpSpPr>
            <p:sp>
              <p:nvSpPr>
                <p:cNvPr id="127" name="Freeform 72"/>
                <p:cNvSpPr>
                  <a:spLocks/>
                </p:cNvSpPr>
                <p:nvPr/>
              </p:nvSpPr>
              <p:spPr bwMode="auto">
                <a:xfrm>
                  <a:off x="3757" y="2111"/>
                  <a:ext cx="37" cy="36"/>
                </a:xfrm>
                <a:custGeom>
                  <a:avLst/>
                  <a:gdLst>
                    <a:gd name="T0" fmla="*/ 5 w 16"/>
                    <a:gd name="T1" fmla="*/ 0 h 15"/>
                    <a:gd name="T2" fmla="*/ 0 w 16"/>
                    <a:gd name="T3" fmla="*/ 15 h 15"/>
                    <a:gd name="T4" fmla="*/ 3 w 16"/>
                    <a:gd name="T5" fmla="*/ 14 h 15"/>
                    <a:gd name="T6" fmla="*/ 15 w 16"/>
                    <a:gd name="T7" fmla="*/ 10 h 15"/>
                    <a:gd name="T8" fmla="*/ 16 w 16"/>
                    <a:gd name="T9" fmla="*/ 9 h 15"/>
                    <a:gd name="T10" fmla="*/ 16 w 16"/>
                    <a:gd name="T11" fmla="*/ 4 h 15"/>
                    <a:gd name="T12" fmla="*/ 16 w 16"/>
                    <a:gd name="T13" fmla="*/ 3 h 15"/>
                    <a:gd name="T14" fmla="*/ 15 w 16"/>
                    <a:gd name="T15" fmla="*/ 3 h 15"/>
                    <a:gd name="T16" fmla="*/ 6 w 16"/>
                    <a:gd name="T17" fmla="*/ 0 h 15"/>
                    <a:gd name="T18" fmla="*/ 5 w 16"/>
                    <a:gd name="T1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5">
                      <a:moveTo>
                        <a:pt x="5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2"/>
                        <a:pt x="10" y="11"/>
                        <a:pt x="15" y="10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0" y="2"/>
                        <a:pt x="6" y="0"/>
                        <a:pt x="6" y="0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28" name="Freeform 73"/>
                <p:cNvSpPr>
                  <a:spLocks/>
                </p:cNvSpPr>
                <p:nvPr/>
              </p:nvSpPr>
              <p:spPr bwMode="auto">
                <a:xfrm>
                  <a:off x="3660" y="213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29" name="Freeform 74"/>
                <p:cNvSpPr>
                  <a:spLocks/>
                </p:cNvSpPr>
                <p:nvPr/>
              </p:nvSpPr>
              <p:spPr bwMode="auto">
                <a:xfrm>
                  <a:off x="3643" y="2003"/>
                  <a:ext cx="135" cy="280"/>
                </a:xfrm>
                <a:custGeom>
                  <a:avLst/>
                  <a:gdLst>
                    <a:gd name="T0" fmla="*/ 31 w 57"/>
                    <a:gd name="T1" fmla="*/ 67 h 119"/>
                    <a:gd name="T2" fmla="*/ 31 w 57"/>
                    <a:gd name="T3" fmla="*/ 67 h 119"/>
                    <a:gd name="T4" fmla="*/ 32 w 57"/>
                    <a:gd name="T5" fmla="*/ 67 h 119"/>
                    <a:gd name="T6" fmla="*/ 36 w 57"/>
                    <a:gd name="T7" fmla="*/ 65 h 119"/>
                    <a:gd name="T8" fmla="*/ 37 w 57"/>
                    <a:gd name="T9" fmla="*/ 65 h 119"/>
                    <a:gd name="T10" fmla="*/ 37 w 57"/>
                    <a:gd name="T11" fmla="*/ 64 h 119"/>
                    <a:gd name="T12" fmla="*/ 39 w 57"/>
                    <a:gd name="T13" fmla="*/ 64 h 119"/>
                    <a:gd name="T14" fmla="*/ 45 w 57"/>
                    <a:gd name="T15" fmla="*/ 62 h 119"/>
                    <a:gd name="T16" fmla="*/ 46 w 57"/>
                    <a:gd name="T17" fmla="*/ 61 h 119"/>
                    <a:gd name="T18" fmla="*/ 45 w 57"/>
                    <a:gd name="T19" fmla="*/ 58 h 119"/>
                    <a:gd name="T20" fmla="*/ 47 w 57"/>
                    <a:gd name="T21" fmla="*/ 56 h 119"/>
                    <a:gd name="T22" fmla="*/ 47 w 57"/>
                    <a:gd name="T23" fmla="*/ 55 h 119"/>
                    <a:gd name="T24" fmla="*/ 43 w 57"/>
                    <a:gd name="T25" fmla="*/ 51 h 119"/>
                    <a:gd name="T26" fmla="*/ 54 w 57"/>
                    <a:gd name="T27" fmla="*/ 43 h 119"/>
                    <a:gd name="T28" fmla="*/ 54 w 57"/>
                    <a:gd name="T29" fmla="*/ 39 h 119"/>
                    <a:gd name="T30" fmla="*/ 54 w 57"/>
                    <a:gd name="T31" fmla="*/ 36 h 119"/>
                    <a:gd name="T32" fmla="*/ 54 w 57"/>
                    <a:gd name="T33" fmla="*/ 36 h 119"/>
                    <a:gd name="T34" fmla="*/ 54 w 57"/>
                    <a:gd name="T35" fmla="*/ 35 h 119"/>
                    <a:gd name="T36" fmla="*/ 53 w 57"/>
                    <a:gd name="T37" fmla="*/ 29 h 119"/>
                    <a:gd name="T38" fmla="*/ 54 w 57"/>
                    <a:gd name="T39" fmla="*/ 23 h 119"/>
                    <a:gd name="T40" fmla="*/ 56 w 57"/>
                    <a:gd name="T41" fmla="*/ 20 h 119"/>
                    <a:gd name="T42" fmla="*/ 57 w 57"/>
                    <a:gd name="T43" fmla="*/ 20 h 119"/>
                    <a:gd name="T44" fmla="*/ 57 w 57"/>
                    <a:gd name="T45" fmla="*/ 8 h 119"/>
                    <a:gd name="T46" fmla="*/ 57 w 57"/>
                    <a:gd name="T47" fmla="*/ 7 h 119"/>
                    <a:gd name="T48" fmla="*/ 52 w 57"/>
                    <a:gd name="T49" fmla="*/ 4 h 119"/>
                    <a:gd name="T50" fmla="*/ 48 w 57"/>
                    <a:gd name="T51" fmla="*/ 1 h 119"/>
                    <a:gd name="T52" fmla="*/ 42 w 57"/>
                    <a:gd name="T53" fmla="*/ 0 h 119"/>
                    <a:gd name="T54" fmla="*/ 31 w 57"/>
                    <a:gd name="T55" fmla="*/ 4 h 119"/>
                    <a:gd name="T56" fmla="*/ 27 w 57"/>
                    <a:gd name="T57" fmla="*/ 14 h 119"/>
                    <a:gd name="T58" fmla="*/ 27 w 57"/>
                    <a:gd name="T59" fmla="*/ 21 h 119"/>
                    <a:gd name="T60" fmla="*/ 26 w 57"/>
                    <a:gd name="T61" fmla="*/ 21 h 119"/>
                    <a:gd name="T62" fmla="*/ 25 w 57"/>
                    <a:gd name="T63" fmla="*/ 23 h 119"/>
                    <a:gd name="T64" fmla="*/ 24 w 57"/>
                    <a:gd name="T65" fmla="*/ 26 h 119"/>
                    <a:gd name="T66" fmla="*/ 27 w 57"/>
                    <a:gd name="T67" fmla="*/ 33 h 119"/>
                    <a:gd name="T68" fmla="*/ 29 w 57"/>
                    <a:gd name="T69" fmla="*/ 34 h 119"/>
                    <a:gd name="T70" fmla="*/ 30 w 57"/>
                    <a:gd name="T71" fmla="*/ 39 h 119"/>
                    <a:gd name="T72" fmla="*/ 30 w 57"/>
                    <a:gd name="T73" fmla="*/ 43 h 119"/>
                    <a:gd name="T74" fmla="*/ 30 w 57"/>
                    <a:gd name="T75" fmla="*/ 43 h 119"/>
                    <a:gd name="T76" fmla="*/ 41 w 57"/>
                    <a:gd name="T77" fmla="*/ 51 h 119"/>
                    <a:gd name="T78" fmla="*/ 41 w 57"/>
                    <a:gd name="T79" fmla="*/ 51 h 119"/>
                    <a:gd name="T80" fmla="*/ 37 w 57"/>
                    <a:gd name="T81" fmla="*/ 55 h 119"/>
                    <a:gd name="T82" fmla="*/ 39 w 57"/>
                    <a:gd name="T83" fmla="*/ 58 h 119"/>
                    <a:gd name="T84" fmla="*/ 37 w 57"/>
                    <a:gd name="T85" fmla="*/ 61 h 119"/>
                    <a:gd name="T86" fmla="*/ 37 w 57"/>
                    <a:gd name="T87" fmla="*/ 61 h 119"/>
                    <a:gd name="T88" fmla="*/ 37 w 57"/>
                    <a:gd name="T89" fmla="*/ 62 h 119"/>
                    <a:gd name="T90" fmla="*/ 37 w 57"/>
                    <a:gd name="T91" fmla="*/ 64 h 119"/>
                    <a:gd name="T92" fmla="*/ 31 w 57"/>
                    <a:gd name="T93" fmla="*/ 46 h 119"/>
                    <a:gd name="T94" fmla="*/ 29 w 57"/>
                    <a:gd name="T95" fmla="*/ 46 h 119"/>
                    <a:gd name="T96" fmla="*/ 19 w 57"/>
                    <a:gd name="T97" fmla="*/ 50 h 119"/>
                    <a:gd name="T98" fmla="*/ 12 w 57"/>
                    <a:gd name="T99" fmla="*/ 52 h 119"/>
                    <a:gd name="T100" fmla="*/ 9 w 57"/>
                    <a:gd name="T101" fmla="*/ 53 h 119"/>
                    <a:gd name="T102" fmla="*/ 7 w 57"/>
                    <a:gd name="T103" fmla="*/ 54 h 119"/>
                    <a:gd name="T104" fmla="*/ 5 w 57"/>
                    <a:gd name="T105" fmla="*/ 57 h 119"/>
                    <a:gd name="T106" fmla="*/ 1 w 57"/>
                    <a:gd name="T107" fmla="*/ 78 h 119"/>
                    <a:gd name="T108" fmla="*/ 0 w 57"/>
                    <a:gd name="T109" fmla="*/ 113 h 119"/>
                    <a:gd name="T110" fmla="*/ 0 w 57"/>
                    <a:gd name="T111" fmla="*/ 114 h 119"/>
                    <a:gd name="T112" fmla="*/ 3 w 57"/>
                    <a:gd name="T113" fmla="*/ 115 h 119"/>
                    <a:gd name="T114" fmla="*/ 17 w 57"/>
                    <a:gd name="T115" fmla="*/ 119 h 119"/>
                    <a:gd name="T116" fmla="*/ 19 w 57"/>
                    <a:gd name="T117" fmla="*/ 119 h 119"/>
                    <a:gd name="T118" fmla="*/ 19 w 57"/>
                    <a:gd name="T119" fmla="*/ 118 h 119"/>
                    <a:gd name="T120" fmla="*/ 23 w 57"/>
                    <a:gd name="T121" fmla="*/ 85 h 119"/>
                    <a:gd name="T122" fmla="*/ 31 w 57"/>
                    <a:gd name="T123" fmla="*/ 67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7" h="119">
                      <a:moveTo>
                        <a:pt x="31" y="67"/>
                      </a:move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1" y="67"/>
                        <a:pt x="32" y="67"/>
                        <a:pt x="32" y="67"/>
                      </a:cubicBezTo>
                      <a:cubicBezTo>
                        <a:pt x="33" y="66"/>
                        <a:pt x="34" y="66"/>
                        <a:pt x="36" y="65"/>
                      </a:cubicBezTo>
                      <a:cubicBezTo>
                        <a:pt x="37" y="65"/>
                        <a:pt x="37" y="65"/>
                        <a:pt x="37" y="65"/>
                      </a:cubicBezTo>
                      <a:cubicBezTo>
                        <a:pt x="37" y="64"/>
                        <a:pt x="37" y="64"/>
                        <a:pt x="37" y="64"/>
                      </a:cubicBezTo>
                      <a:cubicBezTo>
                        <a:pt x="39" y="64"/>
                        <a:pt x="39" y="64"/>
                        <a:pt x="39" y="64"/>
                      </a:cubicBezTo>
                      <a:cubicBezTo>
                        <a:pt x="40" y="63"/>
                        <a:pt x="43" y="62"/>
                        <a:pt x="45" y="62"/>
                      </a:cubicBezTo>
                      <a:cubicBezTo>
                        <a:pt x="46" y="61"/>
                        <a:pt x="46" y="61"/>
                        <a:pt x="46" y="61"/>
                      </a:cubicBezTo>
                      <a:cubicBezTo>
                        <a:pt x="45" y="58"/>
                        <a:pt x="45" y="58"/>
                        <a:pt x="45" y="58"/>
                      </a:cubicBezTo>
                      <a:cubicBezTo>
                        <a:pt x="47" y="56"/>
                        <a:pt x="47" y="56"/>
                        <a:pt x="47" y="56"/>
                      </a:cubicBezTo>
                      <a:cubicBezTo>
                        <a:pt x="47" y="55"/>
                        <a:pt x="47" y="55"/>
                        <a:pt x="47" y="55"/>
                      </a:cubicBezTo>
                      <a:cubicBezTo>
                        <a:pt x="43" y="51"/>
                        <a:pt x="43" y="51"/>
                        <a:pt x="43" y="51"/>
                      </a:cubicBezTo>
                      <a:cubicBezTo>
                        <a:pt x="54" y="43"/>
                        <a:pt x="54" y="43"/>
                        <a:pt x="54" y="43"/>
                      </a:cubicBezTo>
                      <a:cubicBezTo>
                        <a:pt x="54" y="39"/>
                        <a:pt x="54" y="39"/>
                        <a:pt x="54" y="39"/>
                      </a:cubicBezTo>
                      <a:cubicBezTo>
                        <a:pt x="54" y="36"/>
                        <a:pt x="54" y="36"/>
                        <a:pt x="54" y="36"/>
                      </a:cubicBezTo>
                      <a:cubicBezTo>
                        <a:pt x="54" y="36"/>
                        <a:pt x="54" y="36"/>
                        <a:pt x="54" y="36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3" y="33"/>
                        <a:pt x="53" y="31"/>
                        <a:pt x="53" y="29"/>
                      </a:cubicBezTo>
                      <a:cubicBezTo>
                        <a:pt x="53" y="27"/>
                        <a:pt x="53" y="25"/>
                        <a:pt x="54" y="23"/>
                      </a:cubicBezTo>
                      <a:cubicBezTo>
                        <a:pt x="55" y="22"/>
                        <a:pt x="56" y="21"/>
                        <a:pt x="56" y="20"/>
                      </a:cubicBezTo>
                      <a:cubicBezTo>
                        <a:pt x="57" y="20"/>
                        <a:pt x="57" y="20"/>
                        <a:pt x="57" y="20"/>
                      </a:cubicBezTo>
                      <a:cubicBezTo>
                        <a:pt x="57" y="8"/>
                        <a:pt x="57" y="8"/>
                        <a:pt x="57" y="8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6"/>
                        <a:pt x="54" y="5"/>
                        <a:pt x="52" y="4"/>
                      </a:cubicBezTo>
                      <a:cubicBezTo>
                        <a:pt x="51" y="3"/>
                        <a:pt x="49" y="2"/>
                        <a:pt x="48" y="1"/>
                      </a:cubicBezTo>
                      <a:cubicBezTo>
                        <a:pt x="46" y="1"/>
                        <a:pt x="44" y="0"/>
                        <a:pt x="42" y="0"/>
                      </a:cubicBezTo>
                      <a:cubicBezTo>
                        <a:pt x="37" y="0"/>
                        <a:pt x="33" y="2"/>
                        <a:pt x="31" y="4"/>
                      </a:cubicBezTo>
                      <a:cubicBezTo>
                        <a:pt x="28" y="7"/>
                        <a:pt x="27" y="10"/>
                        <a:pt x="27" y="14"/>
                      </a:cubicBezTo>
                      <a:cubicBezTo>
                        <a:pt x="27" y="17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6" y="21"/>
                      </a:cubicBezTo>
                      <a:cubicBezTo>
                        <a:pt x="26" y="21"/>
                        <a:pt x="25" y="22"/>
                        <a:pt x="25" y="23"/>
                      </a:cubicBezTo>
                      <a:cubicBezTo>
                        <a:pt x="24" y="24"/>
                        <a:pt x="24" y="25"/>
                        <a:pt x="24" y="26"/>
                      </a:cubicBezTo>
                      <a:cubicBezTo>
                        <a:pt x="24" y="29"/>
                        <a:pt x="25" y="31"/>
                        <a:pt x="27" y="33"/>
                      </a:cubicBezTo>
                      <a:cubicBezTo>
                        <a:pt x="27" y="33"/>
                        <a:pt x="28" y="34"/>
                        <a:pt x="29" y="34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39" y="58"/>
                        <a:pt x="39" y="58"/>
                        <a:pt x="39" y="58"/>
                      </a:cubicBezTo>
                      <a:cubicBezTo>
                        <a:pt x="37" y="61"/>
                        <a:pt x="37" y="61"/>
                        <a:pt x="37" y="61"/>
                      </a:cubicBezTo>
                      <a:cubicBezTo>
                        <a:pt x="37" y="61"/>
                        <a:pt x="37" y="61"/>
                        <a:pt x="37" y="61"/>
                      </a:cubicBezTo>
                      <a:cubicBezTo>
                        <a:pt x="37" y="62"/>
                        <a:pt x="37" y="62"/>
                        <a:pt x="37" y="62"/>
                      </a:cubicBezTo>
                      <a:cubicBezTo>
                        <a:pt x="37" y="64"/>
                        <a:pt x="37" y="64"/>
                        <a:pt x="37" y="64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9" y="46"/>
                        <a:pt x="24" y="48"/>
                        <a:pt x="19" y="50"/>
                      </a:cubicBezTo>
                      <a:cubicBezTo>
                        <a:pt x="16" y="50"/>
                        <a:pt x="14" y="51"/>
                        <a:pt x="12" y="52"/>
                      </a:cubicBezTo>
                      <a:cubicBezTo>
                        <a:pt x="10" y="53"/>
                        <a:pt x="10" y="53"/>
                        <a:pt x="9" y="53"/>
                      </a:cubicBezTo>
                      <a:cubicBezTo>
                        <a:pt x="8" y="54"/>
                        <a:pt x="7" y="54"/>
                        <a:pt x="7" y="54"/>
                      </a:cubicBezTo>
                      <a:cubicBezTo>
                        <a:pt x="6" y="55"/>
                        <a:pt x="6" y="56"/>
                        <a:pt x="5" y="57"/>
                      </a:cubicBezTo>
                      <a:cubicBezTo>
                        <a:pt x="4" y="61"/>
                        <a:pt x="2" y="68"/>
                        <a:pt x="1" y="78"/>
                      </a:cubicBezTo>
                      <a:cubicBezTo>
                        <a:pt x="0" y="88"/>
                        <a:pt x="0" y="100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1" y="115"/>
                        <a:pt x="2" y="115"/>
                        <a:pt x="3" y="115"/>
                      </a:cubicBezTo>
                      <a:cubicBezTo>
                        <a:pt x="5" y="117"/>
                        <a:pt x="11" y="118"/>
                        <a:pt x="17" y="119"/>
                      </a:cubicBezTo>
                      <a:cubicBezTo>
                        <a:pt x="19" y="119"/>
                        <a:pt x="19" y="119"/>
                        <a:pt x="19" y="119"/>
                      </a:cubicBezTo>
                      <a:cubicBezTo>
                        <a:pt x="19" y="118"/>
                        <a:pt x="19" y="118"/>
                        <a:pt x="19" y="118"/>
                      </a:cubicBezTo>
                      <a:cubicBezTo>
                        <a:pt x="20" y="105"/>
                        <a:pt x="21" y="94"/>
                        <a:pt x="23" y="85"/>
                      </a:cubicBezTo>
                      <a:cubicBezTo>
                        <a:pt x="25" y="77"/>
                        <a:pt x="27" y="70"/>
                        <a:pt x="31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30" name="Freeform 75"/>
                <p:cNvSpPr>
                  <a:spLocks/>
                </p:cNvSpPr>
                <p:nvPr/>
              </p:nvSpPr>
              <p:spPr bwMode="auto">
                <a:xfrm>
                  <a:off x="3884" y="2003"/>
                  <a:ext cx="152" cy="280"/>
                </a:xfrm>
                <a:custGeom>
                  <a:avLst/>
                  <a:gdLst>
                    <a:gd name="T0" fmla="*/ 62 w 64"/>
                    <a:gd name="T1" fmla="*/ 75 h 119"/>
                    <a:gd name="T2" fmla="*/ 59 w 64"/>
                    <a:gd name="T3" fmla="*/ 63 h 119"/>
                    <a:gd name="T4" fmla="*/ 58 w 64"/>
                    <a:gd name="T5" fmla="*/ 60 h 119"/>
                    <a:gd name="T6" fmla="*/ 57 w 64"/>
                    <a:gd name="T7" fmla="*/ 57 h 119"/>
                    <a:gd name="T8" fmla="*/ 57 w 64"/>
                    <a:gd name="T9" fmla="*/ 57 h 119"/>
                    <a:gd name="T10" fmla="*/ 57 w 64"/>
                    <a:gd name="T11" fmla="*/ 57 h 119"/>
                    <a:gd name="T12" fmla="*/ 57 w 64"/>
                    <a:gd name="T13" fmla="*/ 57 h 119"/>
                    <a:gd name="T14" fmla="*/ 57 w 64"/>
                    <a:gd name="T15" fmla="*/ 57 h 119"/>
                    <a:gd name="T16" fmla="*/ 55 w 64"/>
                    <a:gd name="T17" fmla="*/ 56 h 119"/>
                    <a:gd name="T18" fmla="*/ 36 w 64"/>
                    <a:gd name="T19" fmla="*/ 48 h 119"/>
                    <a:gd name="T20" fmla="*/ 32 w 64"/>
                    <a:gd name="T21" fmla="*/ 47 h 119"/>
                    <a:gd name="T22" fmla="*/ 43 w 64"/>
                    <a:gd name="T23" fmla="*/ 42 h 119"/>
                    <a:gd name="T24" fmla="*/ 42 w 64"/>
                    <a:gd name="T25" fmla="*/ 40 h 119"/>
                    <a:gd name="T26" fmla="*/ 39 w 64"/>
                    <a:gd name="T27" fmla="*/ 27 h 119"/>
                    <a:gd name="T28" fmla="*/ 39 w 64"/>
                    <a:gd name="T29" fmla="*/ 25 h 119"/>
                    <a:gd name="T30" fmla="*/ 39 w 64"/>
                    <a:gd name="T31" fmla="*/ 24 h 119"/>
                    <a:gd name="T32" fmla="*/ 39 w 64"/>
                    <a:gd name="T33" fmla="*/ 24 h 119"/>
                    <a:gd name="T34" fmla="*/ 39 w 64"/>
                    <a:gd name="T35" fmla="*/ 24 h 119"/>
                    <a:gd name="T36" fmla="*/ 37 w 64"/>
                    <a:gd name="T37" fmla="*/ 9 h 119"/>
                    <a:gd name="T38" fmla="*/ 31 w 64"/>
                    <a:gd name="T39" fmla="*/ 3 h 119"/>
                    <a:gd name="T40" fmla="*/ 22 w 64"/>
                    <a:gd name="T41" fmla="*/ 0 h 119"/>
                    <a:gd name="T42" fmla="*/ 12 w 64"/>
                    <a:gd name="T43" fmla="*/ 3 h 119"/>
                    <a:gd name="T44" fmla="*/ 7 w 64"/>
                    <a:gd name="T45" fmla="*/ 9 h 119"/>
                    <a:gd name="T46" fmla="*/ 6 w 64"/>
                    <a:gd name="T47" fmla="*/ 9 h 119"/>
                    <a:gd name="T48" fmla="*/ 6 w 64"/>
                    <a:gd name="T49" fmla="*/ 20 h 119"/>
                    <a:gd name="T50" fmla="*/ 7 w 64"/>
                    <a:gd name="T51" fmla="*/ 20 h 119"/>
                    <a:gd name="T52" fmla="*/ 9 w 64"/>
                    <a:gd name="T53" fmla="*/ 23 h 119"/>
                    <a:gd name="T54" fmla="*/ 11 w 64"/>
                    <a:gd name="T55" fmla="*/ 29 h 119"/>
                    <a:gd name="T56" fmla="*/ 6 w 64"/>
                    <a:gd name="T57" fmla="*/ 41 h 119"/>
                    <a:gd name="T58" fmla="*/ 5 w 64"/>
                    <a:gd name="T59" fmla="*/ 42 h 119"/>
                    <a:gd name="T60" fmla="*/ 3 w 64"/>
                    <a:gd name="T61" fmla="*/ 43 h 119"/>
                    <a:gd name="T62" fmla="*/ 11 w 64"/>
                    <a:gd name="T63" fmla="*/ 47 h 119"/>
                    <a:gd name="T64" fmla="*/ 7 w 64"/>
                    <a:gd name="T65" fmla="*/ 48 h 119"/>
                    <a:gd name="T66" fmla="*/ 1 w 64"/>
                    <a:gd name="T67" fmla="*/ 51 h 119"/>
                    <a:gd name="T68" fmla="*/ 0 w 64"/>
                    <a:gd name="T69" fmla="*/ 51 h 119"/>
                    <a:gd name="T70" fmla="*/ 0 w 64"/>
                    <a:gd name="T71" fmla="*/ 54 h 119"/>
                    <a:gd name="T72" fmla="*/ 0 w 64"/>
                    <a:gd name="T73" fmla="*/ 55 h 119"/>
                    <a:gd name="T74" fmla="*/ 1 w 64"/>
                    <a:gd name="T75" fmla="*/ 56 h 119"/>
                    <a:gd name="T76" fmla="*/ 4 w 64"/>
                    <a:gd name="T77" fmla="*/ 57 h 119"/>
                    <a:gd name="T78" fmla="*/ 5 w 64"/>
                    <a:gd name="T79" fmla="*/ 57 h 119"/>
                    <a:gd name="T80" fmla="*/ 11 w 64"/>
                    <a:gd name="T81" fmla="*/ 47 h 119"/>
                    <a:gd name="T82" fmla="*/ 18 w 64"/>
                    <a:gd name="T83" fmla="*/ 62 h 119"/>
                    <a:gd name="T84" fmla="*/ 19 w 64"/>
                    <a:gd name="T85" fmla="*/ 62 h 119"/>
                    <a:gd name="T86" fmla="*/ 23 w 64"/>
                    <a:gd name="T87" fmla="*/ 63 h 119"/>
                    <a:gd name="T88" fmla="*/ 24 w 64"/>
                    <a:gd name="T89" fmla="*/ 64 h 119"/>
                    <a:gd name="T90" fmla="*/ 32 w 64"/>
                    <a:gd name="T91" fmla="*/ 47 h 119"/>
                    <a:gd name="T92" fmla="*/ 41 w 64"/>
                    <a:gd name="T93" fmla="*/ 62 h 119"/>
                    <a:gd name="T94" fmla="*/ 29 w 64"/>
                    <a:gd name="T95" fmla="*/ 62 h 119"/>
                    <a:gd name="T96" fmla="*/ 28 w 64"/>
                    <a:gd name="T97" fmla="*/ 63 h 119"/>
                    <a:gd name="T98" fmla="*/ 26 w 64"/>
                    <a:gd name="T99" fmla="*/ 65 h 119"/>
                    <a:gd name="T100" fmla="*/ 29 w 64"/>
                    <a:gd name="T101" fmla="*/ 65 h 119"/>
                    <a:gd name="T102" fmla="*/ 32 w 64"/>
                    <a:gd name="T103" fmla="*/ 67 h 119"/>
                    <a:gd name="T104" fmla="*/ 32 w 64"/>
                    <a:gd name="T105" fmla="*/ 68 h 119"/>
                    <a:gd name="T106" fmla="*/ 33 w 64"/>
                    <a:gd name="T107" fmla="*/ 68 h 119"/>
                    <a:gd name="T108" fmla="*/ 41 w 64"/>
                    <a:gd name="T109" fmla="*/ 86 h 119"/>
                    <a:gd name="T110" fmla="*/ 44 w 64"/>
                    <a:gd name="T111" fmla="*/ 118 h 119"/>
                    <a:gd name="T112" fmla="*/ 44 w 64"/>
                    <a:gd name="T113" fmla="*/ 119 h 119"/>
                    <a:gd name="T114" fmla="*/ 46 w 64"/>
                    <a:gd name="T115" fmla="*/ 119 h 119"/>
                    <a:gd name="T116" fmla="*/ 58 w 64"/>
                    <a:gd name="T117" fmla="*/ 116 h 119"/>
                    <a:gd name="T118" fmla="*/ 62 w 64"/>
                    <a:gd name="T119" fmla="*/ 115 h 119"/>
                    <a:gd name="T120" fmla="*/ 63 w 64"/>
                    <a:gd name="T121" fmla="*/ 114 h 119"/>
                    <a:gd name="T122" fmla="*/ 64 w 64"/>
                    <a:gd name="T123" fmla="*/ 113 h 119"/>
                    <a:gd name="T124" fmla="*/ 62 w 64"/>
                    <a:gd name="T125" fmla="*/ 7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4" h="119">
                      <a:moveTo>
                        <a:pt x="62" y="75"/>
                      </a:moveTo>
                      <a:cubicBezTo>
                        <a:pt x="61" y="70"/>
                        <a:pt x="60" y="66"/>
                        <a:pt x="59" y="63"/>
                      </a:cubicBezTo>
                      <a:cubicBezTo>
                        <a:pt x="59" y="62"/>
                        <a:pt x="59" y="61"/>
                        <a:pt x="58" y="60"/>
                      </a:cubicBezTo>
                      <a:cubicBezTo>
                        <a:pt x="58" y="59"/>
                        <a:pt x="57" y="58"/>
                        <a:pt x="57" y="57"/>
                      </a:cubicBezTo>
                      <a:cubicBezTo>
                        <a:pt x="57" y="57"/>
                        <a:pt x="57" y="57"/>
                        <a:pt x="57" y="57"/>
                      </a:cubicBezTo>
                      <a:cubicBezTo>
                        <a:pt x="57" y="57"/>
                        <a:pt x="57" y="57"/>
                        <a:pt x="57" y="57"/>
                      </a:cubicBezTo>
                      <a:cubicBezTo>
                        <a:pt x="57" y="57"/>
                        <a:pt x="57" y="57"/>
                        <a:pt x="57" y="57"/>
                      </a:cubicBezTo>
                      <a:cubicBezTo>
                        <a:pt x="57" y="57"/>
                        <a:pt x="57" y="57"/>
                        <a:pt x="57" y="57"/>
                      </a:cubicBezTo>
                      <a:cubicBezTo>
                        <a:pt x="56" y="57"/>
                        <a:pt x="56" y="57"/>
                        <a:pt x="55" y="56"/>
                      </a:cubicBezTo>
                      <a:cubicBezTo>
                        <a:pt x="50" y="54"/>
                        <a:pt x="36" y="48"/>
                        <a:pt x="36" y="48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43" y="42"/>
                        <a:pt x="43" y="42"/>
                        <a:pt x="43" y="42"/>
                      </a:cubicBezTo>
                      <a:cubicBezTo>
                        <a:pt x="42" y="40"/>
                        <a:pt x="42" y="40"/>
                        <a:pt x="42" y="40"/>
                      </a:cubicBezTo>
                      <a:cubicBezTo>
                        <a:pt x="39" y="37"/>
                        <a:pt x="39" y="31"/>
                        <a:pt x="39" y="27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39" y="19"/>
                        <a:pt x="39" y="13"/>
                        <a:pt x="37" y="9"/>
                      </a:cubicBezTo>
                      <a:cubicBezTo>
                        <a:pt x="35" y="6"/>
                        <a:pt x="34" y="4"/>
                        <a:pt x="31" y="3"/>
                      </a:cubicBezTo>
                      <a:cubicBezTo>
                        <a:pt x="29" y="1"/>
                        <a:pt x="26" y="0"/>
                        <a:pt x="22" y="0"/>
                      </a:cubicBezTo>
                      <a:cubicBezTo>
                        <a:pt x="18" y="0"/>
                        <a:pt x="14" y="1"/>
                        <a:pt x="12" y="3"/>
                      </a:cubicBezTo>
                      <a:cubicBezTo>
                        <a:pt x="9" y="4"/>
                        <a:pt x="8" y="6"/>
                        <a:pt x="7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8" y="21"/>
                        <a:pt x="9" y="22"/>
                        <a:pt x="9" y="23"/>
                      </a:cubicBezTo>
                      <a:cubicBezTo>
                        <a:pt x="10" y="25"/>
                        <a:pt x="11" y="27"/>
                        <a:pt x="11" y="29"/>
                      </a:cubicBezTo>
                      <a:cubicBezTo>
                        <a:pt x="11" y="34"/>
                        <a:pt x="8" y="39"/>
                        <a:pt x="6" y="41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4" y="49"/>
                        <a:pt x="1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1" y="56"/>
                        <a:pt x="1" y="56"/>
                        <a:pt x="1" y="56"/>
                      </a:cubicBezTo>
                      <a:cubicBezTo>
                        <a:pt x="2" y="56"/>
                        <a:pt x="3" y="56"/>
                        <a:pt x="4" y="57"/>
                      </a:cubicBezTo>
                      <a:cubicBezTo>
                        <a:pt x="5" y="57"/>
                        <a:pt x="5" y="57"/>
                        <a:pt x="5" y="5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8" y="62"/>
                        <a:pt x="18" y="62"/>
                        <a:pt x="18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1" y="63"/>
                        <a:pt x="23" y="63"/>
                      </a:cubicBezTo>
                      <a:cubicBezTo>
                        <a:pt x="24" y="64"/>
                        <a:pt x="24" y="64"/>
                        <a:pt x="24" y="64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29" y="62"/>
                        <a:pt x="29" y="62"/>
                        <a:pt x="29" y="62"/>
                      </a:cubicBezTo>
                      <a:cubicBezTo>
                        <a:pt x="28" y="63"/>
                        <a:pt x="28" y="63"/>
                        <a:pt x="28" y="63"/>
                      </a:cubicBezTo>
                      <a:cubicBezTo>
                        <a:pt x="26" y="65"/>
                        <a:pt x="26" y="65"/>
                        <a:pt x="26" y="65"/>
                      </a:cubicBezTo>
                      <a:cubicBezTo>
                        <a:pt x="29" y="65"/>
                        <a:pt x="29" y="65"/>
                        <a:pt x="29" y="65"/>
                      </a:cubicBezTo>
                      <a:cubicBezTo>
                        <a:pt x="31" y="66"/>
                        <a:pt x="32" y="67"/>
                        <a:pt x="32" y="67"/>
                      </a:cubicBezTo>
                      <a:cubicBezTo>
                        <a:pt x="32" y="68"/>
                        <a:pt x="32" y="68"/>
                        <a:pt x="32" y="68"/>
                      </a:cubicBezTo>
                      <a:cubicBezTo>
                        <a:pt x="33" y="68"/>
                        <a:pt x="33" y="68"/>
                        <a:pt x="33" y="68"/>
                      </a:cubicBezTo>
                      <a:cubicBezTo>
                        <a:pt x="36" y="71"/>
                        <a:pt x="39" y="77"/>
                        <a:pt x="41" y="86"/>
                      </a:cubicBezTo>
                      <a:cubicBezTo>
                        <a:pt x="43" y="95"/>
                        <a:pt x="44" y="106"/>
                        <a:pt x="44" y="118"/>
                      </a:cubicBezTo>
                      <a:cubicBezTo>
                        <a:pt x="44" y="119"/>
                        <a:pt x="44" y="119"/>
                        <a:pt x="44" y="119"/>
                      </a:cubicBezTo>
                      <a:cubicBezTo>
                        <a:pt x="46" y="119"/>
                        <a:pt x="46" y="119"/>
                        <a:pt x="46" y="119"/>
                      </a:cubicBezTo>
                      <a:cubicBezTo>
                        <a:pt x="51" y="118"/>
                        <a:pt x="55" y="117"/>
                        <a:pt x="58" y="116"/>
                      </a:cubicBezTo>
                      <a:cubicBezTo>
                        <a:pt x="60" y="116"/>
                        <a:pt x="61" y="115"/>
                        <a:pt x="62" y="115"/>
                      </a:cubicBezTo>
                      <a:cubicBezTo>
                        <a:pt x="62" y="115"/>
                        <a:pt x="63" y="114"/>
                        <a:pt x="63" y="114"/>
                      </a:cubicBezTo>
                      <a:cubicBezTo>
                        <a:pt x="63" y="114"/>
                        <a:pt x="64" y="114"/>
                        <a:pt x="64" y="113"/>
                      </a:cubicBezTo>
                      <a:cubicBezTo>
                        <a:pt x="64" y="98"/>
                        <a:pt x="63" y="85"/>
                        <a:pt x="62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31" name="Freeform 76"/>
                <p:cNvSpPr>
                  <a:spLocks/>
                </p:cNvSpPr>
                <p:nvPr/>
              </p:nvSpPr>
              <p:spPr bwMode="auto">
                <a:xfrm>
                  <a:off x="3724" y="21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32" name="Freeform 77"/>
                <p:cNvSpPr>
                  <a:spLocks/>
                </p:cNvSpPr>
                <p:nvPr/>
              </p:nvSpPr>
              <p:spPr bwMode="auto">
                <a:xfrm>
                  <a:off x="3698" y="1986"/>
                  <a:ext cx="281" cy="347"/>
                </a:xfrm>
                <a:custGeom>
                  <a:avLst/>
                  <a:gdLst>
                    <a:gd name="T0" fmla="*/ 113 w 119"/>
                    <a:gd name="T1" fmla="*/ 83 h 147"/>
                    <a:gd name="T2" fmla="*/ 109 w 119"/>
                    <a:gd name="T3" fmla="*/ 77 h 147"/>
                    <a:gd name="T4" fmla="*/ 106 w 119"/>
                    <a:gd name="T5" fmla="*/ 76 h 147"/>
                    <a:gd name="T6" fmla="*/ 77 w 119"/>
                    <a:gd name="T7" fmla="*/ 66 h 147"/>
                    <a:gd name="T8" fmla="*/ 76 w 119"/>
                    <a:gd name="T9" fmla="*/ 65 h 147"/>
                    <a:gd name="T10" fmla="*/ 68 w 119"/>
                    <a:gd name="T11" fmla="*/ 97 h 147"/>
                    <a:gd name="T12" fmla="*/ 68 w 119"/>
                    <a:gd name="T13" fmla="*/ 92 h 147"/>
                    <a:gd name="T14" fmla="*/ 68 w 119"/>
                    <a:gd name="T15" fmla="*/ 92 h 147"/>
                    <a:gd name="T16" fmla="*/ 63 w 119"/>
                    <a:gd name="T17" fmla="*/ 84 h 147"/>
                    <a:gd name="T18" fmla="*/ 69 w 119"/>
                    <a:gd name="T19" fmla="*/ 79 h 147"/>
                    <a:gd name="T20" fmla="*/ 61 w 119"/>
                    <a:gd name="T21" fmla="*/ 71 h 147"/>
                    <a:gd name="T22" fmla="*/ 75 w 119"/>
                    <a:gd name="T23" fmla="*/ 64 h 147"/>
                    <a:gd name="T24" fmla="*/ 75 w 119"/>
                    <a:gd name="T25" fmla="*/ 57 h 147"/>
                    <a:gd name="T26" fmla="*/ 78 w 119"/>
                    <a:gd name="T27" fmla="*/ 47 h 147"/>
                    <a:gd name="T28" fmla="*/ 82 w 119"/>
                    <a:gd name="T29" fmla="*/ 45 h 147"/>
                    <a:gd name="T30" fmla="*/ 86 w 119"/>
                    <a:gd name="T31" fmla="*/ 36 h 147"/>
                    <a:gd name="T32" fmla="*/ 85 w 119"/>
                    <a:gd name="T33" fmla="*/ 32 h 147"/>
                    <a:gd name="T34" fmla="*/ 83 w 119"/>
                    <a:gd name="T35" fmla="*/ 30 h 147"/>
                    <a:gd name="T36" fmla="*/ 82 w 119"/>
                    <a:gd name="T37" fmla="*/ 29 h 147"/>
                    <a:gd name="T38" fmla="*/ 82 w 119"/>
                    <a:gd name="T39" fmla="*/ 20 h 147"/>
                    <a:gd name="T40" fmla="*/ 80 w 119"/>
                    <a:gd name="T41" fmla="*/ 11 h 147"/>
                    <a:gd name="T42" fmla="*/ 77 w 119"/>
                    <a:gd name="T43" fmla="*/ 8 h 147"/>
                    <a:gd name="T44" fmla="*/ 73 w 119"/>
                    <a:gd name="T45" fmla="*/ 7 h 147"/>
                    <a:gd name="T46" fmla="*/ 68 w 119"/>
                    <a:gd name="T47" fmla="*/ 2 h 147"/>
                    <a:gd name="T48" fmla="*/ 60 w 119"/>
                    <a:gd name="T49" fmla="*/ 0 h 147"/>
                    <a:gd name="T50" fmla="*/ 44 w 119"/>
                    <a:gd name="T51" fmla="*/ 6 h 147"/>
                    <a:gd name="T52" fmla="*/ 38 w 119"/>
                    <a:gd name="T53" fmla="*/ 19 h 147"/>
                    <a:gd name="T54" fmla="*/ 38 w 119"/>
                    <a:gd name="T55" fmla="*/ 29 h 147"/>
                    <a:gd name="T56" fmla="*/ 37 w 119"/>
                    <a:gd name="T57" fmla="*/ 30 h 147"/>
                    <a:gd name="T58" fmla="*/ 35 w 119"/>
                    <a:gd name="T59" fmla="*/ 32 h 147"/>
                    <a:gd name="T60" fmla="*/ 34 w 119"/>
                    <a:gd name="T61" fmla="*/ 36 h 147"/>
                    <a:gd name="T62" fmla="*/ 37 w 119"/>
                    <a:gd name="T63" fmla="*/ 45 h 147"/>
                    <a:gd name="T64" fmla="*/ 41 w 119"/>
                    <a:gd name="T65" fmla="*/ 47 h 147"/>
                    <a:gd name="T66" fmla="*/ 45 w 119"/>
                    <a:gd name="T67" fmla="*/ 57 h 147"/>
                    <a:gd name="T68" fmla="*/ 45 w 119"/>
                    <a:gd name="T69" fmla="*/ 64 h 147"/>
                    <a:gd name="T70" fmla="*/ 58 w 119"/>
                    <a:gd name="T71" fmla="*/ 71 h 147"/>
                    <a:gd name="T72" fmla="*/ 51 w 119"/>
                    <a:gd name="T73" fmla="*/ 79 h 147"/>
                    <a:gd name="T74" fmla="*/ 56 w 119"/>
                    <a:gd name="T75" fmla="*/ 84 h 147"/>
                    <a:gd name="T76" fmla="*/ 51 w 119"/>
                    <a:gd name="T77" fmla="*/ 92 h 147"/>
                    <a:gd name="T78" fmla="*/ 51 w 119"/>
                    <a:gd name="T79" fmla="*/ 97 h 147"/>
                    <a:gd name="T80" fmla="*/ 44 w 119"/>
                    <a:gd name="T81" fmla="*/ 65 h 147"/>
                    <a:gd name="T82" fmla="*/ 42 w 119"/>
                    <a:gd name="T83" fmla="*/ 66 h 147"/>
                    <a:gd name="T84" fmla="*/ 28 w 119"/>
                    <a:gd name="T85" fmla="*/ 71 h 147"/>
                    <a:gd name="T86" fmla="*/ 17 w 119"/>
                    <a:gd name="T87" fmla="*/ 75 h 147"/>
                    <a:gd name="T88" fmla="*/ 13 w 119"/>
                    <a:gd name="T89" fmla="*/ 76 h 147"/>
                    <a:gd name="T90" fmla="*/ 11 w 119"/>
                    <a:gd name="T91" fmla="*/ 77 h 147"/>
                    <a:gd name="T92" fmla="*/ 7 w 119"/>
                    <a:gd name="T93" fmla="*/ 83 h 147"/>
                    <a:gd name="T94" fmla="*/ 0 w 119"/>
                    <a:gd name="T95" fmla="*/ 138 h 147"/>
                    <a:gd name="T96" fmla="*/ 1 w 119"/>
                    <a:gd name="T97" fmla="*/ 139 h 147"/>
                    <a:gd name="T98" fmla="*/ 2 w 119"/>
                    <a:gd name="T99" fmla="*/ 140 h 147"/>
                    <a:gd name="T100" fmla="*/ 9 w 119"/>
                    <a:gd name="T101" fmla="*/ 142 h 147"/>
                    <a:gd name="T102" fmla="*/ 60 w 119"/>
                    <a:gd name="T103" fmla="*/ 147 h 147"/>
                    <a:gd name="T104" fmla="*/ 60 w 119"/>
                    <a:gd name="T105" fmla="*/ 147 h 147"/>
                    <a:gd name="T106" fmla="*/ 60 w 119"/>
                    <a:gd name="T107" fmla="*/ 147 h 147"/>
                    <a:gd name="T108" fmla="*/ 60 w 119"/>
                    <a:gd name="T109" fmla="*/ 147 h 147"/>
                    <a:gd name="T110" fmla="*/ 100 w 119"/>
                    <a:gd name="T111" fmla="*/ 144 h 147"/>
                    <a:gd name="T112" fmla="*/ 113 w 119"/>
                    <a:gd name="T113" fmla="*/ 142 h 147"/>
                    <a:gd name="T114" fmla="*/ 117 w 119"/>
                    <a:gd name="T115" fmla="*/ 141 h 147"/>
                    <a:gd name="T116" fmla="*/ 118 w 119"/>
                    <a:gd name="T117" fmla="*/ 140 h 147"/>
                    <a:gd name="T118" fmla="*/ 119 w 119"/>
                    <a:gd name="T119" fmla="*/ 139 h 147"/>
                    <a:gd name="T120" fmla="*/ 119 w 119"/>
                    <a:gd name="T121" fmla="*/ 138 h 147"/>
                    <a:gd name="T122" fmla="*/ 116 w 119"/>
                    <a:gd name="T123" fmla="*/ 94 h 147"/>
                    <a:gd name="T124" fmla="*/ 113 w 119"/>
                    <a:gd name="T125" fmla="*/ 83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9" h="147">
                      <a:moveTo>
                        <a:pt x="113" y="83"/>
                      </a:moveTo>
                      <a:cubicBezTo>
                        <a:pt x="111" y="80"/>
                        <a:pt x="110" y="78"/>
                        <a:pt x="109" y="77"/>
                      </a:cubicBezTo>
                      <a:cubicBezTo>
                        <a:pt x="108" y="77"/>
                        <a:pt x="108" y="77"/>
                        <a:pt x="106" y="76"/>
                      </a:cubicBezTo>
                      <a:cubicBezTo>
                        <a:pt x="99" y="73"/>
                        <a:pt x="77" y="66"/>
                        <a:pt x="77" y="66"/>
                      </a:cubicBezTo>
                      <a:cubicBezTo>
                        <a:pt x="76" y="65"/>
                        <a:pt x="76" y="65"/>
                        <a:pt x="76" y="65"/>
                      </a:cubicBezTo>
                      <a:cubicBezTo>
                        <a:pt x="68" y="97"/>
                        <a:pt x="68" y="97"/>
                        <a:pt x="68" y="97"/>
                      </a:cubicBez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3" y="84"/>
                        <a:pt x="63" y="84"/>
                        <a:pt x="63" y="84"/>
                      </a:cubicBezTo>
                      <a:cubicBezTo>
                        <a:pt x="69" y="79"/>
                        <a:pt x="69" y="79"/>
                        <a:pt x="69" y="79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75" y="64"/>
                        <a:pt x="75" y="64"/>
                        <a:pt x="75" y="64"/>
                      </a:cubicBezTo>
                      <a:cubicBezTo>
                        <a:pt x="75" y="57"/>
                        <a:pt x="75" y="57"/>
                        <a:pt x="75" y="57"/>
                      </a:cubicBez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9" y="47"/>
                        <a:pt x="81" y="47"/>
                        <a:pt x="82" y="45"/>
                      </a:cubicBezTo>
                      <a:cubicBezTo>
                        <a:pt x="84" y="43"/>
                        <a:pt x="86" y="40"/>
                        <a:pt x="86" y="36"/>
                      </a:cubicBezTo>
                      <a:cubicBezTo>
                        <a:pt x="86" y="35"/>
                        <a:pt x="86" y="33"/>
                        <a:pt x="85" y="32"/>
                      </a:cubicBezTo>
                      <a:cubicBezTo>
                        <a:pt x="84" y="31"/>
                        <a:pt x="83" y="30"/>
                        <a:pt x="83" y="30"/>
                      </a:cubicBezTo>
                      <a:cubicBezTo>
                        <a:pt x="82" y="30"/>
                        <a:pt x="82" y="30"/>
                        <a:pt x="82" y="29"/>
                      </a:cubicBezTo>
                      <a:cubicBezTo>
                        <a:pt x="82" y="28"/>
                        <a:pt x="82" y="24"/>
                        <a:pt x="82" y="20"/>
                      </a:cubicBezTo>
                      <a:cubicBezTo>
                        <a:pt x="82" y="16"/>
                        <a:pt x="81" y="13"/>
                        <a:pt x="80" y="11"/>
                      </a:cubicBezTo>
                      <a:cubicBezTo>
                        <a:pt x="79" y="10"/>
                        <a:pt x="78" y="9"/>
                        <a:pt x="77" y="8"/>
                      </a:cubicBezTo>
                      <a:cubicBezTo>
                        <a:pt x="76" y="7"/>
                        <a:pt x="75" y="7"/>
                        <a:pt x="73" y="7"/>
                      </a:cubicBezTo>
                      <a:cubicBezTo>
                        <a:pt x="72" y="5"/>
                        <a:pt x="70" y="3"/>
                        <a:pt x="68" y="2"/>
                      </a:cubicBezTo>
                      <a:cubicBezTo>
                        <a:pt x="66" y="1"/>
                        <a:pt x="63" y="0"/>
                        <a:pt x="60" y="0"/>
                      </a:cubicBezTo>
                      <a:cubicBezTo>
                        <a:pt x="53" y="0"/>
                        <a:pt x="47" y="2"/>
                        <a:pt x="44" y="6"/>
                      </a:cubicBezTo>
                      <a:cubicBezTo>
                        <a:pt x="40" y="9"/>
                        <a:pt x="38" y="14"/>
                        <a:pt x="38" y="19"/>
                      </a:cubicBezTo>
                      <a:cubicBezTo>
                        <a:pt x="38" y="23"/>
                        <a:pt x="38" y="27"/>
                        <a:pt x="38" y="29"/>
                      </a:cubicBez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36" y="30"/>
                        <a:pt x="35" y="31"/>
                        <a:pt x="35" y="32"/>
                      </a:cubicBezTo>
                      <a:cubicBezTo>
                        <a:pt x="34" y="33"/>
                        <a:pt x="34" y="35"/>
                        <a:pt x="34" y="36"/>
                      </a:cubicBezTo>
                      <a:cubicBezTo>
                        <a:pt x="34" y="40"/>
                        <a:pt x="35" y="43"/>
                        <a:pt x="37" y="45"/>
                      </a:cubicBezTo>
                      <a:cubicBezTo>
                        <a:pt x="39" y="47"/>
                        <a:pt x="40" y="47"/>
                        <a:pt x="41" y="47"/>
                      </a:cubicBezTo>
                      <a:cubicBezTo>
                        <a:pt x="45" y="57"/>
                        <a:pt x="45" y="57"/>
                        <a:pt x="45" y="57"/>
                      </a:cubicBezTo>
                      <a:cubicBezTo>
                        <a:pt x="45" y="64"/>
                        <a:pt x="45" y="64"/>
                        <a:pt x="45" y="64"/>
                      </a:cubicBezTo>
                      <a:cubicBezTo>
                        <a:pt x="58" y="71"/>
                        <a:pt x="58" y="71"/>
                        <a:pt x="58" y="71"/>
                      </a:cubicBezTo>
                      <a:cubicBezTo>
                        <a:pt x="51" y="79"/>
                        <a:pt x="51" y="79"/>
                        <a:pt x="51" y="79"/>
                      </a:cubicBezTo>
                      <a:cubicBezTo>
                        <a:pt x="56" y="84"/>
                        <a:pt x="56" y="84"/>
                        <a:pt x="56" y="84"/>
                      </a:cubicBezTo>
                      <a:cubicBezTo>
                        <a:pt x="51" y="92"/>
                        <a:pt x="51" y="92"/>
                        <a:pt x="51" y="92"/>
                      </a:cubicBezTo>
                      <a:cubicBezTo>
                        <a:pt x="51" y="97"/>
                        <a:pt x="51" y="97"/>
                        <a:pt x="51" y="97"/>
                      </a:cubicBezTo>
                      <a:cubicBezTo>
                        <a:pt x="44" y="65"/>
                        <a:pt x="44" y="65"/>
                        <a:pt x="44" y="65"/>
                      </a:cubicBezTo>
                      <a:cubicBezTo>
                        <a:pt x="42" y="66"/>
                        <a:pt x="42" y="66"/>
                        <a:pt x="42" y="66"/>
                      </a:cubicBezTo>
                      <a:cubicBezTo>
                        <a:pt x="42" y="66"/>
                        <a:pt x="35" y="68"/>
                        <a:pt x="28" y="71"/>
                      </a:cubicBezTo>
                      <a:cubicBezTo>
                        <a:pt x="24" y="72"/>
                        <a:pt x="20" y="73"/>
                        <a:pt x="17" y="75"/>
                      </a:cubicBezTo>
                      <a:cubicBezTo>
                        <a:pt x="15" y="75"/>
                        <a:pt x="14" y="76"/>
                        <a:pt x="13" y="76"/>
                      </a:cubicBezTo>
                      <a:cubicBezTo>
                        <a:pt x="12" y="77"/>
                        <a:pt x="11" y="77"/>
                        <a:pt x="11" y="77"/>
                      </a:cubicBezTo>
                      <a:cubicBezTo>
                        <a:pt x="9" y="78"/>
                        <a:pt x="8" y="80"/>
                        <a:pt x="7" y="83"/>
                      </a:cubicBezTo>
                      <a:cubicBezTo>
                        <a:pt x="3" y="91"/>
                        <a:pt x="0" y="107"/>
                        <a:pt x="0" y="138"/>
                      </a:cubicBezTo>
                      <a:cubicBezTo>
                        <a:pt x="0" y="139"/>
                        <a:pt x="0" y="139"/>
                        <a:pt x="1" y="139"/>
                      </a:cubicBezTo>
                      <a:cubicBezTo>
                        <a:pt x="1" y="140"/>
                        <a:pt x="1" y="140"/>
                        <a:pt x="2" y="140"/>
                      </a:cubicBezTo>
                      <a:cubicBezTo>
                        <a:pt x="3" y="141"/>
                        <a:pt x="6" y="142"/>
                        <a:pt x="9" y="142"/>
                      </a:cubicBezTo>
                      <a:cubicBezTo>
                        <a:pt x="20" y="145"/>
                        <a:pt x="40" y="147"/>
                        <a:pt x="60" y="147"/>
                      </a:cubicBezTo>
                      <a:cubicBezTo>
                        <a:pt x="60" y="147"/>
                        <a:pt x="60" y="147"/>
                        <a:pt x="60" y="147"/>
                      </a:cubicBezTo>
                      <a:cubicBezTo>
                        <a:pt x="60" y="147"/>
                        <a:pt x="60" y="147"/>
                        <a:pt x="60" y="147"/>
                      </a:cubicBezTo>
                      <a:cubicBezTo>
                        <a:pt x="60" y="147"/>
                        <a:pt x="60" y="147"/>
                        <a:pt x="60" y="147"/>
                      </a:cubicBezTo>
                      <a:cubicBezTo>
                        <a:pt x="74" y="147"/>
                        <a:pt x="89" y="145"/>
                        <a:pt x="100" y="144"/>
                      </a:cubicBezTo>
                      <a:cubicBezTo>
                        <a:pt x="105" y="143"/>
                        <a:pt x="110" y="143"/>
                        <a:pt x="113" y="142"/>
                      </a:cubicBezTo>
                      <a:cubicBezTo>
                        <a:pt x="115" y="141"/>
                        <a:pt x="116" y="141"/>
                        <a:pt x="117" y="141"/>
                      </a:cubicBezTo>
                      <a:cubicBezTo>
                        <a:pt x="117" y="140"/>
                        <a:pt x="118" y="140"/>
                        <a:pt x="118" y="140"/>
                      </a:cubicBezTo>
                      <a:cubicBezTo>
                        <a:pt x="119" y="139"/>
                        <a:pt x="119" y="139"/>
                        <a:pt x="119" y="139"/>
                      </a:cubicBezTo>
                      <a:cubicBezTo>
                        <a:pt x="119" y="139"/>
                        <a:pt x="119" y="139"/>
                        <a:pt x="119" y="138"/>
                      </a:cubicBezTo>
                      <a:cubicBezTo>
                        <a:pt x="119" y="118"/>
                        <a:pt x="118" y="104"/>
                        <a:pt x="116" y="94"/>
                      </a:cubicBezTo>
                      <a:cubicBezTo>
                        <a:pt x="115" y="89"/>
                        <a:pt x="114" y="86"/>
                        <a:pt x="113" y="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33" name="Freeform 78"/>
                <p:cNvSpPr>
                  <a:spLocks/>
                </p:cNvSpPr>
                <p:nvPr/>
              </p:nvSpPr>
              <p:spPr bwMode="auto">
                <a:xfrm>
                  <a:off x="3955" y="21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>
              <a:off x="6228138" y="2235528"/>
              <a:ext cx="724391" cy="724391"/>
              <a:chOff x="5701144" y="2388673"/>
              <a:chExt cx="724391" cy="724391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5701144" y="2388673"/>
                <a:ext cx="724391" cy="724391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outerShdw blurRad="254000" dist="127000" dir="7020000" algn="tr" rotWithShape="0">
                  <a:prstClr val="black">
                    <a:alpha val="14000"/>
                  </a:prstClr>
                </a:outerShdw>
              </a:effectLst>
            </p:spPr>
            <p:txBody>
              <a:bodyPr lIns="91427" tIns="45714" rIns="91427" bIns="45714" rtlCol="0" anchor="ctr"/>
              <a:lstStyle/>
              <a:p>
                <a:pPr algn="ctr" defTabSz="684316"/>
                <a:endParaRPr lang="en-US" sz="1400" kern="0">
                  <a:solidFill>
                    <a:prstClr val="white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grpSp>
            <p:nvGrpSpPr>
              <p:cNvPr id="110" name="Group 44"/>
              <p:cNvGrpSpPr>
                <a:grpSpLocks noChangeAspect="1"/>
              </p:cNvGrpSpPr>
              <p:nvPr/>
            </p:nvGrpSpPr>
            <p:grpSpPr bwMode="auto">
              <a:xfrm>
                <a:off x="5819443" y="2576945"/>
                <a:ext cx="511546" cy="324572"/>
                <a:chOff x="2031" y="1097"/>
                <a:chExt cx="1699" cy="1078"/>
              </a:xfrm>
              <a:solidFill>
                <a:schemeClr val="bg1"/>
              </a:solidFill>
            </p:grpSpPr>
            <p:sp>
              <p:nvSpPr>
                <p:cNvPr id="111" name="Freeform 45"/>
                <p:cNvSpPr>
                  <a:spLocks/>
                </p:cNvSpPr>
                <p:nvPr/>
              </p:nvSpPr>
              <p:spPr bwMode="auto">
                <a:xfrm>
                  <a:off x="3130" y="1140"/>
                  <a:ext cx="404" cy="596"/>
                </a:xfrm>
                <a:custGeom>
                  <a:avLst/>
                  <a:gdLst>
                    <a:gd name="T0" fmla="*/ 127 w 171"/>
                    <a:gd name="T1" fmla="*/ 173 h 252"/>
                    <a:gd name="T2" fmla="*/ 171 w 171"/>
                    <a:gd name="T3" fmla="*/ 155 h 252"/>
                    <a:gd name="T4" fmla="*/ 158 w 171"/>
                    <a:gd name="T5" fmla="*/ 129 h 252"/>
                    <a:gd name="T6" fmla="*/ 155 w 171"/>
                    <a:gd name="T7" fmla="*/ 80 h 252"/>
                    <a:gd name="T8" fmla="*/ 148 w 171"/>
                    <a:gd name="T9" fmla="*/ 34 h 252"/>
                    <a:gd name="T10" fmla="*/ 88 w 171"/>
                    <a:gd name="T11" fmla="*/ 0 h 252"/>
                    <a:gd name="T12" fmla="*/ 85 w 171"/>
                    <a:gd name="T13" fmla="*/ 0 h 252"/>
                    <a:gd name="T14" fmla="*/ 83 w 171"/>
                    <a:gd name="T15" fmla="*/ 0 h 252"/>
                    <a:gd name="T16" fmla="*/ 23 w 171"/>
                    <a:gd name="T17" fmla="*/ 34 h 252"/>
                    <a:gd name="T18" fmla="*/ 16 w 171"/>
                    <a:gd name="T19" fmla="*/ 80 h 252"/>
                    <a:gd name="T20" fmla="*/ 13 w 171"/>
                    <a:gd name="T21" fmla="*/ 129 h 252"/>
                    <a:gd name="T22" fmla="*/ 0 w 171"/>
                    <a:gd name="T23" fmla="*/ 155 h 252"/>
                    <a:gd name="T24" fmla="*/ 43 w 171"/>
                    <a:gd name="T25" fmla="*/ 173 h 252"/>
                    <a:gd name="T26" fmla="*/ 85 w 171"/>
                    <a:gd name="T27" fmla="*/ 252 h 252"/>
                    <a:gd name="T28" fmla="*/ 127 w 171"/>
                    <a:gd name="T29" fmla="*/ 173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1" h="252">
                      <a:moveTo>
                        <a:pt x="127" y="173"/>
                      </a:moveTo>
                      <a:cubicBezTo>
                        <a:pt x="171" y="155"/>
                        <a:pt x="171" y="155"/>
                        <a:pt x="171" y="155"/>
                      </a:cubicBezTo>
                      <a:cubicBezTo>
                        <a:pt x="166" y="146"/>
                        <a:pt x="160" y="139"/>
                        <a:pt x="158" y="129"/>
                      </a:cubicBezTo>
                      <a:cubicBezTo>
                        <a:pt x="154" y="113"/>
                        <a:pt x="155" y="96"/>
                        <a:pt x="155" y="80"/>
                      </a:cubicBezTo>
                      <a:cubicBezTo>
                        <a:pt x="155" y="64"/>
                        <a:pt x="156" y="48"/>
                        <a:pt x="148" y="34"/>
                      </a:cubicBezTo>
                      <a:cubicBezTo>
                        <a:pt x="136" y="13"/>
                        <a:pt x="113" y="0"/>
                        <a:pt x="88" y="0"/>
                      </a:cubicBezTo>
                      <a:cubicBezTo>
                        <a:pt x="87" y="0"/>
                        <a:pt x="86" y="0"/>
                        <a:pt x="85" y="0"/>
                      </a:cubicBezTo>
                      <a:cubicBezTo>
                        <a:pt x="84" y="0"/>
                        <a:pt x="84" y="0"/>
                        <a:pt x="83" y="0"/>
                      </a:cubicBezTo>
                      <a:cubicBezTo>
                        <a:pt x="58" y="0"/>
                        <a:pt x="35" y="13"/>
                        <a:pt x="23" y="34"/>
                      </a:cubicBezTo>
                      <a:cubicBezTo>
                        <a:pt x="15" y="48"/>
                        <a:pt x="16" y="64"/>
                        <a:pt x="16" y="80"/>
                      </a:cubicBezTo>
                      <a:cubicBezTo>
                        <a:pt x="15" y="96"/>
                        <a:pt x="17" y="113"/>
                        <a:pt x="13" y="129"/>
                      </a:cubicBezTo>
                      <a:cubicBezTo>
                        <a:pt x="11" y="139"/>
                        <a:pt x="4" y="146"/>
                        <a:pt x="0" y="155"/>
                      </a:cubicBezTo>
                      <a:cubicBezTo>
                        <a:pt x="0" y="155"/>
                        <a:pt x="0" y="155"/>
                        <a:pt x="43" y="173"/>
                      </a:cubicBezTo>
                      <a:cubicBezTo>
                        <a:pt x="85" y="252"/>
                        <a:pt x="85" y="252"/>
                        <a:pt x="85" y="252"/>
                      </a:cubicBezTo>
                      <a:lnTo>
                        <a:pt x="127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12" name="Freeform 46"/>
                <p:cNvSpPr>
                  <a:spLocks/>
                </p:cNvSpPr>
                <p:nvPr/>
              </p:nvSpPr>
              <p:spPr bwMode="auto">
                <a:xfrm>
                  <a:off x="3352" y="1549"/>
                  <a:ext cx="378" cy="626"/>
                </a:xfrm>
                <a:custGeom>
                  <a:avLst/>
                  <a:gdLst>
                    <a:gd name="T0" fmla="*/ 134 w 160"/>
                    <a:gd name="T1" fmla="*/ 39 h 265"/>
                    <a:gd name="T2" fmla="*/ 36 w 160"/>
                    <a:gd name="T3" fmla="*/ 1 h 265"/>
                    <a:gd name="T4" fmla="*/ 33 w 160"/>
                    <a:gd name="T5" fmla="*/ 0 h 265"/>
                    <a:gd name="T6" fmla="*/ 69 w 160"/>
                    <a:gd name="T7" fmla="*/ 55 h 265"/>
                    <a:gd name="T8" fmla="*/ 21 w 160"/>
                    <a:gd name="T9" fmla="*/ 55 h 265"/>
                    <a:gd name="T10" fmla="*/ 18 w 160"/>
                    <a:gd name="T11" fmla="*/ 59 h 265"/>
                    <a:gd name="T12" fmla="*/ 10 w 160"/>
                    <a:gd name="T13" fmla="*/ 66 h 265"/>
                    <a:gd name="T14" fmla="*/ 14 w 160"/>
                    <a:gd name="T15" fmla="*/ 88 h 265"/>
                    <a:gd name="T16" fmla="*/ 0 w 160"/>
                    <a:gd name="T17" fmla="*/ 141 h 265"/>
                    <a:gd name="T18" fmla="*/ 4 w 160"/>
                    <a:gd name="T19" fmla="*/ 264 h 265"/>
                    <a:gd name="T20" fmla="*/ 160 w 160"/>
                    <a:gd name="T21" fmla="*/ 250 h 265"/>
                    <a:gd name="T22" fmla="*/ 134 w 160"/>
                    <a:gd name="T23" fmla="*/ 39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0" h="265">
                      <a:moveTo>
                        <a:pt x="134" y="39"/>
                      </a:moveTo>
                      <a:cubicBezTo>
                        <a:pt x="126" y="30"/>
                        <a:pt x="58" y="6"/>
                        <a:pt x="36" y="1"/>
                      </a:cubicBezTo>
                      <a:cubicBezTo>
                        <a:pt x="36" y="1"/>
                        <a:pt x="34" y="0"/>
                        <a:pt x="33" y="0"/>
                      </a:cubicBezTo>
                      <a:cubicBezTo>
                        <a:pt x="69" y="55"/>
                        <a:pt x="69" y="55"/>
                        <a:pt x="69" y="55"/>
                      </a:cubicBezTo>
                      <a:cubicBezTo>
                        <a:pt x="21" y="55"/>
                        <a:pt x="21" y="55"/>
                        <a:pt x="21" y="55"/>
                      </a:cubicBezTo>
                      <a:cubicBezTo>
                        <a:pt x="18" y="59"/>
                        <a:pt x="18" y="59"/>
                        <a:pt x="18" y="59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4" y="88"/>
                        <a:pt x="14" y="88"/>
                        <a:pt x="14" y="88"/>
                      </a:cubicBezTo>
                      <a:cubicBezTo>
                        <a:pt x="0" y="141"/>
                        <a:pt x="0" y="141"/>
                        <a:pt x="0" y="141"/>
                      </a:cubicBezTo>
                      <a:cubicBezTo>
                        <a:pt x="4" y="264"/>
                        <a:pt x="4" y="264"/>
                        <a:pt x="4" y="264"/>
                      </a:cubicBezTo>
                      <a:cubicBezTo>
                        <a:pt x="13" y="265"/>
                        <a:pt x="160" y="261"/>
                        <a:pt x="160" y="250"/>
                      </a:cubicBezTo>
                      <a:cubicBezTo>
                        <a:pt x="160" y="203"/>
                        <a:pt x="154" y="60"/>
                        <a:pt x="134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15" name="Freeform 47"/>
                <p:cNvSpPr>
                  <a:spLocks/>
                </p:cNvSpPr>
                <p:nvPr/>
              </p:nvSpPr>
              <p:spPr bwMode="auto">
                <a:xfrm>
                  <a:off x="2931" y="1549"/>
                  <a:ext cx="378" cy="626"/>
                </a:xfrm>
                <a:custGeom>
                  <a:avLst/>
                  <a:gdLst>
                    <a:gd name="T0" fmla="*/ 124 w 160"/>
                    <a:gd name="T1" fmla="*/ 1 h 265"/>
                    <a:gd name="T2" fmla="*/ 27 w 160"/>
                    <a:gd name="T3" fmla="*/ 39 h 265"/>
                    <a:gd name="T4" fmla="*/ 0 w 160"/>
                    <a:gd name="T5" fmla="*/ 250 h 265"/>
                    <a:gd name="T6" fmla="*/ 156 w 160"/>
                    <a:gd name="T7" fmla="*/ 264 h 265"/>
                    <a:gd name="T8" fmla="*/ 160 w 160"/>
                    <a:gd name="T9" fmla="*/ 141 h 265"/>
                    <a:gd name="T10" fmla="*/ 146 w 160"/>
                    <a:gd name="T11" fmla="*/ 88 h 265"/>
                    <a:gd name="T12" fmla="*/ 151 w 160"/>
                    <a:gd name="T13" fmla="*/ 66 h 265"/>
                    <a:gd name="T14" fmla="*/ 143 w 160"/>
                    <a:gd name="T15" fmla="*/ 59 h 265"/>
                    <a:gd name="T16" fmla="*/ 139 w 160"/>
                    <a:gd name="T17" fmla="*/ 55 h 265"/>
                    <a:gd name="T18" fmla="*/ 92 w 160"/>
                    <a:gd name="T19" fmla="*/ 55 h 265"/>
                    <a:gd name="T20" fmla="*/ 127 w 160"/>
                    <a:gd name="T21" fmla="*/ 0 h 265"/>
                    <a:gd name="T22" fmla="*/ 124 w 160"/>
                    <a:gd name="T23" fmla="*/ 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0" h="265">
                      <a:moveTo>
                        <a:pt x="124" y="1"/>
                      </a:moveTo>
                      <a:cubicBezTo>
                        <a:pt x="103" y="6"/>
                        <a:pt x="35" y="30"/>
                        <a:pt x="27" y="39"/>
                      </a:cubicBezTo>
                      <a:cubicBezTo>
                        <a:pt x="7" y="60"/>
                        <a:pt x="0" y="203"/>
                        <a:pt x="0" y="250"/>
                      </a:cubicBezTo>
                      <a:cubicBezTo>
                        <a:pt x="0" y="261"/>
                        <a:pt x="148" y="265"/>
                        <a:pt x="156" y="264"/>
                      </a:cubicBezTo>
                      <a:cubicBezTo>
                        <a:pt x="160" y="141"/>
                        <a:pt x="160" y="141"/>
                        <a:pt x="160" y="141"/>
                      </a:cubicBezTo>
                      <a:cubicBezTo>
                        <a:pt x="146" y="88"/>
                        <a:pt x="146" y="88"/>
                        <a:pt x="146" y="88"/>
                      </a:cubicBezTo>
                      <a:cubicBezTo>
                        <a:pt x="151" y="66"/>
                        <a:pt x="151" y="66"/>
                        <a:pt x="151" y="66"/>
                      </a:cubicBezTo>
                      <a:cubicBezTo>
                        <a:pt x="151" y="66"/>
                        <a:pt x="151" y="66"/>
                        <a:pt x="143" y="59"/>
                      </a:cubicBezTo>
                      <a:cubicBezTo>
                        <a:pt x="143" y="59"/>
                        <a:pt x="143" y="59"/>
                        <a:pt x="139" y="55"/>
                      </a:cubicBezTo>
                      <a:cubicBezTo>
                        <a:pt x="139" y="55"/>
                        <a:pt x="139" y="55"/>
                        <a:pt x="92" y="55"/>
                      </a:cubicBezTo>
                      <a:cubicBezTo>
                        <a:pt x="92" y="55"/>
                        <a:pt x="92" y="55"/>
                        <a:pt x="127" y="0"/>
                      </a:cubicBezTo>
                      <a:cubicBezTo>
                        <a:pt x="127" y="0"/>
                        <a:pt x="125" y="1"/>
                        <a:pt x="1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16" name="Freeform 48"/>
                <p:cNvSpPr>
                  <a:spLocks/>
                </p:cNvSpPr>
                <p:nvPr/>
              </p:nvSpPr>
              <p:spPr bwMode="auto">
                <a:xfrm>
                  <a:off x="2031" y="1097"/>
                  <a:ext cx="839" cy="1047"/>
                </a:xfrm>
                <a:custGeom>
                  <a:avLst/>
                  <a:gdLst>
                    <a:gd name="T0" fmla="*/ 159 w 355"/>
                    <a:gd name="T1" fmla="*/ 214 h 443"/>
                    <a:gd name="T2" fmla="*/ 150 w 355"/>
                    <a:gd name="T3" fmla="*/ 238 h 443"/>
                    <a:gd name="T4" fmla="*/ 168 w 355"/>
                    <a:gd name="T5" fmla="*/ 253 h 443"/>
                    <a:gd name="T6" fmla="*/ 157 w 355"/>
                    <a:gd name="T7" fmla="*/ 296 h 443"/>
                    <a:gd name="T8" fmla="*/ 145 w 355"/>
                    <a:gd name="T9" fmla="*/ 244 h 443"/>
                    <a:gd name="T10" fmla="*/ 125 w 355"/>
                    <a:gd name="T11" fmla="*/ 213 h 443"/>
                    <a:gd name="T12" fmla="*/ 128 w 355"/>
                    <a:gd name="T13" fmla="*/ 199 h 443"/>
                    <a:gd name="T14" fmla="*/ 39 w 355"/>
                    <a:gd name="T15" fmla="*/ 229 h 443"/>
                    <a:gd name="T16" fmla="*/ 18 w 355"/>
                    <a:gd name="T17" fmla="*/ 250 h 443"/>
                    <a:gd name="T18" fmla="*/ 0 w 355"/>
                    <a:gd name="T19" fmla="*/ 421 h 443"/>
                    <a:gd name="T20" fmla="*/ 177 w 355"/>
                    <a:gd name="T21" fmla="*/ 443 h 443"/>
                    <a:gd name="T22" fmla="*/ 177 w 355"/>
                    <a:gd name="T23" fmla="*/ 443 h 443"/>
                    <a:gd name="T24" fmla="*/ 177 w 355"/>
                    <a:gd name="T25" fmla="*/ 443 h 443"/>
                    <a:gd name="T26" fmla="*/ 355 w 355"/>
                    <a:gd name="T27" fmla="*/ 421 h 443"/>
                    <a:gd name="T28" fmla="*/ 337 w 355"/>
                    <a:gd name="T29" fmla="*/ 250 h 443"/>
                    <a:gd name="T30" fmla="*/ 316 w 355"/>
                    <a:gd name="T31" fmla="*/ 229 h 443"/>
                    <a:gd name="T32" fmla="*/ 226 w 355"/>
                    <a:gd name="T33" fmla="*/ 199 h 443"/>
                    <a:gd name="T34" fmla="*/ 230 w 355"/>
                    <a:gd name="T35" fmla="*/ 213 h 443"/>
                    <a:gd name="T36" fmla="*/ 209 w 355"/>
                    <a:gd name="T37" fmla="*/ 244 h 443"/>
                    <a:gd name="T38" fmla="*/ 198 w 355"/>
                    <a:gd name="T39" fmla="*/ 296 h 443"/>
                    <a:gd name="T40" fmla="*/ 186 w 355"/>
                    <a:gd name="T41" fmla="*/ 253 h 443"/>
                    <a:gd name="T42" fmla="*/ 204 w 355"/>
                    <a:gd name="T43" fmla="*/ 238 h 443"/>
                    <a:gd name="T44" fmla="*/ 195 w 355"/>
                    <a:gd name="T45" fmla="*/ 214 h 443"/>
                    <a:gd name="T46" fmla="*/ 222 w 355"/>
                    <a:gd name="T47" fmla="*/ 193 h 443"/>
                    <a:gd name="T48" fmla="*/ 222 w 355"/>
                    <a:gd name="T49" fmla="*/ 172 h 443"/>
                    <a:gd name="T50" fmla="*/ 231 w 355"/>
                    <a:gd name="T51" fmla="*/ 142 h 443"/>
                    <a:gd name="T52" fmla="*/ 240 w 355"/>
                    <a:gd name="T53" fmla="*/ 140 h 443"/>
                    <a:gd name="T54" fmla="*/ 255 w 355"/>
                    <a:gd name="T55" fmla="*/ 109 h 443"/>
                    <a:gd name="T56" fmla="*/ 253 w 355"/>
                    <a:gd name="T57" fmla="*/ 98 h 443"/>
                    <a:gd name="T58" fmla="*/ 244 w 355"/>
                    <a:gd name="T59" fmla="*/ 90 h 443"/>
                    <a:gd name="T60" fmla="*/ 243 w 355"/>
                    <a:gd name="T61" fmla="*/ 87 h 443"/>
                    <a:gd name="T62" fmla="*/ 243 w 355"/>
                    <a:gd name="T63" fmla="*/ 60 h 443"/>
                    <a:gd name="T64" fmla="*/ 225 w 355"/>
                    <a:gd name="T65" fmla="*/ 23 h 443"/>
                    <a:gd name="T66" fmla="*/ 216 w 355"/>
                    <a:gd name="T67" fmla="*/ 21 h 443"/>
                    <a:gd name="T68" fmla="*/ 201 w 355"/>
                    <a:gd name="T69" fmla="*/ 6 h 443"/>
                    <a:gd name="T70" fmla="*/ 177 w 355"/>
                    <a:gd name="T71" fmla="*/ 0 h 443"/>
                    <a:gd name="T72" fmla="*/ 177 w 355"/>
                    <a:gd name="T73" fmla="*/ 0 h 443"/>
                    <a:gd name="T74" fmla="*/ 177 w 355"/>
                    <a:gd name="T75" fmla="*/ 0 h 443"/>
                    <a:gd name="T76" fmla="*/ 111 w 355"/>
                    <a:gd name="T77" fmla="*/ 60 h 443"/>
                    <a:gd name="T78" fmla="*/ 111 w 355"/>
                    <a:gd name="T79" fmla="*/ 87 h 443"/>
                    <a:gd name="T80" fmla="*/ 111 w 355"/>
                    <a:gd name="T81" fmla="*/ 90 h 443"/>
                    <a:gd name="T82" fmla="*/ 105 w 355"/>
                    <a:gd name="T83" fmla="*/ 94 h 443"/>
                    <a:gd name="T84" fmla="*/ 99 w 355"/>
                    <a:gd name="T85" fmla="*/ 109 h 443"/>
                    <a:gd name="T86" fmla="*/ 115 w 355"/>
                    <a:gd name="T87" fmla="*/ 140 h 443"/>
                    <a:gd name="T88" fmla="*/ 123 w 355"/>
                    <a:gd name="T89" fmla="*/ 142 h 443"/>
                    <a:gd name="T90" fmla="*/ 132 w 355"/>
                    <a:gd name="T91" fmla="*/ 172 h 443"/>
                    <a:gd name="T92" fmla="*/ 132 w 355"/>
                    <a:gd name="T93" fmla="*/ 193 h 443"/>
                    <a:gd name="T94" fmla="*/ 159 w 355"/>
                    <a:gd name="T95" fmla="*/ 214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55" h="443">
                      <a:moveTo>
                        <a:pt x="159" y="214"/>
                      </a:moveTo>
                      <a:cubicBezTo>
                        <a:pt x="150" y="238"/>
                        <a:pt x="150" y="238"/>
                        <a:pt x="150" y="238"/>
                      </a:cubicBezTo>
                      <a:cubicBezTo>
                        <a:pt x="150" y="238"/>
                        <a:pt x="150" y="238"/>
                        <a:pt x="168" y="253"/>
                      </a:cubicBezTo>
                      <a:cubicBezTo>
                        <a:pt x="157" y="296"/>
                        <a:pt x="157" y="296"/>
                        <a:pt x="157" y="296"/>
                      </a:cubicBezTo>
                      <a:cubicBezTo>
                        <a:pt x="145" y="244"/>
                        <a:pt x="145" y="244"/>
                        <a:pt x="145" y="244"/>
                      </a:cubicBezTo>
                      <a:cubicBezTo>
                        <a:pt x="125" y="213"/>
                        <a:pt x="125" y="213"/>
                        <a:pt x="125" y="213"/>
                      </a:cubicBezTo>
                      <a:cubicBezTo>
                        <a:pt x="128" y="199"/>
                        <a:pt x="128" y="199"/>
                        <a:pt x="128" y="199"/>
                      </a:cubicBezTo>
                      <a:cubicBezTo>
                        <a:pt x="128" y="199"/>
                        <a:pt x="60" y="221"/>
                        <a:pt x="39" y="229"/>
                      </a:cubicBezTo>
                      <a:cubicBezTo>
                        <a:pt x="28" y="233"/>
                        <a:pt x="20" y="241"/>
                        <a:pt x="18" y="250"/>
                      </a:cubicBezTo>
                      <a:cubicBezTo>
                        <a:pt x="15" y="259"/>
                        <a:pt x="0" y="361"/>
                        <a:pt x="0" y="421"/>
                      </a:cubicBezTo>
                      <a:cubicBezTo>
                        <a:pt x="0" y="434"/>
                        <a:pt x="134" y="443"/>
                        <a:pt x="177" y="443"/>
                      </a:cubicBezTo>
                      <a:cubicBezTo>
                        <a:pt x="177" y="443"/>
                        <a:pt x="177" y="443"/>
                        <a:pt x="177" y="443"/>
                      </a:cubicBezTo>
                      <a:cubicBezTo>
                        <a:pt x="177" y="443"/>
                        <a:pt x="177" y="443"/>
                        <a:pt x="177" y="443"/>
                      </a:cubicBezTo>
                      <a:cubicBezTo>
                        <a:pt x="220" y="443"/>
                        <a:pt x="355" y="434"/>
                        <a:pt x="355" y="421"/>
                      </a:cubicBezTo>
                      <a:cubicBezTo>
                        <a:pt x="355" y="361"/>
                        <a:pt x="340" y="259"/>
                        <a:pt x="337" y="250"/>
                      </a:cubicBezTo>
                      <a:cubicBezTo>
                        <a:pt x="334" y="241"/>
                        <a:pt x="326" y="233"/>
                        <a:pt x="316" y="229"/>
                      </a:cubicBezTo>
                      <a:cubicBezTo>
                        <a:pt x="294" y="221"/>
                        <a:pt x="226" y="199"/>
                        <a:pt x="226" y="199"/>
                      </a:cubicBezTo>
                      <a:cubicBezTo>
                        <a:pt x="230" y="213"/>
                        <a:pt x="230" y="213"/>
                        <a:pt x="230" y="213"/>
                      </a:cubicBezTo>
                      <a:cubicBezTo>
                        <a:pt x="209" y="244"/>
                        <a:pt x="209" y="244"/>
                        <a:pt x="209" y="244"/>
                      </a:cubicBezTo>
                      <a:cubicBezTo>
                        <a:pt x="198" y="296"/>
                        <a:pt x="198" y="296"/>
                        <a:pt x="198" y="296"/>
                      </a:cubicBezTo>
                      <a:cubicBezTo>
                        <a:pt x="186" y="253"/>
                        <a:pt x="186" y="253"/>
                        <a:pt x="186" y="253"/>
                      </a:cubicBezTo>
                      <a:cubicBezTo>
                        <a:pt x="204" y="238"/>
                        <a:pt x="204" y="238"/>
                        <a:pt x="204" y="238"/>
                      </a:cubicBezTo>
                      <a:cubicBezTo>
                        <a:pt x="195" y="214"/>
                        <a:pt x="195" y="214"/>
                        <a:pt x="195" y="214"/>
                      </a:cubicBezTo>
                      <a:cubicBezTo>
                        <a:pt x="222" y="193"/>
                        <a:pt x="222" y="193"/>
                        <a:pt x="222" y="193"/>
                      </a:cubicBezTo>
                      <a:cubicBezTo>
                        <a:pt x="222" y="172"/>
                        <a:pt x="222" y="172"/>
                        <a:pt x="222" y="172"/>
                      </a:cubicBezTo>
                      <a:cubicBezTo>
                        <a:pt x="230" y="160"/>
                        <a:pt x="231" y="142"/>
                        <a:pt x="231" y="142"/>
                      </a:cubicBezTo>
                      <a:cubicBezTo>
                        <a:pt x="231" y="142"/>
                        <a:pt x="239" y="140"/>
                        <a:pt x="240" y="140"/>
                      </a:cubicBezTo>
                      <a:cubicBezTo>
                        <a:pt x="249" y="133"/>
                        <a:pt x="255" y="119"/>
                        <a:pt x="255" y="109"/>
                      </a:cubicBezTo>
                      <a:cubicBezTo>
                        <a:pt x="255" y="105"/>
                        <a:pt x="255" y="101"/>
                        <a:pt x="253" y="98"/>
                      </a:cubicBezTo>
                      <a:cubicBezTo>
                        <a:pt x="251" y="94"/>
                        <a:pt x="246" y="93"/>
                        <a:pt x="244" y="90"/>
                      </a:cubicBezTo>
                      <a:cubicBezTo>
                        <a:pt x="243" y="89"/>
                        <a:pt x="243" y="88"/>
                        <a:pt x="243" y="87"/>
                      </a:cubicBezTo>
                      <a:cubicBezTo>
                        <a:pt x="243" y="78"/>
                        <a:pt x="243" y="69"/>
                        <a:pt x="243" y="60"/>
                      </a:cubicBezTo>
                      <a:cubicBezTo>
                        <a:pt x="243" y="47"/>
                        <a:pt x="239" y="28"/>
                        <a:pt x="225" y="23"/>
                      </a:cubicBezTo>
                      <a:cubicBezTo>
                        <a:pt x="224" y="22"/>
                        <a:pt x="216" y="22"/>
                        <a:pt x="216" y="21"/>
                      </a:cubicBezTo>
                      <a:cubicBezTo>
                        <a:pt x="213" y="15"/>
                        <a:pt x="207" y="9"/>
                        <a:pt x="201" y="6"/>
                      </a:cubicBezTo>
                      <a:cubicBezTo>
                        <a:pt x="195" y="3"/>
                        <a:pt x="186" y="0"/>
                        <a:pt x="177" y="0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43" y="0"/>
                        <a:pt x="111" y="25"/>
                        <a:pt x="111" y="60"/>
                      </a:cubicBezTo>
                      <a:cubicBezTo>
                        <a:pt x="111" y="69"/>
                        <a:pt x="111" y="78"/>
                        <a:pt x="111" y="87"/>
                      </a:cubicBezTo>
                      <a:cubicBezTo>
                        <a:pt x="111" y="88"/>
                        <a:pt x="111" y="89"/>
                        <a:pt x="111" y="90"/>
                      </a:cubicBezTo>
                      <a:cubicBezTo>
                        <a:pt x="109" y="91"/>
                        <a:pt x="106" y="92"/>
                        <a:pt x="105" y="94"/>
                      </a:cubicBezTo>
                      <a:cubicBezTo>
                        <a:pt x="100" y="98"/>
                        <a:pt x="99" y="103"/>
                        <a:pt x="99" y="109"/>
                      </a:cubicBezTo>
                      <a:cubicBezTo>
                        <a:pt x="99" y="119"/>
                        <a:pt x="105" y="133"/>
                        <a:pt x="115" y="140"/>
                      </a:cubicBezTo>
                      <a:cubicBezTo>
                        <a:pt x="115" y="140"/>
                        <a:pt x="123" y="142"/>
                        <a:pt x="123" y="142"/>
                      </a:cubicBezTo>
                      <a:cubicBezTo>
                        <a:pt x="123" y="142"/>
                        <a:pt x="125" y="160"/>
                        <a:pt x="132" y="172"/>
                      </a:cubicBezTo>
                      <a:cubicBezTo>
                        <a:pt x="132" y="193"/>
                        <a:pt x="132" y="193"/>
                        <a:pt x="132" y="193"/>
                      </a:cubicBezTo>
                      <a:lnTo>
                        <a:pt x="159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99" name="Group 98"/>
            <p:cNvGrpSpPr/>
            <p:nvPr/>
          </p:nvGrpSpPr>
          <p:grpSpPr>
            <a:xfrm>
              <a:off x="6228138" y="3893127"/>
              <a:ext cx="724391" cy="724391"/>
              <a:chOff x="4810496" y="3893127"/>
              <a:chExt cx="724391" cy="72439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4810496" y="3893127"/>
                <a:ext cx="724391" cy="724391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outerShdw blurRad="254000" dist="127000" dir="7020000" algn="tr" rotWithShape="0">
                  <a:prstClr val="black">
                    <a:alpha val="14000"/>
                  </a:prstClr>
                </a:outerShdw>
              </a:effectLst>
            </p:spPr>
            <p:txBody>
              <a:bodyPr lIns="91427" tIns="45714" rIns="91427" bIns="45714" rtlCol="0" anchor="ctr"/>
              <a:lstStyle/>
              <a:p>
                <a:pPr algn="ctr" defTabSz="684316"/>
                <a:endParaRPr lang="en-US" sz="1400" kern="0">
                  <a:solidFill>
                    <a:prstClr val="white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grpSp>
            <p:nvGrpSpPr>
              <p:cNvPr id="101" name="Group 28"/>
              <p:cNvGrpSpPr>
                <a:grpSpLocks noChangeAspect="1"/>
              </p:cNvGrpSpPr>
              <p:nvPr/>
            </p:nvGrpSpPr>
            <p:grpSpPr bwMode="auto">
              <a:xfrm>
                <a:off x="4923027" y="4065918"/>
                <a:ext cx="492122" cy="422954"/>
                <a:chOff x="2570" y="1351"/>
                <a:chExt cx="619" cy="532"/>
              </a:xfrm>
              <a:solidFill>
                <a:schemeClr val="bg1"/>
              </a:solidFill>
            </p:grpSpPr>
            <p:sp>
              <p:nvSpPr>
                <p:cNvPr id="102" name="Freeform 29"/>
                <p:cNvSpPr>
                  <a:spLocks/>
                </p:cNvSpPr>
                <p:nvPr/>
              </p:nvSpPr>
              <p:spPr bwMode="auto">
                <a:xfrm>
                  <a:off x="2570" y="1526"/>
                  <a:ext cx="293" cy="160"/>
                </a:xfrm>
                <a:custGeom>
                  <a:avLst/>
                  <a:gdLst>
                    <a:gd name="T0" fmla="*/ 293 w 293"/>
                    <a:gd name="T1" fmla="*/ 104 h 160"/>
                    <a:gd name="T2" fmla="*/ 99 w 293"/>
                    <a:gd name="T3" fmla="*/ 0 h 160"/>
                    <a:gd name="T4" fmla="*/ 0 w 293"/>
                    <a:gd name="T5" fmla="*/ 54 h 160"/>
                    <a:gd name="T6" fmla="*/ 199 w 293"/>
                    <a:gd name="T7" fmla="*/ 160 h 160"/>
                    <a:gd name="T8" fmla="*/ 293 w 293"/>
                    <a:gd name="T9" fmla="*/ 104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160">
                      <a:moveTo>
                        <a:pt x="293" y="104"/>
                      </a:moveTo>
                      <a:lnTo>
                        <a:pt x="99" y="0"/>
                      </a:lnTo>
                      <a:lnTo>
                        <a:pt x="0" y="54"/>
                      </a:lnTo>
                      <a:lnTo>
                        <a:pt x="199" y="160"/>
                      </a:lnTo>
                      <a:lnTo>
                        <a:pt x="293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3" name="Freeform 30"/>
                <p:cNvSpPr>
                  <a:spLocks/>
                </p:cNvSpPr>
                <p:nvPr/>
              </p:nvSpPr>
              <p:spPr bwMode="auto">
                <a:xfrm>
                  <a:off x="2669" y="1651"/>
                  <a:ext cx="201" cy="225"/>
                </a:xfrm>
                <a:custGeom>
                  <a:avLst/>
                  <a:gdLst>
                    <a:gd name="T0" fmla="*/ 0 w 201"/>
                    <a:gd name="T1" fmla="*/ 5 h 225"/>
                    <a:gd name="T2" fmla="*/ 0 w 201"/>
                    <a:gd name="T3" fmla="*/ 128 h 225"/>
                    <a:gd name="T4" fmla="*/ 201 w 201"/>
                    <a:gd name="T5" fmla="*/ 225 h 225"/>
                    <a:gd name="T6" fmla="*/ 201 w 201"/>
                    <a:gd name="T7" fmla="*/ 0 h 225"/>
                    <a:gd name="T8" fmla="*/ 97 w 201"/>
                    <a:gd name="T9" fmla="*/ 54 h 225"/>
                    <a:gd name="T10" fmla="*/ 0 w 201"/>
                    <a:gd name="T11" fmla="*/ 5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" h="225">
                      <a:moveTo>
                        <a:pt x="0" y="5"/>
                      </a:moveTo>
                      <a:lnTo>
                        <a:pt x="0" y="128"/>
                      </a:lnTo>
                      <a:lnTo>
                        <a:pt x="201" y="225"/>
                      </a:lnTo>
                      <a:lnTo>
                        <a:pt x="201" y="0"/>
                      </a:lnTo>
                      <a:lnTo>
                        <a:pt x="97" y="54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4" name="Freeform 31"/>
                <p:cNvSpPr>
                  <a:spLocks/>
                </p:cNvSpPr>
                <p:nvPr/>
              </p:nvSpPr>
              <p:spPr bwMode="auto">
                <a:xfrm>
                  <a:off x="2903" y="1353"/>
                  <a:ext cx="284" cy="154"/>
                </a:xfrm>
                <a:custGeom>
                  <a:avLst/>
                  <a:gdLst>
                    <a:gd name="T0" fmla="*/ 284 w 284"/>
                    <a:gd name="T1" fmla="*/ 102 h 154"/>
                    <a:gd name="T2" fmla="*/ 95 w 284"/>
                    <a:gd name="T3" fmla="*/ 0 h 154"/>
                    <a:gd name="T4" fmla="*/ 0 w 284"/>
                    <a:gd name="T5" fmla="*/ 50 h 154"/>
                    <a:gd name="T6" fmla="*/ 197 w 284"/>
                    <a:gd name="T7" fmla="*/ 154 h 154"/>
                    <a:gd name="T8" fmla="*/ 284 w 284"/>
                    <a:gd name="T9" fmla="*/ 102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4" h="154">
                      <a:moveTo>
                        <a:pt x="284" y="102"/>
                      </a:moveTo>
                      <a:lnTo>
                        <a:pt x="95" y="0"/>
                      </a:lnTo>
                      <a:lnTo>
                        <a:pt x="0" y="50"/>
                      </a:lnTo>
                      <a:lnTo>
                        <a:pt x="197" y="154"/>
                      </a:lnTo>
                      <a:lnTo>
                        <a:pt x="284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5" name="Freeform 32"/>
                <p:cNvSpPr>
                  <a:spLocks/>
                </p:cNvSpPr>
                <p:nvPr/>
              </p:nvSpPr>
              <p:spPr bwMode="auto">
                <a:xfrm>
                  <a:off x="2577" y="1351"/>
                  <a:ext cx="279" cy="151"/>
                </a:xfrm>
                <a:custGeom>
                  <a:avLst/>
                  <a:gdLst>
                    <a:gd name="T0" fmla="*/ 279 w 279"/>
                    <a:gd name="T1" fmla="*/ 47 h 151"/>
                    <a:gd name="T2" fmla="*/ 189 w 279"/>
                    <a:gd name="T3" fmla="*/ 0 h 151"/>
                    <a:gd name="T4" fmla="*/ 0 w 279"/>
                    <a:gd name="T5" fmla="*/ 99 h 151"/>
                    <a:gd name="T6" fmla="*/ 92 w 279"/>
                    <a:gd name="T7" fmla="*/ 151 h 151"/>
                    <a:gd name="T8" fmla="*/ 279 w 279"/>
                    <a:gd name="T9" fmla="*/ 4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9" h="151">
                      <a:moveTo>
                        <a:pt x="279" y="47"/>
                      </a:moveTo>
                      <a:lnTo>
                        <a:pt x="189" y="0"/>
                      </a:lnTo>
                      <a:lnTo>
                        <a:pt x="0" y="99"/>
                      </a:lnTo>
                      <a:lnTo>
                        <a:pt x="92" y="151"/>
                      </a:lnTo>
                      <a:lnTo>
                        <a:pt x="279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6" name="Freeform 33"/>
                <p:cNvSpPr>
                  <a:spLocks/>
                </p:cNvSpPr>
                <p:nvPr/>
              </p:nvSpPr>
              <p:spPr bwMode="auto">
                <a:xfrm>
                  <a:off x="2889" y="1646"/>
                  <a:ext cx="211" cy="237"/>
                </a:xfrm>
                <a:custGeom>
                  <a:avLst/>
                  <a:gdLst>
                    <a:gd name="T0" fmla="*/ 0 w 211"/>
                    <a:gd name="T1" fmla="*/ 0 h 237"/>
                    <a:gd name="T2" fmla="*/ 0 w 211"/>
                    <a:gd name="T3" fmla="*/ 237 h 237"/>
                    <a:gd name="T4" fmla="*/ 211 w 211"/>
                    <a:gd name="T5" fmla="*/ 133 h 237"/>
                    <a:gd name="T6" fmla="*/ 211 w 211"/>
                    <a:gd name="T7" fmla="*/ 5 h 237"/>
                    <a:gd name="T8" fmla="*/ 104 w 211"/>
                    <a:gd name="T9" fmla="*/ 57 h 237"/>
                    <a:gd name="T10" fmla="*/ 0 w 211"/>
                    <a:gd name="T11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237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211" y="133"/>
                      </a:lnTo>
                      <a:lnTo>
                        <a:pt x="211" y="5"/>
                      </a:lnTo>
                      <a:lnTo>
                        <a:pt x="104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7" name="Freeform 34"/>
                <p:cNvSpPr>
                  <a:spLocks/>
                </p:cNvSpPr>
                <p:nvPr/>
              </p:nvSpPr>
              <p:spPr bwMode="auto">
                <a:xfrm>
                  <a:off x="2899" y="1530"/>
                  <a:ext cx="290" cy="152"/>
                </a:xfrm>
                <a:custGeom>
                  <a:avLst/>
                  <a:gdLst>
                    <a:gd name="T0" fmla="*/ 0 w 290"/>
                    <a:gd name="T1" fmla="*/ 100 h 152"/>
                    <a:gd name="T2" fmla="*/ 94 w 290"/>
                    <a:gd name="T3" fmla="*/ 152 h 152"/>
                    <a:gd name="T4" fmla="*/ 290 w 290"/>
                    <a:gd name="T5" fmla="*/ 48 h 152"/>
                    <a:gd name="T6" fmla="*/ 201 w 290"/>
                    <a:gd name="T7" fmla="*/ 0 h 152"/>
                    <a:gd name="T8" fmla="*/ 0 w 290"/>
                    <a:gd name="T9" fmla="*/ 10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152">
                      <a:moveTo>
                        <a:pt x="0" y="100"/>
                      </a:moveTo>
                      <a:lnTo>
                        <a:pt x="94" y="152"/>
                      </a:lnTo>
                      <a:lnTo>
                        <a:pt x="290" y="48"/>
                      </a:lnTo>
                      <a:lnTo>
                        <a:pt x="201" y="0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8" name="Freeform 35"/>
                <p:cNvSpPr>
                  <a:spLocks/>
                </p:cNvSpPr>
                <p:nvPr/>
              </p:nvSpPr>
              <p:spPr bwMode="auto">
                <a:xfrm>
                  <a:off x="2691" y="1412"/>
                  <a:ext cx="392" cy="201"/>
                </a:xfrm>
                <a:custGeom>
                  <a:avLst/>
                  <a:gdLst>
                    <a:gd name="T0" fmla="*/ 186 w 392"/>
                    <a:gd name="T1" fmla="*/ 0 h 201"/>
                    <a:gd name="T2" fmla="*/ 392 w 392"/>
                    <a:gd name="T3" fmla="*/ 107 h 201"/>
                    <a:gd name="T4" fmla="*/ 191 w 392"/>
                    <a:gd name="T5" fmla="*/ 201 h 201"/>
                    <a:gd name="T6" fmla="*/ 0 w 392"/>
                    <a:gd name="T7" fmla="*/ 104 h 201"/>
                    <a:gd name="T8" fmla="*/ 186 w 392"/>
                    <a:gd name="T9" fmla="*/ 0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2" h="201">
                      <a:moveTo>
                        <a:pt x="186" y="0"/>
                      </a:moveTo>
                      <a:lnTo>
                        <a:pt x="392" y="107"/>
                      </a:lnTo>
                      <a:lnTo>
                        <a:pt x="191" y="201"/>
                      </a:lnTo>
                      <a:lnTo>
                        <a:pt x="0" y="104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</p:grpSp>
        </p:grpSp>
      </p:grpSp>
      <p:grpSp>
        <p:nvGrpSpPr>
          <p:cNvPr id="71" name="Group 70"/>
          <p:cNvGrpSpPr/>
          <p:nvPr/>
        </p:nvGrpSpPr>
        <p:grpSpPr>
          <a:xfrm>
            <a:off x="732176" y="2096812"/>
            <a:ext cx="1460666" cy="1460666"/>
            <a:chOff x="688768" y="1900049"/>
            <a:chExt cx="1163782" cy="1163782"/>
          </a:xfrm>
        </p:grpSpPr>
        <p:sp>
          <p:nvSpPr>
            <p:cNvPr id="72" name="Oval 71"/>
            <p:cNvSpPr/>
            <p:nvPr/>
          </p:nvSpPr>
          <p:spPr>
            <a:xfrm>
              <a:off x="688768" y="1900049"/>
              <a:ext cx="1163782" cy="1163782"/>
            </a:xfrm>
            <a:prstGeom prst="ellipse">
              <a:avLst/>
            </a:prstGeom>
            <a:solidFill>
              <a:srgbClr val="0794DB"/>
            </a:solidFill>
            <a:ln w="25400" cap="flat" cmpd="sng" algn="ctr">
              <a:noFill/>
              <a:prstDash val="solid"/>
            </a:ln>
            <a:effectLst>
              <a:outerShdw blurRad="254000" dist="127000" dir="7020000" algn="tr" rotWithShape="0">
                <a:prstClr val="black">
                  <a:alpha val="14000"/>
                </a:prstClr>
              </a:outerShdw>
            </a:effectLst>
          </p:spPr>
          <p:txBody>
            <a:bodyPr lIns="91427" tIns="45714" rIns="91427" bIns="45714" rtlCol="0" anchor="ctr"/>
            <a:lstStyle/>
            <a:p>
              <a:pPr algn="ctr" defTabSz="684316"/>
              <a:endParaRPr lang="en-US" sz="1400" kern="0">
                <a:solidFill>
                  <a:prstClr val="white"/>
                </a:solidFill>
                <a:latin typeface="Arial"/>
                <a:cs typeface="Arial" panose="020B0604020202020204" pitchFamily="34" charset="0"/>
              </a:endParaRPr>
            </a:p>
          </p:txBody>
        </p:sp>
        <p:grpSp>
          <p:nvGrpSpPr>
            <p:cNvPr id="73" name="Group 92"/>
            <p:cNvGrpSpPr>
              <a:grpSpLocks noChangeAspect="1"/>
            </p:cNvGrpSpPr>
            <p:nvPr/>
          </p:nvGrpSpPr>
          <p:grpSpPr bwMode="auto">
            <a:xfrm>
              <a:off x="895063" y="2132248"/>
              <a:ext cx="751192" cy="628135"/>
              <a:chOff x="3636" y="1990"/>
              <a:chExt cx="409" cy="342"/>
            </a:xfrm>
            <a:solidFill>
              <a:schemeClr val="bg1"/>
            </a:solidFill>
            <a:effectLst/>
          </p:grpSpPr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3799" y="2025"/>
                <a:ext cx="114" cy="307"/>
              </a:xfrm>
              <a:custGeom>
                <a:avLst/>
                <a:gdLst>
                  <a:gd name="T0" fmla="*/ 0 w 114"/>
                  <a:gd name="T1" fmla="*/ 0 h 307"/>
                  <a:gd name="T2" fmla="*/ 0 w 114"/>
                  <a:gd name="T3" fmla="*/ 307 h 307"/>
                  <a:gd name="T4" fmla="*/ 114 w 114"/>
                  <a:gd name="T5" fmla="*/ 307 h 307"/>
                  <a:gd name="T6" fmla="*/ 114 w 114"/>
                  <a:gd name="T7" fmla="*/ 0 h 307"/>
                  <a:gd name="T8" fmla="*/ 0 w 114"/>
                  <a:gd name="T9" fmla="*/ 0 h 307"/>
                  <a:gd name="T10" fmla="*/ 48 w 114"/>
                  <a:gd name="T11" fmla="*/ 279 h 307"/>
                  <a:gd name="T12" fmla="*/ 19 w 114"/>
                  <a:gd name="T13" fmla="*/ 279 h 307"/>
                  <a:gd name="T14" fmla="*/ 19 w 114"/>
                  <a:gd name="T15" fmla="*/ 241 h 307"/>
                  <a:gd name="T16" fmla="*/ 48 w 114"/>
                  <a:gd name="T17" fmla="*/ 241 h 307"/>
                  <a:gd name="T18" fmla="*/ 48 w 114"/>
                  <a:gd name="T19" fmla="*/ 279 h 307"/>
                  <a:gd name="T20" fmla="*/ 48 w 114"/>
                  <a:gd name="T21" fmla="*/ 225 h 307"/>
                  <a:gd name="T22" fmla="*/ 19 w 114"/>
                  <a:gd name="T23" fmla="*/ 225 h 307"/>
                  <a:gd name="T24" fmla="*/ 19 w 114"/>
                  <a:gd name="T25" fmla="*/ 187 h 307"/>
                  <a:gd name="T26" fmla="*/ 48 w 114"/>
                  <a:gd name="T27" fmla="*/ 187 h 307"/>
                  <a:gd name="T28" fmla="*/ 48 w 114"/>
                  <a:gd name="T29" fmla="*/ 225 h 307"/>
                  <a:gd name="T30" fmla="*/ 48 w 114"/>
                  <a:gd name="T31" fmla="*/ 170 h 307"/>
                  <a:gd name="T32" fmla="*/ 19 w 114"/>
                  <a:gd name="T33" fmla="*/ 170 h 307"/>
                  <a:gd name="T34" fmla="*/ 19 w 114"/>
                  <a:gd name="T35" fmla="*/ 133 h 307"/>
                  <a:gd name="T36" fmla="*/ 48 w 114"/>
                  <a:gd name="T37" fmla="*/ 133 h 307"/>
                  <a:gd name="T38" fmla="*/ 48 w 114"/>
                  <a:gd name="T39" fmla="*/ 170 h 307"/>
                  <a:gd name="T40" fmla="*/ 48 w 114"/>
                  <a:gd name="T41" fmla="*/ 116 h 307"/>
                  <a:gd name="T42" fmla="*/ 19 w 114"/>
                  <a:gd name="T43" fmla="*/ 116 h 307"/>
                  <a:gd name="T44" fmla="*/ 19 w 114"/>
                  <a:gd name="T45" fmla="*/ 78 h 307"/>
                  <a:gd name="T46" fmla="*/ 48 w 114"/>
                  <a:gd name="T47" fmla="*/ 78 h 307"/>
                  <a:gd name="T48" fmla="*/ 48 w 114"/>
                  <a:gd name="T49" fmla="*/ 116 h 307"/>
                  <a:gd name="T50" fmla="*/ 48 w 114"/>
                  <a:gd name="T51" fmla="*/ 62 h 307"/>
                  <a:gd name="T52" fmla="*/ 19 w 114"/>
                  <a:gd name="T53" fmla="*/ 62 h 307"/>
                  <a:gd name="T54" fmla="*/ 19 w 114"/>
                  <a:gd name="T55" fmla="*/ 24 h 307"/>
                  <a:gd name="T56" fmla="*/ 48 w 114"/>
                  <a:gd name="T57" fmla="*/ 24 h 307"/>
                  <a:gd name="T58" fmla="*/ 48 w 114"/>
                  <a:gd name="T59" fmla="*/ 62 h 307"/>
                  <a:gd name="T60" fmla="*/ 95 w 114"/>
                  <a:gd name="T61" fmla="*/ 279 h 307"/>
                  <a:gd name="T62" fmla="*/ 66 w 114"/>
                  <a:gd name="T63" fmla="*/ 279 h 307"/>
                  <a:gd name="T64" fmla="*/ 66 w 114"/>
                  <a:gd name="T65" fmla="*/ 241 h 307"/>
                  <a:gd name="T66" fmla="*/ 95 w 114"/>
                  <a:gd name="T67" fmla="*/ 241 h 307"/>
                  <a:gd name="T68" fmla="*/ 95 w 114"/>
                  <a:gd name="T69" fmla="*/ 279 h 307"/>
                  <a:gd name="T70" fmla="*/ 95 w 114"/>
                  <a:gd name="T71" fmla="*/ 225 h 307"/>
                  <a:gd name="T72" fmla="*/ 66 w 114"/>
                  <a:gd name="T73" fmla="*/ 225 h 307"/>
                  <a:gd name="T74" fmla="*/ 66 w 114"/>
                  <a:gd name="T75" fmla="*/ 187 h 307"/>
                  <a:gd name="T76" fmla="*/ 95 w 114"/>
                  <a:gd name="T77" fmla="*/ 187 h 307"/>
                  <a:gd name="T78" fmla="*/ 95 w 114"/>
                  <a:gd name="T79" fmla="*/ 225 h 307"/>
                  <a:gd name="T80" fmla="*/ 95 w 114"/>
                  <a:gd name="T81" fmla="*/ 170 h 307"/>
                  <a:gd name="T82" fmla="*/ 66 w 114"/>
                  <a:gd name="T83" fmla="*/ 170 h 307"/>
                  <a:gd name="T84" fmla="*/ 66 w 114"/>
                  <a:gd name="T85" fmla="*/ 133 h 307"/>
                  <a:gd name="T86" fmla="*/ 95 w 114"/>
                  <a:gd name="T87" fmla="*/ 133 h 307"/>
                  <a:gd name="T88" fmla="*/ 95 w 114"/>
                  <a:gd name="T89" fmla="*/ 170 h 307"/>
                  <a:gd name="T90" fmla="*/ 95 w 114"/>
                  <a:gd name="T91" fmla="*/ 116 h 307"/>
                  <a:gd name="T92" fmla="*/ 66 w 114"/>
                  <a:gd name="T93" fmla="*/ 116 h 307"/>
                  <a:gd name="T94" fmla="*/ 66 w 114"/>
                  <a:gd name="T95" fmla="*/ 78 h 307"/>
                  <a:gd name="T96" fmla="*/ 95 w 114"/>
                  <a:gd name="T97" fmla="*/ 78 h 307"/>
                  <a:gd name="T98" fmla="*/ 95 w 114"/>
                  <a:gd name="T99" fmla="*/ 116 h 307"/>
                  <a:gd name="T100" fmla="*/ 95 w 114"/>
                  <a:gd name="T101" fmla="*/ 62 h 307"/>
                  <a:gd name="T102" fmla="*/ 66 w 114"/>
                  <a:gd name="T103" fmla="*/ 62 h 307"/>
                  <a:gd name="T104" fmla="*/ 66 w 114"/>
                  <a:gd name="T105" fmla="*/ 24 h 307"/>
                  <a:gd name="T106" fmla="*/ 95 w 114"/>
                  <a:gd name="T107" fmla="*/ 24 h 307"/>
                  <a:gd name="T108" fmla="*/ 95 w 114"/>
                  <a:gd name="T109" fmla="*/ 6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4" h="307">
                    <a:moveTo>
                      <a:pt x="0" y="0"/>
                    </a:moveTo>
                    <a:lnTo>
                      <a:pt x="0" y="307"/>
                    </a:lnTo>
                    <a:lnTo>
                      <a:pt x="114" y="307"/>
                    </a:lnTo>
                    <a:lnTo>
                      <a:pt x="114" y="0"/>
                    </a:lnTo>
                    <a:lnTo>
                      <a:pt x="0" y="0"/>
                    </a:lnTo>
                    <a:close/>
                    <a:moveTo>
                      <a:pt x="48" y="279"/>
                    </a:moveTo>
                    <a:lnTo>
                      <a:pt x="19" y="279"/>
                    </a:lnTo>
                    <a:lnTo>
                      <a:pt x="19" y="241"/>
                    </a:lnTo>
                    <a:lnTo>
                      <a:pt x="48" y="241"/>
                    </a:lnTo>
                    <a:lnTo>
                      <a:pt x="48" y="279"/>
                    </a:lnTo>
                    <a:close/>
                    <a:moveTo>
                      <a:pt x="48" y="225"/>
                    </a:moveTo>
                    <a:lnTo>
                      <a:pt x="19" y="225"/>
                    </a:lnTo>
                    <a:lnTo>
                      <a:pt x="19" y="187"/>
                    </a:lnTo>
                    <a:lnTo>
                      <a:pt x="48" y="187"/>
                    </a:lnTo>
                    <a:lnTo>
                      <a:pt x="48" y="225"/>
                    </a:lnTo>
                    <a:close/>
                    <a:moveTo>
                      <a:pt x="48" y="170"/>
                    </a:moveTo>
                    <a:lnTo>
                      <a:pt x="19" y="170"/>
                    </a:lnTo>
                    <a:lnTo>
                      <a:pt x="19" y="133"/>
                    </a:lnTo>
                    <a:lnTo>
                      <a:pt x="48" y="133"/>
                    </a:lnTo>
                    <a:lnTo>
                      <a:pt x="48" y="170"/>
                    </a:lnTo>
                    <a:close/>
                    <a:moveTo>
                      <a:pt x="48" y="116"/>
                    </a:moveTo>
                    <a:lnTo>
                      <a:pt x="19" y="116"/>
                    </a:lnTo>
                    <a:lnTo>
                      <a:pt x="19" y="78"/>
                    </a:lnTo>
                    <a:lnTo>
                      <a:pt x="48" y="78"/>
                    </a:lnTo>
                    <a:lnTo>
                      <a:pt x="48" y="116"/>
                    </a:lnTo>
                    <a:close/>
                    <a:moveTo>
                      <a:pt x="48" y="62"/>
                    </a:moveTo>
                    <a:lnTo>
                      <a:pt x="19" y="62"/>
                    </a:lnTo>
                    <a:lnTo>
                      <a:pt x="19" y="24"/>
                    </a:lnTo>
                    <a:lnTo>
                      <a:pt x="48" y="24"/>
                    </a:lnTo>
                    <a:lnTo>
                      <a:pt x="48" y="62"/>
                    </a:lnTo>
                    <a:close/>
                    <a:moveTo>
                      <a:pt x="95" y="279"/>
                    </a:moveTo>
                    <a:lnTo>
                      <a:pt x="66" y="279"/>
                    </a:lnTo>
                    <a:lnTo>
                      <a:pt x="66" y="241"/>
                    </a:lnTo>
                    <a:lnTo>
                      <a:pt x="95" y="241"/>
                    </a:lnTo>
                    <a:lnTo>
                      <a:pt x="95" y="279"/>
                    </a:lnTo>
                    <a:close/>
                    <a:moveTo>
                      <a:pt x="95" y="225"/>
                    </a:moveTo>
                    <a:lnTo>
                      <a:pt x="66" y="225"/>
                    </a:lnTo>
                    <a:lnTo>
                      <a:pt x="66" y="187"/>
                    </a:lnTo>
                    <a:lnTo>
                      <a:pt x="95" y="187"/>
                    </a:lnTo>
                    <a:lnTo>
                      <a:pt x="95" y="225"/>
                    </a:lnTo>
                    <a:close/>
                    <a:moveTo>
                      <a:pt x="95" y="170"/>
                    </a:moveTo>
                    <a:lnTo>
                      <a:pt x="66" y="170"/>
                    </a:lnTo>
                    <a:lnTo>
                      <a:pt x="66" y="133"/>
                    </a:lnTo>
                    <a:lnTo>
                      <a:pt x="95" y="133"/>
                    </a:lnTo>
                    <a:lnTo>
                      <a:pt x="95" y="170"/>
                    </a:lnTo>
                    <a:close/>
                    <a:moveTo>
                      <a:pt x="95" y="116"/>
                    </a:moveTo>
                    <a:lnTo>
                      <a:pt x="66" y="116"/>
                    </a:lnTo>
                    <a:lnTo>
                      <a:pt x="66" y="78"/>
                    </a:lnTo>
                    <a:lnTo>
                      <a:pt x="95" y="78"/>
                    </a:lnTo>
                    <a:lnTo>
                      <a:pt x="95" y="116"/>
                    </a:lnTo>
                    <a:close/>
                    <a:moveTo>
                      <a:pt x="95" y="62"/>
                    </a:moveTo>
                    <a:lnTo>
                      <a:pt x="66" y="62"/>
                    </a:lnTo>
                    <a:lnTo>
                      <a:pt x="66" y="24"/>
                    </a:lnTo>
                    <a:lnTo>
                      <a:pt x="95" y="24"/>
                    </a:lnTo>
                    <a:lnTo>
                      <a:pt x="95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75" name="Rectangle 94"/>
              <p:cNvSpPr>
                <a:spLocks noChangeArrowheads="1"/>
              </p:cNvSpPr>
              <p:nvPr/>
            </p:nvSpPr>
            <p:spPr bwMode="auto">
              <a:xfrm>
                <a:off x="3818" y="1990"/>
                <a:ext cx="76" cy="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76" name="Freeform 95"/>
              <p:cNvSpPr>
                <a:spLocks noEditPoints="1"/>
              </p:cNvSpPr>
              <p:nvPr/>
            </p:nvSpPr>
            <p:spPr bwMode="auto">
              <a:xfrm>
                <a:off x="3932" y="2120"/>
                <a:ext cx="113" cy="212"/>
              </a:xfrm>
              <a:custGeom>
                <a:avLst/>
                <a:gdLst>
                  <a:gd name="T0" fmla="*/ 0 w 113"/>
                  <a:gd name="T1" fmla="*/ 0 h 212"/>
                  <a:gd name="T2" fmla="*/ 0 w 113"/>
                  <a:gd name="T3" fmla="*/ 212 h 212"/>
                  <a:gd name="T4" fmla="*/ 113 w 113"/>
                  <a:gd name="T5" fmla="*/ 212 h 212"/>
                  <a:gd name="T6" fmla="*/ 113 w 113"/>
                  <a:gd name="T7" fmla="*/ 0 h 212"/>
                  <a:gd name="T8" fmla="*/ 0 w 113"/>
                  <a:gd name="T9" fmla="*/ 0 h 212"/>
                  <a:gd name="T10" fmla="*/ 94 w 113"/>
                  <a:gd name="T11" fmla="*/ 184 h 212"/>
                  <a:gd name="T12" fmla="*/ 18 w 113"/>
                  <a:gd name="T13" fmla="*/ 184 h 212"/>
                  <a:gd name="T14" fmla="*/ 18 w 113"/>
                  <a:gd name="T15" fmla="*/ 156 h 212"/>
                  <a:gd name="T16" fmla="*/ 94 w 113"/>
                  <a:gd name="T17" fmla="*/ 156 h 212"/>
                  <a:gd name="T18" fmla="*/ 94 w 113"/>
                  <a:gd name="T19" fmla="*/ 184 h 212"/>
                  <a:gd name="T20" fmla="*/ 94 w 113"/>
                  <a:gd name="T21" fmla="*/ 139 h 212"/>
                  <a:gd name="T22" fmla="*/ 18 w 113"/>
                  <a:gd name="T23" fmla="*/ 139 h 212"/>
                  <a:gd name="T24" fmla="*/ 18 w 113"/>
                  <a:gd name="T25" fmla="*/ 111 h 212"/>
                  <a:gd name="T26" fmla="*/ 94 w 113"/>
                  <a:gd name="T27" fmla="*/ 111 h 212"/>
                  <a:gd name="T28" fmla="*/ 94 w 113"/>
                  <a:gd name="T29" fmla="*/ 139 h 212"/>
                  <a:gd name="T30" fmla="*/ 94 w 113"/>
                  <a:gd name="T31" fmla="*/ 97 h 212"/>
                  <a:gd name="T32" fmla="*/ 18 w 113"/>
                  <a:gd name="T33" fmla="*/ 97 h 212"/>
                  <a:gd name="T34" fmla="*/ 18 w 113"/>
                  <a:gd name="T35" fmla="*/ 68 h 212"/>
                  <a:gd name="T36" fmla="*/ 94 w 113"/>
                  <a:gd name="T37" fmla="*/ 68 h 212"/>
                  <a:gd name="T38" fmla="*/ 94 w 113"/>
                  <a:gd name="T39" fmla="*/ 97 h 212"/>
                  <a:gd name="T40" fmla="*/ 94 w 113"/>
                  <a:gd name="T41" fmla="*/ 52 h 212"/>
                  <a:gd name="T42" fmla="*/ 18 w 113"/>
                  <a:gd name="T43" fmla="*/ 52 h 212"/>
                  <a:gd name="T44" fmla="*/ 18 w 113"/>
                  <a:gd name="T45" fmla="*/ 24 h 212"/>
                  <a:gd name="T46" fmla="*/ 94 w 113"/>
                  <a:gd name="T47" fmla="*/ 24 h 212"/>
                  <a:gd name="T48" fmla="*/ 94 w 113"/>
                  <a:gd name="T49" fmla="*/ 5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212">
                    <a:moveTo>
                      <a:pt x="0" y="0"/>
                    </a:moveTo>
                    <a:lnTo>
                      <a:pt x="0" y="212"/>
                    </a:lnTo>
                    <a:lnTo>
                      <a:pt x="113" y="212"/>
                    </a:lnTo>
                    <a:lnTo>
                      <a:pt x="113" y="0"/>
                    </a:lnTo>
                    <a:lnTo>
                      <a:pt x="0" y="0"/>
                    </a:lnTo>
                    <a:close/>
                    <a:moveTo>
                      <a:pt x="94" y="184"/>
                    </a:moveTo>
                    <a:lnTo>
                      <a:pt x="18" y="184"/>
                    </a:lnTo>
                    <a:lnTo>
                      <a:pt x="18" y="156"/>
                    </a:lnTo>
                    <a:lnTo>
                      <a:pt x="94" y="156"/>
                    </a:lnTo>
                    <a:lnTo>
                      <a:pt x="94" y="184"/>
                    </a:lnTo>
                    <a:close/>
                    <a:moveTo>
                      <a:pt x="94" y="139"/>
                    </a:moveTo>
                    <a:lnTo>
                      <a:pt x="18" y="139"/>
                    </a:lnTo>
                    <a:lnTo>
                      <a:pt x="18" y="111"/>
                    </a:lnTo>
                    <a:lnTo>
                      <a:pt x="94" y="111"/>
                    </a:lnTo>
                    <a:lnTo>
                      <a:pt x="94" y="139"/>
                    </a:lnTo>
                    <a:close/>
                    <a:moveTo>
                      <a:pt x="94" y="97"/>
                    </a:moveTo>
                    <a:lnTo>
                      <a:pt x="18" y="97"/>
                    </a:lnTo>
                    <a:lnTo>
                      <a:pt x="18" y="68"/>
                    </a:lnTo>
                    <a:lnTo>
                      <a:pt x="94" y="68"/>
                    </a:lnTo>
                    <a:lnTo>
                      <a:pt x="94" y="97"/>
                    </a:lnTo>
                    <a:close/>
                    <a:moveTo>
                      <a:pt x="94" y="52"/>
                    </a:moveTo>
                    <a:lnTo>
                      <a:pt x="18" y="52"/>
                    </a:lnTo>
                    <a:lnTo>
                      <a:pt x="18" y="24"/>
                    </a:lnTo>
                    <a:lnTo>
                      <a:pt x="94" y="24"/>
                    </a:lnTo>
                    <a:lnTo>
                      <a:pt x="94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77" name="Freeform 96"/>
              <p:cNvSpPr>
                <a:spLocks noEditPoints="1"/>
              </p:cNvSpPr>
              <p:nvPr/>
            </p:nvSpPr>
            <p:spPr bwMode="auto">
              <a:xfrm>
                <a:off x="3636" y="2018"/>
                <a:ext cx="144" cy="314"/>
              </a:xfrm>
              <a:custGeom>
                <a:avLst/>
                <a:gdLst>
                  <a:gd name="T0" fmla="*/ 118 w 144"/>
                  <a:gd name="T1" fmla="*/ 52 h 314"/>
                  <a:gd name="T2" fmla="*/ 81 w 144"/>
                  <a:gd name="T3" fmla="*/ 17 h 314"/>
                  <a:gd name="T4" fmla="*/ 66 w 144"/>
                  <a:gd name="T5" fmla="*/ 0 h 314"/>
                  <a:gd name="T6" fmla="*/ 26 w 144"/>
                  <a:gd name="T7" fmla="*/ 52 h 314"/>
                  <a:gd name="T8" fmla="*/ 0 w 144"/>
                  <a:gd name="T9" fmla="*/ 130 h 314"/>
                  <a:gd name="T10" fmla="*/ 144 w 144"/>
                  <a:gd name="T11" fmla="*/ 314 h 314"/>
                  <a:gd name="T12" fmla="*/ 118 w 144"/>
                  <a:gd name="T13" fmla="*/ 130 h 314"/>
                  <a:gd name="T14" fmla="*/ 97 w 144"/>
                  <a:gd name="T15" fmla="*/ 59 h 314"/>
                  <a:gd name="T16" fmla="*/ 50 w 144"/>
                  <a:gd name="T17" fmla="*/ 88 h 314"/>
                  <a:gd name="T18" fmla="*/ 50 w 144"/>
                  <a:gd name="T19" fmla="*/ 97 h 314"/>
                  <a:gd name="T20" fmla="*/ 97 w 144"/>
                  <a:gd name="T21" fmla="*/ 126 h 314"/>
                  <a:gd name="T22" fmla="*/ 50 w 144"/>
                  <a:gd name="T23" fmla="*/ 97 h 314"/>
                  <a:gd name="T24" fmla="*/ 21 w 144"/>
                  <a:gd name="T25" fmla="*/ 296 h 314"/>
                  <a:gd name="T26" fmla="*/ 69 w 144"/>
                  <a:gd name="T27" fmla="*/ 267 h 314"/>
                  <a:gd name="T28" fmla="*/ 69 w 144"/>
                  <a:gd name="T29" fmla="*/ 258 h 314"/>
                  <a:gd name="T30" fmla="*/ 21 w 144"/>
                  <a:gd name="T31" fmla="*/ 229 h 314"/>
                  <a:gd name="T32" fmla="*/ 69 w 144"/>
                  <a:gd name="T33" fmla="*/ 258 h 314"/>
                  <a:gd name="T34" fmla="*/ 21 w 144"/>
                  <a:gd name="T35" fmla="*/ 220 h 314"/>
                  <a:gd name="T36" fmla="*/ 69 w 144"/>
                  <a:gd name="T37" fmla="*/ 192 h 314"/>
                  <a:gd name="T38" fmla="*/ 69 w 144"/>
                  <a:gd name="T39" fmla="*/ 182 h 314"/>
                  <a:gd name="T40" fmla="*/ 21 w 144"/>
                  <a:gd name="T41" fmla="*/ 154 h 314"/>
                  <a:gd name="T42" fmla="*/ 69 w 144"/>
                  <a:gd name="T43" fmla="*/ 182 h 314"/>
                  <a:gd name="T44" fmla="*/ 78 w 144"/>
                  <a:gd name="T45" fmla="*/ 296 h 314"/>
                  <a:gd name="T46" fmla="*/ 125 w 144"/>
                  <a:gd name="T47" fmla="*/ 267 h 314"/>
                  <a:gd name="T48" fmla="*/ 125 w 144"/>
                  <a:gd name="T49" fmla="*/ 258 h 314"/>
                  <a:gd name="T50" fmla="*/ 78 w 144"/>
                  <a:gd name="T51" fmla="*/ 229 h 314"/>
                  <a:gd name="T52" fmla="*/ 125 w 144"/>
                  <a:gd name="T53" fmla="*/ 258 h 314"/>
                  <a:gd name="T54" fmla="*/ 78 w 144"/>
                  <a:gd name="T55" fmla="*/ 220 h 314"/>
                  <a:gd name="T56" fmla="*/ 125 w 144"/>
                  <a:gd name="T57" fmla="*/ 192 h 314"/>
                  <a:gd name="T58" fmla="*/ 125 w 144"/>
                  <a:gd name="T59" fmla="*/ 182 h 314"/>
                  <a:gd name="T60" fmla="*/ 78 w 144"/>
                  <a:gd name="T61" fmla="*/ 154 h 314"/>
                  <a:gd name="T62" fmla="*/ 125 w 144"/>
                  <a:gd name="T63" fmla="*/ 18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4" h="314">
                    <a:moveTo>
                      <a:pt x="118" y="130"/>
                    </a:moveTo>
                    <a:lnTo>
                      <a:pt x="118" y="52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81" y="0"/>
                    </a:lnTo>
                    <a:lnTo>
                      <a:pt x="66" y="0"/>
                    </a:lnTo>
                    <a:lnTo>
                      <a:pt x="66" y="17"/>
                    </a:lnTo>
                    <a:lnTo>
                      <a:pt x="26" y="52"/>
                    </a:lnTo>
                    <a:lnTo>
                      <a:pt x="26" y="130"/>
                    </a:lnTo>
                    <a:lnTo>
                      <a:pt x="0" y="130"/>
                    </a:lnTo>
                    <a:lnTo>
                      <a:pt x="0" y="314"/>
                    </a:lnTo>
                    <a:lnTo>
                      <a:pt x="144" y="314"/>
                    </a:lnTo>
                    <a:lnTo>
                      <a:pt x="144" y="130"/>
                    </a:lnTo>
                    <a:lnTo>
                      <a:pt x="118" y="130"/>
                    </a:lnTo>
                    <a:close/>
                    <a:moveTo>
                      <a:pt x="50" y="59"/>
                    </a:moveTo>
                    <a:lnTo>
                      <a:pt x="97" y="59"/>
                    </a:lnTo>
                    <a:lnTo>
                      <a:pt x="97" y="88"/>
                    </a:lnTo>
                    <a:lnTo>
                      <a:pt x="50" y="88"/>
                    </a:lnTo>
                    <a:lnTo>
                      <a:pt x="50" y="59"/>
                    </a:lnTo>
                    <a:close/>
                    <a:moveTo>
                      <a:pt x="50" y="97"/>
                    </a:moveTo>
                    <a:lnTo>
                      <a:pt x="97" y="97"/>
                    </a:lnTo>
                    <a:lnTo>
                      <a:pt x="97" y="126"/>
                    </a:lnTo>
                    <a:lnTo>
                      <a:pt x="50" y="126"/>
                    </a:lnTo>
                    <a:lnTo>
                      <a:pt x="50" y="97"/>
                    </a:lnTo>
                    <a:close/>
                    <a:moveTo>
                      <a:pt x="69" y="296"/>
                    </a:moveTo>
                    <a:lnTo>
                      <a:pt x="21" y="296"/>
                    </a:lnTo>
                    <a:lnTo>
                      <a:pt x="21" y="267"/>
                    </a:lnTo>
                    <a:lnTo>
                      <a:pt x="69" y="267"/>
                    </a:lnTo>
                    <a:lnTo>
                      <a:pt x="69" y="296"/>
                    </a:lnTo>
                    <a:close/>
                    <a:moveTo>
                      <a:pt x="69" y="258"/>
                    </a:moveTo>
                    <a:lnTo>
                      <a:pt x="21" y="258"/>
                    </a:lnTo>
                    <a:lnTo>
                      <a:pt x="21" y="229"/>
                    </a:lnTo>
                    <a:lnTo>
                      <a:pt x="69" y="229"/>
                    </a:lnTo>
                    <a:lnTo>
                      <a:pt x="69" y="258"/>
                    </a:lnTo>
                    <a:close/>
                    <a:moveTo>
                      <a:pt x="69" y="220"/>
                    </a:moveTo>
                    <a:lnTo>
                      <a:pt x="21" y="220"/>
                    </a:lnTo>
                    <a:lnTo>
                      <a:pt x="21" y="192"/>
                    </a:lnTo>
                    <a:lnTo>
                      <a:pt x="69" y="192"/>
                    </a:lnTo>
                    <a:lnTo>
                      <a:pt x="69" y="220"/>
                    </a:lnTo>
                    <a:close/>
                    <a:moveTo>
                      <a:pt x="69" y="182"/>
                    </a:moveTo>
                    <a:lnTo>
                      <a:pt x="21" y="182"/>
                    </a:lnTo>
                    <a:lnTo>
                      <a:pt x="21" y="154"/>
                    </a:lnTo>
                    <a:lnTo>
                      <a:pt x="69" y="154"/>
                    </a:lnTo>
                    <a:lnTo>
                      <a:pt x="69" y="182"/>
                    </a:lnTo>
                    <a:close/>
                    <a:moveTo>
                      <a:pt x="125" y="296"/>
                    </a:moveTo>
                    <a:lnTo>
                      <a:pt x="78" y="296"/>
                    </a:lnTo>
                    <a:lnTo>
                      <a:pt x="78" y="267"/>
                    </a:lnTo>
                    <a:lnTo>
                      <a:pt x="125" y="267"/>
                    </a:lnTo>
                    <a:lnTo>
                      <a:pt x="125" y="296"/>
                    </a:lnTo>
                    <a:close/>
                    <a:moveTo>
                      <a:pt x="125" y="258"/>
                    </a:moveTo>
                    <a:lnTo>
                      <a:pt x="78" y="258"/>
                    </a:lnTo>
                    <a:lnTo>
                      <a:pt x="78" y="229"/>
                    </a:lnTo>
                    <a:lnTo>
                      <a:pt x="125" y="229"/>
                    </a:lnTo>
                    <a:lnTo>
                      <a:pt x="125" y="258"/>
                    </a:lnTo>
                    <a:close/>
                    <a:moveTo>
                      <a:pt x="125" y="220"/>
                    </a:moveTo>
                    <a:lnTo>
                      <a:pt x="78" y="220"/>
                    </a:lnTo>
                    <a:lnTo>
                      <a:pt x="78" y="192"/>
                    </a:lnTo>
                    <a:lnTo>
                      <a:pt x="125" y="192"/>
                    </a:lnTo>
                    <a:lnTo>
                      <a:pt x="125" y="220"/>
                    </a:lnTo>
                    <a:close/>
                    <a:moveTo>
                      <a:pt x="125" y="182"/>
                    </a:moveTo>
                    <a:lnTo>
                      <a:pt x="78" y="182"/>
                    </a:lnTo>
                    <a:lnTo>
                      <a:pt x="78" y="154"/>
                    </a:lnTo>
                    <a:lnTo>
                      <a:pt x="125" y="154"/>
                    </a:lnTo>
                    <a:lnTo>
                      <a:pt x="125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78" name="Rectangle 97"/>
              <p:cNvSpPr>
                <a:spLocks noChangeArrowheads="1"/>
              </p:cNvSpPr>
              <p:nvPr/>
            </p:nvSpPr>
            <p:spPr bwMode="auto">
              <a:xfrm>
                <a:off x="3950" y="2103"/>
                <a:ext cx="76" cy="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95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stCxn id="1033" idx="6"/>
            <a:endCxn id="24" idx="2"/>
          </p:cNvCxnSpPr>
          <p:nvPr/>
        </p:nvCxnSpPr>
        <p:spPr>
          <a:xfrm>
            <a:off x="2192842" y="2827145"/>
            <a:ext cx="1151140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397110" y="3562922"/>
            <a:ext cx="21263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Empresa /</a:t>
            </a:r>
          </a:p>
          <a:p>
            <a:pPr algn="ctr"/>
            <a:r>
              <a:rPr lang="es-ES" sz="3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Organización</a:t>
            </a:r>
          </a:p>
          <a:p>
            <a:endParaRPr lang="en-US" sz="3000" spc="-5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040" name="Group 1039"/>
          <p:cNvGrpSpPr/>
          <p:nvPr/>
        </p:nvGrpSpPr>
        <p:grpSpPr>
          <a:xfrm>
            <a:off x="732176" y="2096812"/>
            <a:ext cx="1460666" cy="1460666"/>
            <a:chOff x="688768" y="1900049"/>
            <a:chExt cx="1163782" cy="1163782"/>
          </a:xfrm>
        </p:grpSpPr>
        <p:sp>
          <p:nvSpPr>
            <p:cNvPr id="1033" name="Oval 1032"/>
            <p:cNvSpPr/>
            <p:nvPr/>
          </p:nvSpPr>
          <p:spPr>
            <a:xfrm>
              <a:off x="688768" y="1900049"/>
              <a:ext cx="1163782" cy="1163782"/>
            </a:xfrm>
            <a:prstGeom prst="ellipse">
              <a:avLst/>
            </a:prstGeom>
            <a:solidFill>
              <a:srgbClr val="0794DB"/>
            </a:solidFill>
            <a:ln w="25400" cap="flat" cmpd="sng" algn="ctr">
              <a:noFill/>
              <a:prstDash val="solid"/>
            </a:ln>
            <a:effectLst>
              <a:outerShdw blurRad="254000" dist="127000" dir="7020000" algn="tr" rotWithShape="0">
                <a:prstClr val="black">
                  <a:alpha val="14000"/>
                </a:prstClr>
              </a:outerShdw>
            </a:effectLst>
          </p:spPr>
          <p:txBody>
            <a:bodyPr lIns="91427" tIns="45714" rIns="91427" bIns="45714" rtlCol="0" anchor="ctr"/>
            <a:lstStyle/>
            <a:p>
              <a:pPr algn="ctr" defTabSz="684316"/>
              <a:endParaRPr lang="en-US" sz="1400" kern="0">
                <a:solidFill>
                  <a:prstClr val="white"/>
                </a:solidFill>
                <a:latin typeface="Arial"/>
                <a:cs typeface="Arial" panose="020B0604020202020204" pitchFamily="34" charset="0"/>
              </a:endParaRPr>
            </a:p>
          </p:txBody>
        </p:sp>
        <p:grpSp>
          <p:nvGrpSpPr>
            <p:cNvPr id="117" name="Group 92"/>
            <p:cNvGrpSpPr>
              <a:grpSpLocks noChangeAspect="1"/>
            </p:cNvGrpSpPr>
            <p:nvPr/>
          </p:nvGrpSpPr>
          <p:grpSpPr bwMode="auto">
            <a:xfrm>
              <a:off x="895063" y="2132248"/>
              <a:ext cx="751192" cy="628135"/>
              <a:chOff x="3636" y="1990"/>
              <a:chExt cx="409" cy="342"/>
            </a:xfrm>
            <a:solidFill>
              <a:schemeClr val="bg1"/>
            </a:solidFill>
            <a:effectLst/>
          </p:grpSpPr>
          <p:sp>
            <p:nvSpPr>
              <p:cNvPr id="118" name="Freeform 93"/>
              <p:cNvSpPr>
                <a:spLocks noEditPoints="1"/>
              </p:cNvSpPr>
              <p:nvPr/>
            </p:nvSpPr>
            <p:spPr bwMode="auto">
              <a:xfrm>
                <a:off x="3799" y="2025"/>
                <a:ext cx="114" cy="307"/>
              </a:xfrm>
              <a:custGeom>
                <a:avLst/>
                <a:gdLst>
                  <a:gd name="T0" fmla="*/ 0 w 114"/>
                  <a:gd name="T1" fmla="*/ 0 h 307"/>
                  <a:gd name="T2" fmla="*/ 0 w 114"/>
                  <a:gd name="T3" fmla="*/ 307 h 307"/>
                  <a:gd name="T4" fmla="*/ 114 w 114"/>
                  <a:gd name="T5" fmla="*/ 307 h 307"/>
                  <a:gd name="T6" fmla="*/ 114 w 114"/>
                  <a:gd name="T7" fmla="*/ 0 h 307"/>
                  <a:gd name="T8" fmla="*/ 0 w 114"/>
                  <a:gd name="T9" fmla="*/ 0 h 307"/>
                  <a:gd name="T10" fmla="*/ 48 w 114"/>
                  <a:gd name="T11" fmla="*/ 279 h 307"/>
                  <a:gd name="T12" fmla="*/ 19 w 114"/>
                  <a:gd name="T13" fmla="*/ 279 h 307"/>
                  <a:gd name="T14" fmla="*/ 19 w 114"/>
                  <a:gd name="T15" fmla="*/ 241 h 307"/>
                  <a:gd name="T16" fmla="*/ 48 w 114"/>
                  <a:gd name="T17" fmla="*/ 241 h 307"/>
                  <a:gd name="T18" fmla="*/ 48 w 114"/>
                  <a:gd name="T19" fmla="*/ 279 h 307"/>
                  <a:gd name="T20" fmla="*/ 48 w 114"/>
                  <a:gd name="T21" fmla="*/ 225 h 307"/>
                  <a:gd name="T22" fmla="*/ 19 w 114"/>
                  <a:gd name="T23" fmla="*/ 225 h 307"/>
                  <a:gd name="T24" fmla="*/ 19 w 114"/>
                  <a:gd name="T25" fmla="*/ 187 h 307"/>
                  <a:gd name="T26" fmla="*/ 48 w 114"/>
                  <a:gd name="T27" fmla="*/ 187 h 307"/>
                  <a:gd name="T28" fmla="*/ 48 w 114"/>
                  <a:gd name="T29" fmla="*/ 225 h 307"/>
                  <a:gd name="T30" fmla="*/ 48 w 114"/>
                  <a:gd name="T31" fmla="*/ 170 h 307"/>
                  <a:gd name="T32" fmla="*/ 19 w 114"/>
                  <a:gd name="T33" fmla="*/ 170 h 307"/>
                  <a:gd name="T34" fmla="*/ 19 w 114"/>
                  <a:gd name="T35" fmla="*/ 133 h 307"/>
                  <a:gd name="T36" fmla="*/ 48 w 114"/>
                  <a:gd name="T37" fmla="*/ 133 h 307"/>
                  <a:gd name="T38" fmla="*/ 48 w 114"/>
                  <a:gd name="T39" fmla="*/ 170 h 307"/>
                  <a:gd name="T40" fmla="*/ 48 w 114"/>
                  <a:gd name="T41" fmla="*/ 116 h 307"/>
                  <a:gd name="T42" fmla="*/ 19 w 114"/>
                  <a:gd name="T43" fmla="*/ 116 h 307"/>
                  <a:gd name="T44" fmla="*/ 19 w 114"/>
                  <a:gd name="T45" fmla="*/ 78 h 307"/>
                  <a:gd name="T46" fmla="*/ 48 w 114"/>
                  <a:gd name="T47" fmla="*/ 78 h 307"/>
                  <a:gd name="T48" fmla="*/ 48 w 114"/>
                  <a:gd name="T49" fmla="*/ 116 h 307"/>
                  <a:gd name="T50" fmla="*/ 48 w 114"/>
                  <a:gd name="T51" fmla="*/ 62 h 307"/>
                  <a:gd name="T52" fmla="*/ 19 w 114"/>
                  <a:gd name="T53" fmla="*/ 62 h 307"/>
                  <a:gd name="T54" fmla="*/ 19 w 114"/>
                  <a:gd name="T55" fmla="*/ 24 h 307"/>
                  <a:gd name="T56" fmla="*/ 48 w 114"/>
                  <a:gd name="T57" fmla="*/ 24 h 307"/>
                  <a:gd name="T58" fmla="*/ 48 w 114"/>
                  <a:gd name="T59" fmla="*/ 62 h 307"/>
                  <a:gd name="T60" fmla="*/ 95 w 114"/>
                  <a:gd name="T61" fmla="*/ 279 h 307"/>
                  <a:gd name="T62" fmla="*/ 66 w 114"/>
                  <a:gd name="T63" fmla="*/ 279 h 307"/>
                  <a:gd name="T64" fmla="*/ 66 w 114"/>
                  <a:gd name="T65" fmla="*/ 241 h 307"/>
                  <a:gd name="T66" fmla="*/ 95 w 114"/>
                  <a:gd name="T67" fmla="*/ 241 h 307"/>
                  <a:gd name="T68" fmla="*/ 95 w 114"/>
                  <a:gd name="T69" fmla="*/ 279 h 307"/>
                  <a:gd name="T70" fmla="*/ 95 w 114"/>
                  <a:gd name="T71" fmla="*/ 225 h 307"/>
                  <a:gd name="T72" fmla="*/ 66 w 114"/>
                  <a:gd name="T73" fmla="*/ 225 h 307"/>
                  <a:gd name="T74" fmla="*/ 66 w 114"/>
                  <a:gd name="T75" fmla="*/ 187 h 307"/>
                  <a:gd name="T76" fmla="*/ 95 w 114"/>
                  <a:gd name="T77" fmla="*/ 187 h 307"/>
                  <a:gd name="T78" fmla="*/ 95 w 114"/>
                  <a:gd name="T79" fmla="*/ 225 h 307"/>
                  <a:gd name="T80" fmla="*/ 95 w 114"/>
                  <a:gd name="T81" fmla="*/ 170 h 307"/>
                  <a:gd name="T82" fmla="*/ 66 w 114"/>
                  <a:gd name="T83" fmla="*/ 170 h 307"/>
                  <a:gd name="T84" fmla="*/ 66 w 114"/>
                  <a:gd name="T85" fmla="*/ 133 h 307"/>
                  <a:gd name="T86" fmla="*/ 95 w 114"/>
                  <a:gd name="T87" fmla="*/ 133 h 307"/>
                  <a:gd name="T88" fmla="*/ 95 w 114"/>
                  <a:gd name="T89" fmla="*/ 170 h 307"/>
                  <a:gd name="T90" fmla="*/ 95 w 114"/>
                  <a:gd name="T91" fmla="*/ 116 h 307"/>
                  <a:gd name="T92" fmla="*/ 66 w 114"/>
                  <a:gd name="T93" fmla="*/ 116 h 307"/>
                  <a:gd name="T94" fmla="*/ 66 w 114"/>
                  <a:gd name="T95" fmla="*/ 78 h 307"/>
                  <a:gd name="T96" fmla="*/ 95 w 114"/>
                  <a:gd name="T97" fmla="*/ 78 h 307"/>
                  <a:gd name="T98" fmla="*/ 95 w 114"/>
                  <a:gd name="T99" fmla="*/ 116 h 307"/>
                  <a:gd name="T100" fmla="*/ 95 w 114"/>
                  <a:gd name="T101" fmla="*/ 62 h 307"/>
                  <a:gd name="T102" fmla="*/ 66 w 114"/>
                  <a:gd name="T103" fmla="*/ 62 h 307"/>
                  <a:gd name="T104" fmla="*/ 66 w 114"/>
                  <a:gd name="T105" fmla="*/ 24 h 307"/>
                  <a:gd name="T106" fmla="*/ 95 w 114"/>
                  <a:gd name="T107" fmla="*/ 24 h 307"/>
                  <a:gd name="T108" fmla="*/ 95 w 114"/>
                  <a:gd name="T109" fmla="*/ 6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4" h="307">
                    <a:moveTo>
                      <a:pt x="0" y="0"/>
                    </a:moveTo>
                    <a:lnTo>
                      <a:pt x="0" y="307"/>
                    </a:lnTo>
                    <a:lnTo>
                      <a:pt x="114" y="307"/>
                    </a:lnTo>
                    <a:lnTo>
                      <a:pt x="114" y="0"/>
                    </a:lnTo>
                    <a:lnTo>
                      <a:pt x="0" y="0"/>
                    </a:lnTo>
                    <a:close/>
                    <a:moveTo>
                      <a:pt x="48" y="279"/>
                    </a:moveTo>
                    <a:lnTo>
                      <a:pt x="19" y="279"/>
                    </a:lnTo>
                    <a:lnTo>
                      <a:pt x="19" y="241"/>
                    </a:lnTo>
                    <a:lnTo>
                      <a:pt x="48" y="241"/>
                    </a:lnTo>
                    <a:lnTo>
                      <a:pt x="48" y="279"/>
                    </a:lnTo>
                    <a:close/>
                    <a:moveTo>
                      <a:pt x="48" y="225"/>
                    </a:moveTo>
                    <a:lnTo>
                      <a:pt x="19" y="225"/>
                    </a:lnTo>
                    <a:lnTo>
                      <a:pt x="19" y="187"/>
                    </a:lnTo>
                    <a:lnTo>
                      <a:pt x="48" y="187"/>
                    </a:lnTo>
                    <a:lnTo>
                      <a:pt x="48" y="225"/>
                    </a:lnTo>
                    <a:close/>
                    <a:moveTo>
                      <a:pt x="48" y="170"/>
                    </a:moveTo>
                    <a:lnTo>
                      <a:pt x="19" y="170"/>
                    </a:lnTo>
                    <a:lnTo>
                      <a:pt x="19" y="133"/>
                    </a:lnTo>
                    <a:lnTo>
                      <a:pt x="48" y="133"/>
                    </a:lnTo>
                    <a:lnTo>
                      <a:pt x="48" y="170"/>
                    </a:lnTo>
                    <a:close/>
                    <a:moveTo>
                      <a:pt x="48" y="116"/>
                    </a:moveTo>
                    <a:lnTo>
                      <a:pt x="19" y="116"/>
                    </a:lnTo>
                    <a:lnTo>
                      <a:pt x="19" y="78"/>
                    </a:lnTo>
                    <a:lnTo>
                      <a:pt x="48" y="78"/>
                    </a:lnTo>
                    <a:lnTo>
                      <a:pt x="48" y="116"/>
                    </a:lnTo>
                    <a:close/>
                    <a:moveTo>
                      <a:pt x="48" y="62"/>
                    </a:moveTo>
                    <a:lnTo>
                      <a:pt x="19" y="62"/>
                    </a:lnTo>
                    <a:lnTo>
                      <a:pt x="19" y="24"/>
                    </a:lnTo>
                    <a:lnTo>
                      <a:pt x="48" y="24"/>
                    </a:lnTo>
                    <a:lnTo>
                      <a:pt x="48" y="62"/>
                    </a:lnTo>
                    <a:close/>
                    <a:moveTo>
                      <a:pt x="95" y="279"/>
                    </a:moveTo>
                    <a:lnTo>
                      <a:pt x="66" y="279"/>
                    </a:lnTo>
                    <a:lnTo>
                      <a:pt x="66" y="241"/>
                    </a:lnTo>
                    <a:lnTo>
                      <a:pt x="95" y="241"/>
                    </a:lnTo>
                    <a:lnTo>
                      <a:pt x="95" y="279"/>
                    </a:lnTo>
                    <a:close/>
                    <a:moveTo>
                      <a:pt x="95" y="225"/>
                    </a:moveTo>
                    <a:lnTo>
                      <a:pt x="66" y="225"/>
                    </a:lnTo>
                    <a:lnTo>
                      <a:pt x="66" y="187"/>
                    </a:lnTo>
                    <a:lnTo>
                      <a:pt x="95" y="187"/>
                    </a:lnTo>
                    <a:lnTo>
                      <a:pt x="95" y="225"/>
                    </a:lnTo>
                    <a:close/>
                    <a:moveTo>
                      <a:pt x="95" y="170"/>
                    </a:moveTo>
                    <a:lnTo>
                      <a:pt x="66" y="170"/>
                    </a:lnTo>
                    <a:lnTo>
                      <a:pt x="66" y="133"/>
                    </a:lnTo>
                    <a:lnTo>
                      <a:pt x="95" y="133"/>
                    </a:lnTo>
                    <a:lnTo>
                      <a:pt x="95" y="170"/>
                    </a:lnTo>
                    <a:close/>
                    <a:moveTo>
                      <a:pt x="95" y="116"/>
                    </a:moveTo>
                    <a:lnTo>
                      <a:pt x="66" y="116"/>
                    </a:lnTo>
                    <a:lnTo>
                      <a:pt x="66" y="78"/>
                    </a:lnTo>
                    <a:lnTo>
                      <a:pt x="95" y="78"/>
                    </a:lnTo>
                    <a:lnTo>
                      <a:pt x="95" y="116"/>
                    </a:lnTo>
                    <a:close/>
                    <a:moveTo>
                      <a:pt x="95" y="62"/>
                    </a:moveTo>
                    <a:lnTo>
                      <a:pt x="66" y="62"/>
                    </a:lnTo>
                    <a:lnTo>
                      <a:pt x="66" y="24"/>
                    </a:lnTo>
                    <a:lnTo>
                      <a:pt x="95" y="24"/>
                    </a:lnTo>
                    <a:lnTo>
                      <a:pt x="95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19" name="Rectangle 94"/>
              <p:cNvSpPr>
                <a:spLocks noChangeArrowheads="1"/>
              </p:cNvSpPr>
              <p:nvPr/>
            </p:nvSpPr>
            <p:spPr bwMode="auto">
              <a:xfrm>
                <a:off x="3818" y="1990"/>
                <a:ext cx="76" cy="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20" name="Freeform 95"/>
              <p:cNvSpPr>
                <a:spLocks noEditPoints="1"/>
              </p:cNvSpPr>
              <p:nvPr/>
            </p:nvSpPr>
            <p:spPr bwMode="auto">
              <a:xfrm>
                <a:off x="3932" y="2120"/>
                <a:ext cx="113" cy="212"/>
              </a:xfrm>
              <a:custGeom>
                <a:avLst/>
                <a:gdLst>
                  <a:gd name="T0" fmla="*/ 0 w 113"/>
                  <a:gd name="T1" fmla="*/ 0 h 212"/>
                  <a:gd name="T2" fmla="*/ 0 w 113"/>
                  <a:gd name="T3" fmla="*/ 212 h 212"/>
                  <a:gd name="T4" fmla="*/ 113 w 113"/>
                  <a:gd name="T5" fmla="*/ 212 h 212"/>
                  <a:gd name="T6" fmla="*/ 113 w 113"/>
                  <a:gd name="T7" fmla="*/ 0 h 212"/>
                  <a:gd name="T8" fmla="*/ 0 w 113"/>
                  <a:gd name="T9" fmla="*/ 0 h 212"/>
                  <a:gd name="T10" fmla="*/ 94 w 113"/>
                  <a:gd name="T11" fmla="*/ 184 h 212"/>
                  <a:gd name="T12" fmla="*/ 18 w 113"/>
                  <a:gd name="T13" fmla="*/ 184 h 212"/>
                  <a:gd name="T14" fmla="*/ 18 w 113"/>
                  <a:gd name="T15" fmla="*/ 156 h 212"/>
                  <a:gd name="T16" fmla="*/ 94 w 113"/>
                  <a:gd name="T17" fmla="*/ 156 h 212"/>
                  <a:gd name="T18" fmla="*/ 94 w 113"/>
                  <a:gd name="T19" fmla="*/ 184 h 212"/>
                  <a:gd name="T20" fmla="*/ 94 w 113"/>
                  <a:gd name="T21" fmla="*/ 139 h 212"/>
                  <a:gd name="T22" fmla="*/ 18 w 113"/>
                  <a:gd name="T23" fmla="*/ 139 h 212"/>
                  <a:gd name="T24" fmla="*/ 18 w 113"/>
                  <a:gd name="T25" fmla="*/ 111 h 212"/>
                  <a:gd name="T26" fmla="*/ 94 w 113"/>
                  <a:gd name="T27" fmla="*/ 111 h 212"/>
                  <a:gd name="T28" fmla="*/ 94 w 113"/>
                  <a:gd name="T29" fmla="*/ 139 h 212"/>
                  <a:gd name="T30" fmla="*/ 94 w 113"/>
                  <a:gd name="T31" fmla="*/ 97 h 212"/>
                  <a:gd name="T32" fmla="*/ 18 w 113"/>
                  <a:gd name="T33" fmla="*/ 97 h 212"/>
                  <a:gd name="T34" fmla="*/ 18 w 113"/>
                  <a:gd name="T35" fmla="*/ 68 h 212"/>
                  <a:gd name="T36" fmla="*/ 94 w 113"/>
                  <a:gd name="T37" fmla="*/ 68 h 212"/>
                  <a:gd name="T38" fmla="*/ 94 w 113"/>
                  <a:gd name="T39" fmla="*/ 97 h 212"/>
                  <a:gd name="T40" fmla="*/ 94 w 113"/>
                  <a:gd name="T41" fmla="*/ 52 h 212"/>
                  <a:gd name="T42" fmla="*/ 18 w 113"/>
                  <a:gd name="T43" fmla="*/ 52 h 212"/>
                  <a:gd name="T44" fmla="*/ 18 w 113"/>
                  <a:gd name="T45" fmla="*/ 24 h 212"/>
                  <a:gd name="T46" fmla="*/ 94 w 113"/>
                  <a:gd name="T47" fmla="*/ 24 h 212"/>
                  <a:gd name="T48" fmla="*/ 94 w 113"/>
                  <a:gd name="T49" fmla="*/ 5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212">
                    <a:moveTo>
                      <a:pt x="0" y="0"/>
                    </a:moveTo>
                    <a:lnTo>
                      <a:pt x="0" y="212"/>
                    </a:lnTo>
                    <a:lnTo>
                      <a:pt x="113" y="212"/>
                    </a:lnTo>
                    <a:lnTo>
                      <a:pt x="113" y="0"/>
                    </a:lnTo>
                    <a:lnTo>
                      <a:pt x="0" y="0"/>
                    </a:lnTo>
                    <a:close/>
                    <a:moveTo>
                      <a:pt x="94" y="184"/>
                    </a:moveTo>
                    <a:lnTo>
                      <a:pt x="18" y="184"/>
                    </a:lnTo>
                    <a:lnTo>
                      <a:pt x="18" y="156"/>
                    </a:lnTo>
                    <a:lnTo>
                      <a:pt x="94" y="156"/>
                    </a:lnTo>
                    <a:lnTo>
                      <a:pt x="94" y="184"/>
                    </a:lnTo>
                    <a:close/>
                    <a:moveTo>
                      <a:pt x="94" y="139"/>
                    </a:moveTo>
                    <a:lnTo>
                      <a:pt x="18" y="139"/>
                    </a:lnTo>
                    <a:lnTo>
                      <a:pt x="18" y="111"/>
                    </a:lnTo>
                    <a:lnTo>
                      <a:pt x="94" y="111"/>
                    </a:lnTo>
                    <a:lnTo>
                      <a:pt x="94" y="139"/>
                    </a:lnTo>
                    <a:close/>
                    <a:moveTo>
                      <a:pt x="94" y="97"/>
                    </a:moveTo>
                    <a:lnTo>
                      <a:pt x="18" y="97"/>
                    </a:lnTo>
                    <a:lnTo>
                      <a:pt x="18" y="68"/>
                    </a:lnTo>
                    <a:lnTo>
                      <a:pt x="94" y="68"/>
                    </a:lnTo>
                    <a:lnTo>
                      <a:pt x="94" y="97"/>
                    </a:lnTo>
                    <a:close/>
                    <a:moveTo>
                      <a:pt x="94" y="52"/>
                    </a:moveTo>
                    <a:lnTo>
                      <a:pt x="18" y="52"/>
                    </a:lnTo>
                    <a:lnTo>
                      <a:pt x="18" y="24"/>
                    </a:lnTo>
                    <a:lnTo>
                      <a:pt x="94" y="24"/>
                    </a:lnTo>
                    <a:lnTo>
                      <a:pt x="94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21" name="Freeform 96"/>
              <p:cNvSpPr>
                <a:spLocks noEditPoints="1"/>
              </p:cNvSpPr>
              <p:nvPr/>
            </p:nvSpPr>
            <p:spPr bwMode="auto">
              <a:xfrm>
                <a:off x="3636" y="2018"/>
                <a:ext cx="144" cy="314"/>
              </a:xfrm>
              <a:custGeom>
                <a:avLst/>
                <a:gdLst>
                  <a:gd name="T0" fmla="*/ 118 w 144"/>
                  <a:gd name="T1" fmla="*/ 52 h 314"/>
                  <a:gd name="T2" fmla="*/ 81 w 144"/>
                  <a:gd name="T3" fmla="*/ 17 h 314"/>
                  <a:gd name="T4" fmla="*/ 66 w 144"/>
                  <a:gd name="T5" fmla="*/ 0 h 314"/>
                  <a:gd name="T6" fmla="*/ 26 w 144"/>
                  <a:gd name="T7" fmla="*/ 52 h 314"/>
                  <a:gd name="T8" fmla="*/ 0 w 144"/>
                  <a:gd name="T9" fmla="*/ 130 h 314"/>
                  <a:gd name="T10" fmla="*/ 144 w 144"/>
                  <a:gd name="T11" fmla="*/ 314 h 314"/>
                  <a:gd name="T12" fmla="*/ 118 w 144"/>
                  <a:gd name="T13" fmla="*/ 130 h 314"/>
                  <a:gd name="T14" fmla="*/ 97 w 144"/>
                  <a:gd name="T15" fmla="*/ 59 h 314"/>
                  <a:gd name="T16" fmla="*/ 50 w 144"/>
                  <a:gd name="T17" fmla="*/ 88 h 314"/>
                  <a:gd name="T18" fmla="*/ 50 w 144"/>
                  <a:gd name="T19" fmla="*/ 97 h 314"/>
                  <a:gd name="T20" fmla="*/ 97 w 144"/>
                  <a:gd name="T21" fmla="*/ 126 h 314"/>
                  <a:gd name="T22" fmla="*/ 50 w 144"/>
                  <a:gd name="T23" fmla="*/ 97 h 314"/>
                  <a:gd name="T24" fmla="*/ 21 w 144"/>
                  <a:gd name="T25" fmla="*/ 296 h 314"/>
                  <a:gd name="T26" fmla="*/ 69 w 144"/>
                  <a:gd name="T27" fmla="*/ 267 h 314"/>
                  <a:gd name="T28" fmla="*/ 69 w 144"/>
                  <a:gd name="T29" fmla="*/ 258 h 314"/>
                  <a:gd name="T30" fmla="*/ 21 w 144"/>
                  <a:gd name="T31" fmla="*/ 229 h 314"/>
                  <a:gd name="T32" fmla="*/ 69 w 144"/>
                  <a:gd name="T33" fmla="*/ 258 h 314"/>
                  <a:gd name="T34" fmla="*/ 21 w 144"/>
                  <a:gd name="T35" fmla="*/ 220 h 314"/>
                  <a:gd name="T36" fmla="*/ 69 w 144"/>
                  <a:gd name="T37" fmla="*/ 192 h 314"/>
                  <a:gd name="T38" fmla="*/ 69 w 144"/>
                  <a:gd name="T39" fmla="*/ 182 h 314"/>
                  <a:gd name="T40" fmla="*/ 21 w 144"/>
                  <a:gd name="T41" fmla="*/ 154 h 314"/>
                  <a:gd name="T42" fmla="*/ 69 w 144"/>
                  <a:gd name="T43" fmla="*/ 182 h 314"/>
                  <a:gd name="T44" fmla="*/ 78 w 144"/>
                  <a:gd name="T45" fmla="*/ 296 h 314"/>
                  <a:gd name="T46" fmla="*/ 125 w 144"/>
                  <a:gd name="T47" fmla="*/ 267 h 314"/>
                  <a:gd name="T48" fmla="*/ 125 w 144"/>
                  <a:gd name="T49" fmla="*/ 258 h 314"/>
                  <a:gd name="T50" fmla="*/ 78 w 144"/>
                  <a:gd name="T51" fmla="*/ 229 h 314"/>
                  <a:gd name="T52" fmla="*/ 125 w 144"/>
                  <a:gd name="T53" fmla="*/ 258 h 314"/>
                  <a:gd name="T54" fmla="*/ 78 w 144"/>
                  <a:gd name="T55" fmla="*/ 220 h 314"/>
                  <a:gd name="T56" fmla="*/ 125 w 144"/>
                  <a:gd name="T57" fmla="*/ 192 h 314"/>
                  <a:gd name="T58" fmla="*/ 125 w 144"/>
                  <a:gd name="T59" fmla="*/ 182 h 314"/>
                  <a:gd name="T60" fmla="*/ 78 w 144"/>
                  <a:gd name="T61" fmla="*/ 154 h 314"/>
                  <a:gd name="T62" fmla="*/ 125 w 144"/>
                  <a:gd name="T63" fmla="*/ 18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4" h="314">
                    <a:moveTo>
                      <a:pt x="118" y="130"/>
                    </a:moveTo>
                    <a:lnTo>
                      <a:pt x="118" y="52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81" y="0"/>
                    </a:lnTo>
                    <a:lnTo>
                      <a:pt x="66" y="0"/>
                    </a:lnTo>
                    <a:lnTo>
                      <a:pt x="66" y="17"/>
                    </a:lnTo>
                    <a:lnTo>
                      <a:pt x="26" y="52"/>
                    </a:lnTo>
                    <a:lnTo>
                      <a:pt x="26" y="130"/>
                    </a:lnTo>
                    <a:lnTo>
                      <a:pt x="0" y="130"/>
                    </a:lnTo>
                    <a:lnTo>
                      <a:pt x="0" y="314"/>
                    </a:lnTo>
                    <a:lnTo>
                      <a:pt x="144" y="314"/>
                    </a:lnTo>
                    <a:lnTo>
                      <a:pt x="144" y="130"/>
                    </a:lnTo>
                    <a:lnTo>
                      <a:pt x="118" y="130"/>
                    </a:lnTo>
                    <a:close/>
                    <a:moveTo>
                      <a:pt x="50" y="59"/>
                    </a:moveTo>
                    <a:lnTo>
                      <a:pt x="97" y="59"/>
                    </a:lnTo>
                    <a:lnTo>
                      <a:pt x="97" y="88"/>
                    </a:lnTo>
                    <a:lnTo>
                      <a:pt x="50" y="88"/>
                    </a:lnTo>
                    <a:lnTo>
                      <a:pt x="50" y="59"/>
                    </a:lnTo>
                    <a:close/>
                    <a:moveTo>
                      <a:pt x="50" y="97"/>
                    </a:moveTo>
                    <a:lnTo>
                      <a:pt x="97" y="97"/>
                    </a:lnTo>
                    <a:lnTo>
                      <a:pt x="97" y="126"/>
                    </a:lnTo>
                    <a:lnTo>
                      <a:pt x="50" y="126"/>
                    </a:lnTo>
                    <a:lnTo>
                      <a:pt x="50" y="97"/>
                    </a:lnTo>
                    <a:close/>
                    <a:moveTo>
                      <a:pt x="69" y="296"/>
                    </a:moveTo>
                    <a:lnTo>
                      <a:pt x="21" y="296"/>
                    </a:lnTo>
                    <a:lnTo>
                      <a:pt x="21" y="267"/>
                    </a:lnTo>
                    <a:lnTo>
                      <a:pt x="69" y="267"/>
                    </a:lnTo>
                    <a:lnTo>
                      <a:pt x="69" y="296"/>
                    </a:lnTo>
                    <a:close/>
                    <a:moveTo>
                      <a:pt x="69" y="258"/>
                    </a:moveTo>
                    <a:lnTo>
                      <a:pt x="21" y="258"/>
                    </a:lnTo>
                    <a:lnTo>
                      <a:pt x="21" y="229"/>
                    </a:lnTo>
                    <a:lnTo>
                      <a:pt x="69" y="229"/>
                    </a:lnTo>
                    <a:lnTo>
                      <a:pt x="69" y="258"/>
                    </a:lnTo>
                    <a:close/>
                    <a:moveTo>
                      <a:pt x="69" y="220"/>
                    </a:moveTo>
                    <a:lnTo>
                      <a:pt x="21" y="220"/>
                    </a:lnTo>
                    <a:lnTo>
                      <a:pt x="21" y="192"/>
                    </a:lnTo>
                    <a:lnTo>
                      <a:pt x="69" y="192"/>
                    </a:lnTo>
                    <a:lnTo>
                      <a:pt x="69" y="220"/>
                    </a:lnTo>
                    <a:close/>
                    <a:moveTo>
                      <a:pt x="69" y="182"/>
                    </a:moveTo>
                    <a:lnTo>
                      <a:pt x="21" y="182"/>
                    </a:lnTo>
                    <a:lnTo>
                      <a:pt x="21" y="154"/>
                    </a:lnTo>
                    <a:lnTo>
                      <a:pt x="69" y="154"/>
                    </a:lnTo>
                    <a:lnTo>
                      <a:pt x="69" y="182"/>
                    </a:lnTo>
                    <a:close/>
                    <a:moveTo>
                      <a:pt x="125" y="296"/>
                    </a:moveTo>
                    <a:lnTo>
                      <a:pt x="78" y="296"/>
                    </a:lnTo>
                    <a:lnTo>
                      <a:pt x="78" y="267"/>
                    </a:lnTo>
                    <a:lnTo>
                      <a:pt x="125" y="267"/>
                    </a:lnTo>
                    <a:lnTo>
                      <a:pt x="125" y="296"/>
                    </a:lnTo>
                    <a:close/>
                    <a:moveTo>
                      <a:pt x="125" y="258"/>
                    </a:moveTo>
                    <a:lnTo>
                      <a:pt x="78" y="258"/>
                    </a:lnTo>
                    <a:lnTo>
                      <a:pt x="78" y="229"/>
                    </a:lnTo>
                    <a:lnTo>
                      <a:pt x="125" y="229"/>
                    </a:lnTo>
                    <a:lnTo>
                      <a:pt x="125" y="258"/>
                    </a:lnTo>
                    <a:close/>
                    <a:moveTo>
                      <a:pt x="125" y="220"/>
                    </a:moveTo>
                    <a:lnTo>
                      <a:pt x="78" y="220"/>
                    </a:lnTo>
                    <a:lnTo>
                      <a:pt x="78" y="192"/>
                    </a:lnTo>
                    <a:lnTo>
                      <a:pt x="125" y="192"/>
                    </a:lnTo>
                    <a:lnTo>
                      <a:pt x="125" y="220"/>
                    </a:lnTo>
                    <a:close/>
                    <a:moveTo>
                      <a:pt x="125" y="182"/>
                    </a:moveTo>
                    <a:lnTo>
                      <a:pt x="78" y="182"/>
                    </a:lnTo>
                    <a:lnTo>
                      <a:pt x="78" y="154"/>
                    </a:lnTo>
                    <a:lnTo>
                      <a:pt x="125" y="154"/>
                    </a:lnTo>
                    <a:lnTo>
                      <a:pt x="125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22" name="Rectangle 97"/>
              <p:cNvSpPr>
                <a:spLocks noChangeArrowheads="1"/>
              </p:cNvSpPr>
              <p:nvPr/>
            </p:nvSpPr>
            <p:spPr bwMode="auto">
              <a:xfrm>
                <a:off x="3950" y="2103"/>
                <a:ext cx="76" cy="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</p:grp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5809170" y="2081394"/>
            <a:ext cx="904184" cy="2179820"/>
          </a:xfrm>
          <a:custGeom>
            <a:avLst/>
            <a:gdLst>
              <a:gd name="T0" fmla="*/ 0 w 2577"/>
              <a:gd name="T1" fmla="*/ 688 h 891"/>
              <a:gd name="T2" fmla="*/ 379 w 2577"/>
              <a:gd name="T3" fmla="*/ 162 h 891"/>
              <a:gd name="T4" fmla="*/ 625 w 2577"/>
              <a:gd name="T5" fmla="*/ 722 h 891"/>
              <a:gd name="T6" fmla="*/ 1109 w 2577"/>
              <a:gd name="T7" fmla="*/ 0 h 891"/>
              <a:gd name="T8" fmla="*/ 1725 w 2577"/>
              <a:gd name="T9" fmla="*/ 891 h 891"/>
              <a:gd name="T10" fmla="*/ 2577 w 2577"/>
              <a:gd name="T11" fmla="*/ 429 h 891"/>
              <a:gd name="connsiteX0" fmla="*/ 0 w 10000"/>
              <a:gd name="connsiteY0" fmla="*/ 7722 h 22771"/>
              <a:gd name="connsiteX1" fmla="*/ 1471 w 10000"/>
              <a:gd name="connsiteY1" fmla="*/ 1818 h 22771"/>
              <a:gd name="connsiteX2" fmla="*/ 1430 w 10000"/>
              <a:gd name="connsiteY2" fmla="*/ 22771 h 22771"/>
              <a:gd name="connsiteX3" fmla="*/ 4303 w 10000"/>
              <a:gd name="connsiteY3" fmla="*/ 0 h 22771"/>
              <a:gd name="connsiteX4" fmla="*/ 6694 w 10000"/>
              <a:gd name="connsiteY4" fmla="*/ 10000 h 22771"/>
              <a:gd name="connsiteX5" fmla="*/ 10000 w 10000"/>
              <a:gd name="connsiteY5" fmla="*/ 4815 h 22771"/>
              <a:gd name="connsiteX0" fmla="*/ 0 w 10000"/>
              <a:gd name="connsiteY0" fmla="*/ 5904 h 20953"/>
              <a:gd name="connsiteX1" fmla="*/ 1471 w 10000"/>
              <a:gd name="connsiteY1" fmla="*/ 0 h 20953"/>
              <a:gd name="connsiteX2" fmla="*/ 1430 w 10000"/>
              <a:gd name="connsiteY2" fmla="*/ 20953 h 20953"/>
              <a:gd name="connsiteX3" fmla="*/ 546 w 10000"/>
              <a:gd name="connsiteY3" fmla="*/ 17848 h 20953"/>
              <a:gd name="connsiteX4" fmla="*/ 6694 w 10000"/>
              <a:gd name="connsiteY4" fmla="*/ 8182 h 20953"/>
              <a:gd name="connsiteX5" fmla="*/ 10000 w 10000"/>
              <a:gd name="connsiteY5" fmla="*/ 2997 h 20953"/>
              <a:gd name="connsiteX0" fmla="*/ 0 w 10000"/>
              <a:gd name="connsiteY0" fmla="*/ 5904 h 20953"/>
              <a:gd name="connsiteX1" fmla="*/ 1471 w 10000"/>
              <a:gd name="connsiteY1" fmla="*/ 0 h 20953"/>
              <a:gd name="connsiteX2" fmla="*/ 1430 w 10000"/>
              <a:gd name="connsiteY2" fmla="*/ 20953 h 20953"/>
              <a:gd name="connsiteX3" fmla="*/ 546 w 10000"/>
              <a:gd name="connsiteY3" fmla="*/ 17848 h 20953"/>
              <a:gd name="connsiteX4" fmla="*/ 2186 w 10000"/>
              <a:gd name="connsiteY4" fmla="*/ 12582 h 20953"/>
              <a:gd name="connsiteX5" fmla="*/ 10000 w 10000"/>
              <a:gd name="connsiteY5" fmla="*/ 2997 h 20953"/>
              <a:gd name="connsiteX0" fmla="*/ 0 w 2562"/>
              <a:gd name="connsiteY0" fmla="*/ 5904 h 20953"/>
              <a:gd name="connsiteX1" fmla="*/ 1471 w 2562"/>
              <a:gd name="connsiteY1" fmla="*/ 0 h 20953"/>
              <a:gd name="connsiteX2" fmla="*/ 1430 w 2562"/>
              <a:gd name="connsiteY2" fmla="*/ 20953 h 20953"/>
              <a:gd name="connsiteX3" fmla="*/ 546 w 2562"/>
              <a:gd name="connsiteY3" fmla="*/ 17848 h 20953"/>
              <a:gd name="connsiteX4" fmla="*/ 2186 w 2562"/>
              <a:gd name="connsiteY4" fmla="*/ 12582 h 20953"/>
              <a:gd name="connsiteX5" fmla="*/ 2562 w 2562"/>
              <a:gd name="connsiteY5" fmla="*/ 15709 h 20953"/>
              <a:gd name="connsiteX0" fmla="*/ 0 w 10000"/>
              <a:gd name="connsiteY0" fmla="*/ 173 h 7355"/>
              <a:gd name="connsiteX1" fmla="*/ 4056 w 10000"/>
              <a:gd name="connsiteY1" fmla="*/ 0 h 7355"/>
              <a:gd name="connsiteX2" fmla="*/ 5582 w 10000"/>
              <a:gd name="connsiteY2" fmla="*/ 7355 h 7355"/>
              <a:gd name="connsiteX3" fmla="*/ 2131 w 10000"/>
              <a:gd name="connsiteY3" fmla="*/ 5873 h 7355"/>
              <a:gd name="connsiteX4" fmla="*/ 8532 w 10000"/>
              <a:gd name="connsiteY4" fmla="*/ 3360 h 7355"/>
              <a:gd name="connsiteX5" fmla="*/ 10000 w 10000"/>
              <a:gd name="connsiteY5" fmla="*/ 4852 h 7355"/>
              <a:gd name="connsiteX0" fmla="*/ 0 w 7874"/>
              <a:gd name="connsiteY0" fmla="*/ 2773 h 10000"/>
              <a:gd name="connsiteX1" fmla="*/ 1930 w 7874"/>
              <a:gd name="connsiteY1" fmla="*/ 0 h 10000"/>
              <a:gd name="connsiteX2" fmla="*/ 3456 w 7874"/>
              <a:gd name="connsiteY2" fmla="*/ 10000 h 10000"/>
              <a:gd name="connsiteX3" fmla="*/ 5 w 7874"/>
              <a:gd name="connsiteY3" fmla="*/ 7985 h 10000"/>
              <a:gd name="connsiteX4" fmla="*/ 6406 w 7874"/>
              <a:gd name="connsiteY4" fmla="*/ 4568 h 10000"/>
              <a:gd name="connsiteX5" fmla="*/ 7874 w 7874"/>
              <a:gd name="connsiteY5" fmla="*/ 6597 h 10000"/>
              <a:gd name="connsiteX0" fmla="*/ 0 w 10000"/>
              <a:gd name="connsiteY0" fmla="*/ 2773 h 10000"/>
              <a:gd name="connsiteX1" fmla="*/ 2451 w 10000"/>
              <a:gd name="connsiteY1" fmla="*/ 0 h 10000"/>
              <a:gd name="connsiteX2" fmla="*/ 4389 w 10000"/>
              <a:gd name="connsiteY2" fmla="*/ 10000 h 10000"/>
              <a:gd name="connsiteX3" fmla="*/ 6 w 10000"/>
              <a:gd name="connsiteY3" fmla="*/ 7985 h 10000"/>
              <a:gd name="connsiteX4" fmla="*/ 8136 w 10000"/>
              <a:gd name="connsiteY4" fmla="*/ 4568 h 10000"/>
              <a:gd name="connsiteX5" fmla="*/ 10000 w 10000"/>
              <a:gd name="connsiteY5" fmla="*/ 6597 h 10000"/>
              <a:gd name="connsiteX0" fmla="*/ 0 w 10000"/>
              <a:gd name="connsiteY0" fmla="*/ 2773 h 10000"/>
              <a:gd name="connsiteX1" fmla="*/ 2451 w 10000"/>
              <a:gd name="connsiteY1" fmla="*/ 0 h 10000"/>
              <a:gd name="connsiteX2" fmla="*/ 4389 w 10000"/>
              <a:gd name="connsiteY2" fmla="*/ 10000 h 10000"/>
              <a:gd name="connsiteX3" fmla="*/ 6 w 10000"/>
              <a:gd name="connsiteY3" fmla="*/ 7985 h 10000"/>
              <a:gd name="connsiteX4" fmla="*/ 8136 w 10000"/>
              <a:gd name="connsiteY4" fmla="*/ 4568 h 10000"/>
              <a:gd name="connsiteX5" fmla="*/ 10000 w 10000"/>
              <a:gd name="connsiteY5" fmla="*/ 659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2773"/>
                </a:moveTo>
                <a:lnTo>
                  <a:pt x="2451" y="0"/>
                </a:lnTo>
                <a:lnTo>
                  <a:pt x="4389" y="10000"/>
                </a:lnTo>
                <a:lnTo>
                  <a:pt x="6" y="7985"/>
                </a:lnTo>
                <a:lnTo>
                  <a:pt x="8136" y="4568"/>
                </a:lnTo>
                <a:lnTo>
                  <a:pt x="10000" y="6597"/>
                </a:lnTo>
              </a:path>
            </a:pathLst>
          </a:cu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333132"/>
              </a:solidFill>
              <a:latin typeface="Calibri"/>
            </a:endParaRPr>
          </a:p>
        </p:txBody>
      </p:sp>
      <p:sp>
        <p:nvSpPr>
          <p:cNvPr id="75" name="Freeform 5"/>
          <p:cNvSpPr>
            <a:spLocks/>
          </p:cNvSpPr>
          <p:nvPr/>
        </p:nvSpPr>
        <p:spPr bwMode="auto">
          <a:xfrm>
            <a:off x="5816637" y="1306708"/>
            <a:ext cx="863552" cy="1783289"/>
          </a:xfrm>
          <a:custGeom>
            <a:avLst/>
            <a:gdLst>
              <a:gd name="T0" fmla="*/ 0 w 2577"/>
              <a:gd name="T1" fmla="*/ 688 h 891"/>
              <a:gd name="T2" fmla="*/ 379 w 2577"/>
              <a:gd name="T3" fmla="*/ 162 h 891"/>
              <a:gd name="T4" fmla="*/ 625 w 2577"/>
              <a:gd name="T5" fmla="*/ 722 h 891"/>
              <a:gd name="T6" fmla="*/ 1109 w 2577"/>
              <a:gd name="T7" fmla="*/ 0 h 891"/>
              <a:gd name="T8" fmla="*/ 1725 w 2577"/>
              <a:gd name="T9" fmla="*/ 891 h 891"/>
              <a:gd name="T10" fmla="*/ 2577 w 2577"/>
              <a:gd name="T11" fmla="*/ 429 h 891"/>
              <a:gd name="connsiteX0" fmla="*/ 0 w 10000"/>
              <a:gd name="connsiteY0" fmla="*/ 7722 h 22771"/>
              <a:gd name="connsiteX1" fmla="*/ 1471 w 10000"/>
              <a:gd name="connsiteY1" fmla="*/ 1818 h 22771"/>
              <a:gd name="connsiteX2" fmla="*/ 1430 w 10000"/>
              <a:gd name="connsiteY2" fmla="*/ 22771 h 22771"/>
              <a:gd name="connsiteX3" fmla="*/ 4303 w 10000"/>
              <a:gd name="connsiteY3" fmla="*/ 0 h 22771"/>
              <a:gd name="connsiteX4" fmla="*/ 6694 w 10000"/>
              <a:gd name="connsiteY4" fmla="*/ 10000 h 22771"/>
              <a:gd name="connsiteX5" fmla="*/ 10000 w 10000"/>
              <a:gd name="connsiteY5" fmla="*/ 4815 h 22771"/>
              <a:gd name="connsiteX0" fmla="*/ 0 w 10000"/>
              <a:gd name="connsiteY0" fmla="*/ 5904 h 20953"/>
              <a:gd name="connsiteX1" fmla="*/ 1471 w 10000"/>
              <a:gd name="connsiteY1" fmla="*/ 0 h 20953"/>
              <a:gd name="connsiteX2" fmla="*/ 1430 w 10000"/>
              <a:gd name="connsiteY2" fmla="*/ 20953 h 20953"/>
              <a:gd name="connsiteX3" fmla="*/ 546 w 10000"/>
              <a:gd name="connsiteY3" fmla="*/ 17848 h 20953"/>
              <a:gd name="connsiteX4" fmla="*/ 6694 w 10000"/>
              <a:gd name="connsiteY4" fmla="*/ 8182 h 20953"/>
              <a:gd name="connsiteX5" fmla="*/ 10000 w 10000"/>
              <a:gd name="connsiteY5" fmla="*/ 2997 h 20953"/>
              <a:gd name="connsiteX0" fmla="*/ 0 w 10000"/>
              <a:gd name="connsiteY0" fmla="*/ 5904 h 20953"/>
              <a:gd name="connsiteX1" fmla="*/ 1471 w 10000"/>
              <a:gd name="connsiteY1" fmla="*/ 0 h 20953"/>
              <a:gd name="connsiteX2" fmla="*/ 1430 w 10000"/>
              <a:gd name="connsiteY2" fmla="*/ 20953 h 20953"/>
              <a:gd name="connsiteX3" fmla="*/ 546 w 10000"/>
              <a:gd name="connsiteY3" fmla="*/ 17848 h 20953"/>
              <a:gd name="connsiteX4" fmla="*/ 2186 w 10000"/>
              <a:gd name="connsiteY4" fmla="*/ 12582 h 20953"/>
              <a:gd name="connsiteX5" fmla="*/ 10000 w 10000"/>
              <a:gd name="connsiteY5" fmla="*/ 2997 h 20953"/>
              <a:gd name="connsiteX0" fmla="*/ 0 w 2562"/>
              <a:gd name="connsiteY0" fmla="*/ 5904 h 20953"/>
              <a:gd name="connsiteX1" fmla="*/ 1471 w 2562"/>
              <a:gd name="connsiteY1" fmla="*/ 0 h 20953"/>
              <a:gd name="connsiteX2" fmla="*/ 1430 w 2562"/>
              <a:gd name="connsiteY2" fmla="*/ 20953 h 20953"/>
              <a:gd name="connsiteX3" fmla="*/ 546 w 2562"/>
              <a:gd name="connsiteY3" fmla="*/ 17848 h 20953"/>
              <a:gd name="connsiteX4" fmla="*/ 2186 w 2562"/>
              <a:gd name="connsiteY4" fmla="*/ 12582 h 20953"/>
              <a:gd name="connsiteX5" fmla="*/ 2562 w 2562"/>
              <a:gd name="connsiteY5" fmla="*/ 15709 h 20953"/>
              <a:gd name="connsiteX0" fmla="*/ 0 w 10000"/>
              <a:gd name="connsiteY0" fmla="*/ 173 h 7355"/>
              <a:gd name="connsiteX1" fmla="*/ 4056 w 10000"/>
              <a:gd name="connsiteY1" fmla="*/ 0 h 7355"/>
              <a:gd name="connsiteX2" fmla="*/ 5582 w 10000"/>
              <a:gd name="connsiteY2" fmla="*/ 7355 h 7355"/>
              <a:gd name="connsiteX3" fmla="*/ 2131 w 10000"/>
              <a:gd name="connsiteY3" fmla="*/ 5873 h 7355"/>
              <a:gd name="connsiteX4" fmla="*/ 8532 w 10000"/>
              <a:gd name="connsiteY4" fmla="*/ 3360 h 7355"/>
              <a:gd name="connsiteX5" fmla="*/ 10000 w 10000"/>
              <a:gd name="connsiteY5" fmla="*/ 4852 h 7355"/>
              <a:gd name="connsiteX0" fmla="*/ 0 w 7874"/>
              <a:gd name="connsiteY0" fmla="*/ 2773 h 10000"/>
              <a:gd name="connsiteX1" fmla="*/ 1930 w 7874"/>
              <a:gd name="connsiteY1" fmla="*/ 0 h 10000"/>
              <a:gd name="connsiteX2" fmla="*/ 3456 w 7874"/>
              <a:gd name="connsiteY2" fmla="*/ 10000 h 10000"/>
              <a:gd name="connsiteX3" fmla="*/ 5 w 7874"/>
              <a:gd name="connsiteY3" fmla="*/ 7985 h 10000"/>
              <a:gd name="connsiteX4" fmla="*/ 6406 w 7874"/>
              <a:gd name="connsiteY4" fmla="*/ 4568 h 10000"/>
              <a:gd name="connsiteX5" fmla="*/ 7874 w 7874"/>
              <a:gd name="connsiteY5" fmla="*/ 6597 h 10000"/>
              <a:gd name="connsiteX0" fmla="*/ 0 w 10000"/>
              <a:gd name="connsiteY0" fmla="*/ 2773 h 10000"/>
              <a:gd name="connsiteX1" fmla="*/ 2451 w 10000"/>
              <a:gd name="connsiteY1" fmla="*/ 0 h 10000"/>
              <a:gd name="connsiteX2" fmla="*/ 4389 w 10000"/>
              <a:gd name="connsiteY2" fmla="*/ 10000 h 10000"/>
              <a:gd name="connsiteX3" fmla="*/ 6 w 10000"/>
              <a:gd name="connsiteY3" fmla="*/ 7985 h 10000"/>
              <a:gd name="connsiteX4" fmla="*/ 8136 w 10000"/>
              <a:gd name="connsiteY4" fmla="*/ 4568 h 10000"/>
              <a:gd name="connsiteX5" fmla="*/ 10000 w 10000"/>
              <a:gd name="connsiteY5" fmla="*/ 6597 h 10000"/>
              <a:gd name="connsiteX0" fmla="*/ 0 w 10000"/>
              <a:gd name="connsiteY0" fmla="*/ 2773 h 10000"/>
              <a:gd name="connsiteX1" fmla="*/ 2451 w 10000"/>
              <a:gd name="connsiteY1" fmla="*/ 0 h 10000"/>
              <a:gd name="connsiteX2" fmla="*/ 4389 w 10000"/>
              <a:gd name="connsiteY2" fmla="*/ 10000 h 10000"/>
              <a:gd name="connsiteX3" fmla="*/ 6 w 10000"/>
              <a:gd name="connsiteY3" fmla="*/ 7985 h 10000"/>
              <a:gd name="connsiteX4" fmla="*/ 8136 w 10000"/>
              <a:gd name="connsiteY4" fmla="*/ 4568 h 10000"/>
              <a:gd name="connsiteX5" fmla="*/ 10000 w 10000"/>
              <a:gd name="connsiteY5" fmla="*/ 6597 h 10000"/>
              <a:gd name="connsiteX0" fmla="*/ 0 w 10000"/>
              <a:gd name="connsiteY0" fmla="*/ 23 h 7250"/>
              <a:gd name="connsiteX1" fmla="*/ 5989 w 10000"/>
              <a:gd name="connsiteY1" fmla="*/ 0 h 7250"/>
              <a:gd name="connsiteX2" fmla="*/ 4389 w 10000"/>
              <a:gd name="connsiteY2" fmla="*/ 7250 h 7250"/>
              <a:gd name="connsiteX3" fmla="*/ 6 w 10000"/>
              <a:gd name="connsiteY3" fmla="*/ 5235 h 7250"/>
              <a:gd name="connsiteX4" fmla="*/ 8136 w 10000"/>
              <a:gd name="connsiteY4" fmla="*/ 1818 h 7250"/>
              <a:gd name="connsiteX5" fmla="*/ 10000 w 10000"/>
              <a:gd name="connsiteY5" fmla="*/ 3847 h 7250"/>
              <a:gd name="connsiteX0" fmla="*/ 0 w 8136"/>
              <a:gd name="connsiteY0" fmla="*/ 32 h 10000"/>
              <a:gd name="connsiteX1" fmla="*/ 5989 w 8136"/>
              <a:gd name="connsiteY1" fmla="*/ 0 h 10000"/>
              <a:gd name="connsiteX2" fmla="*/ 4389 w 8136"/>
              <a:gd name="connsiteY2" fmla="*/ 10000 h 10000"/>
              <a:gd name="connsiteX3" fmla="*/ 6 w 8136"/>
              <a:gd name="connsiteY3" fmla="*/ 7221 h 10000"/>
              <a:gd name="connsiteX4" fmla="*/ 8136 w 8136"/>
              <a:gd name="connsiteY4" fmla="*/ 2508 h 10000"/>
              <a:gd name="connsiteX0" fmla="*/ 0 w 12632"/>
              <a:gd name="connsiteY0" fmla="*/ 4331 h 14299"/>
              <a:gd name="connsiteX1" fmla="*/ 7361 w 12632"/>
              <a:gd name="connsiteY1" fmla="*/ 4299 h 14299"/>
              <a:gd name="connsiteX2" fmla="*/ 5395 w 12632"/>
              <a:gd name="connsiteY2" fmla="*/ 14299 h 14299"/>
              <a:gd name="connsiteX3" fmla="*/ 7 w 12632"/>
              <a:gd name="connsiteY3" fmla="*/ 11520 h 14299"/>
              <a:gd name="connsiteX4" fmla="*/ 12632 w 12632"/>
              <a:gd name="connsiteY4" fmla="*/ 0 h 14299"/>
              <a:gd name="connsiteX0" fmla="*/ 0 w 12632"/>
              <a:gd name="connsiteY0" fmla="*/ 4331 h 14299"/>
              <a:gd name="connsiteX1" fmla="*/ 7361 w 12632"/>
              <a:gd name="connsiteY1" fmla="*/ 4299 h 14299"/>
              <a:gd name="connsiteX2" fmla="*/ 5395 w 12632"/>
              <a:gd name="connsiteY2" fmla="*/ 14299 h 14299"/>
              <a:gd name="connsiteX3" fmla="*/ 7789 w 12632"/>
              <a:gd name="connsiteY3" fmla="*/ 9235 h 14299"/>
              <a:gd name="connsiteX4" fmla="*/ 12632 w 12632"/>
              <a:gd name="connsiteY4" fmla="*/ 0 h 14299"/>
              <a:gd name="connsiteX0" fmla="*/ 78 w 12710"/>
              <a:gd name="connsiteY0" fmla="*/ 4331 h 14299"/>
              <a:gd name="connsiteX1" fmla="*/ 0 w 12710"/>
              <a:gd name="connsiteY1" fmla="*/ 12419 h 14299"/>
              <a:gd name="connsiteX2" fmla="*/ 5473 w 12710"/>
              <a:gd name="connsiteY2" fmla="*/ 14299 h 14299"/>
              <a:gd name="connsiteX3" fmla="*/ 7867 w 12710"/>
              <a:gd name="connsiteY3" fmla="*/ 9235 h 14299"/>
              <a:gd name="connsiteX4" fmla="*/ 12710 w 12710"/>
              <a:gd name="connsiteY4" fmla="*/ 0 h 14299"/>
              <a:gd name="connsiteX0" fmla="*/ 78 w 12710"/>
              <a:gd name="connsiteY0" fmla="*/ 4331 h 12419"/>
              <a:gd name="connsiteX1" fmla="*/ 0 w 12710"/>
              <a:gd name="connsiteY1" fmla="*/ 12419 h 12419"/>
              <a:gd name="connsiteX2" fmla="*/ 5130 w 12710"/>
              <a:gd name="connsiteY2" fmla="*/ 1706 h 12419"/>
              <a:gd name="connsiteX3" fmla="*/ 7867 w 12710"/>
              <a:gd name="connsiteY3" fmla="*/ 9235 h 12419"/>
              <a:gd name="connsiteX4" fmla="*/ 12710 w 12710"/>
              <a:gd name="connsiteY4" fmla="*/ 0 h 12419"/>
              <a:gd name="connsiteX0" fmla="*/ 78 w 12710"/>
              <a:gd name="connsiteY0" fmla="*/ 4331 h 12419"/>
              <a:gd name="connsiteX1" fmla="*/ 0 w 12710"/>
              <a:gd name="connsiteY1" fmla="*/ 12419 h 12419"/>
              <a:gd name="connsiteX2" fmla="*/ 5130 w 12710"/>
              <a:gd name="connsiteY2" fmla="*/ 1706 h 12419"/>
              <a:gd name="connsiteX3" fmla="*/ 10842 w 12710"/>
              <a:gd name="connsiteY3" fmla="*/ 3789 h 12419"/>
              <a:gd name="connsiteX4" fmla="*/ 12710 w 12710"/>
              <a:gd name="connsiteY4" fmla="*/ 0 h 12419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5130 w 12367"/>
              <a:gd name="connsiteY2" fmla="*/ 7443 h 18156"/>
              <a:gd name="connsiteX3" fmla="*/ 10842 w 12367"/>
              <a:gd name="connsiteY3" fmla="*/ 9526 h 18156"/>
              <a:gd name="connsiteX4" fmla="*/ 12367 w 12367"/>
              <a:gd name="connsiteY4" fmla="*/ 0 h 18156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5130 w 12367"/>
              <a:gd name="connsiteY2" fmla="*/ 7443 h 18156"/>
              <a:gd name="connsiteX3" fmla="*/ 10384 w 12367"/>
              <a:gd name="connsiteY3" fmla="*/ 7387 h 18156"/>
              <a:gd name="connsiteX4" fmla="*/ 12367 w 12367"/>
              <a:gd name="connsiteY4" fmla="*/ 0 h 18156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4901 w 12367"/>
              <a:gd name="connsiteY2" fmla="*/ 4380 h 18156"/>
              <a:gd name="connsiteX3" fmla="*/ 10384 w 12367"/>
              <a:gd name="connsiteY3" fmla="*/ 7387 h 18156"/>
              <a:gd name="connsiteX4" fmla="*/ 12367 w 12367"/>
              <a:gd name="connsiteY4" fmla="*/ 0 h 18156"/>
              <a:gd name="connsiteX0" fmla="*/ 0 w 12289"/>
              <a:gd name="connsiteY0" fmla="*/ 10068 h 14412"/>
              <a:gd name="connsiteX1" fmla="*/ 8848 w 12289"/>
              <a:gd name="connsiteY1" fmla="*/ 14412 h 14412"/>
              <a:gd name="connsiteX2" fmla="*/ 4823 w 12289"/>
              <a:gd name="connsiteY2" fmla="*/ 4380 h 14412"/>
              <a:gd name="connsiteX3" fmla="*/ 10306 w 12289"/>
              <a:gd name="connsiteY3" fmla="*/ 7387 h 14412"/>
              <a:gd name="connsiteX4" fmla="*/ 12289 w 12289"/>
              <a:gd name="connsiteY4" fmla="*/ 0 h 14412"/>
              <a:gd name="connsiteX0" fmla="*/ 0 w 12861"/>
              <a:gd name="connsiteY0" fmla="*/ 11284 h 14412"/>
              <a:gd name="connsiteX1" fmla="*/ 9420 w 12861"/>
              <a:gd name="connsiteY1" fmla="*/ 14412 h 14412"/>
              <a:gd name="connsiteX2" fmla="*/ 5395 w 12861"/>
              <a:gd name="connsiteY2" fmla="*/ 4380 h 14412"/>
              <a:gd name="connsiteX3" fmla="*/ 10878 w 12861"/>
              <a:gd name="connsiteY3" fmla="*/ 7387 h 14412"/>
              <a:gd name="connsiteX4" fmla="*/ 12861 w 12861"/>
              <a:gd name="connsiteY4" fmla="*/ 0 h 14412"/>
              <a:gd name="connsiteX0" fmla="*/ 0 w 12861"/>
              <a:gd name="connsiteY0" fmla="*/ 11284 h 14412"/>
              <a:gd name="connsiteX1" fmla="*/ 9420 w 12861"/>
              <a:gd name="connsiteY1" fmla="*/ 14412 h 14412"/>
              <a:gd name="connsiteX2" fmla="*/ 10878 w 12861"/>
              <a:gd name="connsiteY2" fmla="*/ 7387 h 14412"/>
              <a:gd name="connsiteX3" fmla="*/ 12861 w 12861"/>
              <a:gd name="connsiteY3" fmla="*/ 0 h 14412"/>
              <a:gd name="connsiteX0" fmla="*/ 0 w 12861"/>
              <a:gd name="connsiteY0" fmla="*/ 11284 h 11284"/>
              <a:gd name="connsiteX1" fmla="*/ 6788 w 12861"/>
              <a:gd name="connsiteY1" fmla="*/ 7021 h 11284"/>
              <a:gd name="connsiteX2" fmla="*/ 10878 w 12861"/>
              <a:gd name="connsiteY2" fmla="*/ 7387 h 11284"/>
              <a:gd name="connsiteX3" fmla="*/ 12861 w 12861"/>
              <a:gd name="connsiteY3" fmla="*/ 0 h 11284"/>
              <a:gd name="connsiteX0" fmla="*/ 0 w 12861"/>
              <a:gd name="connsiteY0" fmla="*/ 11284 h 11284"/>
              <a:gd name="connsiteX1" fmla="*/ 6788 w 12861"/>
              <a:gd name="connsiteY1" fmla="*/ 7021 h 11284"/>
              <a:gd name="connsiteX2" fmla="*/ 9390 w 12861"/>
              <a:gd name="connsiteY2" fmla="*/ 8894 h 11284"/>
              <a:gd name="connsiteX3" fmla="*/ 12861 w 12861"/>
              <a:gd name="connsiteY3" fmla="*/ 0 h 1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61" h="11284">
                <a:moveTo>
                  <a:pt x="0" y="11284"/>
                </a:moveTo>
                <a:lnTo>
                  <a:pt x="6788" y="7021"/>
                </a:lnTo>
                <a:lnTo>
                  <a:pt x="9390" y="8894"/>
                </a:lnTo>
                <a:lnTo>
                  <a:pt x="12861" y="0"/>
                </a:lnTo>
              </a:path>
            </a:pathLst>
          </a:cu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333132"/>
              </a:solidFill>
              <a:latin typeface="Calibri"/>
            </a:endParaRPr>
          </a:p>
        </p:txBody>
      </p:sp>
      <p:sp>
        <p:nvSpPr>
          <p:cNvPr id="76" name="Freeform 5"/>
          <p:cNvSpPr>
            <a:spLocks/>
          </p:cNvSpPr>
          <p:nvPr/>
        </p:nvSpPr>
        <p:spPr bwMode="auto">
          <a:xfrm>
            <a:off x="5694079" y="2888924"/>
            <a:ext cx="1038299" cy="1464538"/>
          </a:xfrm>
          <a:custGeom>
            <a:avLst/>
            <a:gdLst>
              <a:gd name="T0" fmla="*/ 0 w 2577"/>
              <a:gd name="T1" fmla="*/ 688 h 891"/>
              <a:gd name="T2" fmla="*/ 379 w 2577"/>
              <a:gd name="T3" fmla="*/ 162 h 891"/>
              <a:gd name="T4" fmla="*/ 625 w 2577"/>
              <a:gd name="T5" fmla="*/ 722 h 891"/>
              <a:gd name="T6" fmla="*/ 1109 w 2577"/>
              <a:gd name="T7" fmla="*/ 0 h 891"/>
              <a:gd name="T8" fmla="*/ 1725 w 2577"/>
              <a:gd name="T9" fmla="*/ 891 h 891"/>
              <a:gd name="T10" fmla="*/ 2577 w 2577"/>
              <a:gd name="T11" fmla="*/ 429 h 891"/>
              <a:gd name="connsiteX0" fmla="*/ 0 w 10000"/>
              <a:gd name="connsiteY0" fmla="*/ 7722 h 22771"/>
              <a:gd name="connsiteX1" fmla="*/ 1471 w 10000"/>
              <a:gd name="connsiteY1" fmla="*/ 1818 h 22771"/>
              <a:gd name="connsiteX2" fmla="*/ 1430 w 10000"/>
              <a:gd name="connsiteY2" fmla="*/ 22771 h 22771"/>
              <a:gd name="connsiteX3" fmla="*/ 4303 w 10000"/>
              <a:gd name="connsiteY3" fmla="*/ 0 h 22771"/>
              <a:gd name="connsiteX4" fmla="*/ 6694 w 10000"/>
              <a:gd name="connsiteY4" fmla="*/ 10000 h 22771"/>
              <a:gd name="connsiteX5" fmla="*/ 10000 w 10000"/>
              <a:gd name="connsiteY5" fmla="*/ 4815 h 22771"/>
              <a:gd name="connsiteX0" fmla="*/ 0 w 10000"/>
              <a:gd name="connsiteY0" fmla="*/ 5904 h 20953"/>
              <a:gd name="connsiteX1" fmla="*/ 1471 w 10000"/>
              <a:gd name="connsiteY1" fmla="*/ 0 h 20953"/>
              <a:gd name="connsiteX2" fmla="*/ 1430 w 10000"/>
              <a:gd name="connsiteY2" fmla="*/ 20953 h 20953"/>
              <a:gd name="connsiteX3" fmla="*/ 546 w 10000"/>
              <a:gd name="connsiteY3" fmla="*/ 17848 h 20953"/>
              <a:gd name="connsiteX4" fmla="*/ 6694 w 10000"/>
              <a:gd name="connsiteY4" fmla="*/ 8182 h 20953"/>
              <a:gd name="connsiteX5" fmla="*/ 10000 w 10000"/>
              <a:gd name="connsiteY5" fmla="*/ 2997 h 20953"/>
              <a:gd name="connsiteX0" fmla="*/ 0 w 10000"/>
              <a:gd name="connsiteY0" fmla="*/ 5904 h 20953"/>
              <a:gd name="connsiteX1" fmla="*/ 1471 w 10000"/>
              <a:gd name="connsiteY1" fmla="*/ 0 h 20953"/>
              <a:gd name="connsiteX2" fmla="*/ 1430 w 10000"/>
              <a:gd name="connsiteY2" fmla="*/ 20953 h 20953"/>
              <a:gd name="connsiteX3" fmla="*/ 546 w 10000"/>
              <a:gd name="connsiteY3" fmla="*/ 17848 h 20953"/>
              <a:gd name="connsiteX4" fmla="*/ 2186 w 10000"/>
              <a:gd name="connsiteY4" fmla="*/ 12582 h 20953"/>
              <a:gd name="connsiteX5" fmla="*/ 10000 w 10000"/>
              <a:gd name="connsiteY5" fmla="*/ 2997 h 20953"/>
              <a:gd name="connsiteX0" fmla="*/ 0 w 2562"/>
              <a:gd name="connsiteY0" fmla="*/ 5904 h 20953"/>
              <a:gd name="connsiteX1" fmla="*/ 1471 w 2562"/>
              <a:gd name="connsiteY1" fmla="*/ 0 h 20953"/>
              <a:gd name="connsiteX2" fmla="*/ 1430 w 2562"/>
              <a:gd name="connsiteY2" fmla="*/ 20953 h 20953"/>
              <a:gd name="connsiteX3" fmla="*/ 546 w 2562"/>
              <a:gd name="connsiteY3" fmla="*/ 17848 h 20953"/>
              <a:gd name="connsiteX4" fmla="*/ 2186 w 2562"/>
              <a:gd name="connsiteY4" fmla="*/ 12582 h 20953"/>
              <a:gd name="connsiteX5" fmla="*/ 2562 w 2562"/>
              <a:gd name="connsiteY5" fmla="*/ 15709 h 20953"/>
              <a:gd name="connsiteX0" fmla="*/ 0 w 10000"/>
              <a:gd name="connsiteY0" fmla="*/ 173 h 7355"/>
              <a:gd name="connsiteX1" fmla="*/ 4056 w 10000"/>
              <a:gd name="connsiteY1" fmla="*/ 0 h 7355"/>
              <a:gd name="connsiteX2" fmla="*/ 5582 w 10000"/>
              <a:gd name="connsiteY2" fmla="*/ 7355 h 7355"/>
              <a:gd name="connsiteX3" fmla="*/ 2131 w 10000"/>
              <a:gd name="connsiteY3" fmla="*/ 5873 h 7355"/>
              <a:gd name="connsiteX4" fmla="*/ 8532 w 10000"/>
              <a:gd name="connsiteY4" fmla="*/ 3360 h 7355"/>
              <a:gd name="connsiteX5" fmla="*/ 10000 w 10000"/>
              <a:gd name="connsiteY5" fmla="*/ 4852 h 7355"/>
              <a:gd name="connsiteX0" fmla="*/ 0 w 7874"/>
              <a:gd name="connsiteY0" fmla="*/ 2773 h 10000"/>
              <a:gd name="connsiteX1" fmla="*/ 1930 w 7874"/>
              <a:gd name="connsiteY1" fmla="*/ 0 h 10000"/>
              <a:gd name="connsiteX2" fmla="*/ 3456 w 7874"/>
              <a:gd name="connsiteY2" fmla="*/ 10000 h 10000"/>
              <a:gd name="connsiteX3" fmla="*/ 5 w 7874"/>
              <a:gd name="connsiteY3" fmla="*/ 7985 h 10000"/>
              <a:gd name="connsiteX4" fmla="*/ 6406 w 7874"/>
              <a:gd name="connsiteY4" fmla="*/ 4568 h 10000"/>
              <a:gd name="connsiteX5" fmla="*/ 7874 w 7874"/>
              <a:gd name="connsiteY5" fmla="*/ 6597 h 10000"/>
              <a:gd name="connsiteX0" fmla="*/ 0 w 10000"/>
              <a:gd name="connsiteY0" fmla="*/ 2773 h 10000"/>
              <a:gd name="connsiteX1" fmla="*/ 2451 w 10000"/>
              <a:gd name="connsiteY1" fmla="*/ 0 h 10000"/>
              <a:gd name="connsiteX2" fmla="*/ 4389 w 10000"/>
              <a:gd name="connsiteY2" fmla="*/ 10000 h 10000"/>
              <a:gd name="connsiteX3" fmla="*/ 6 w 10000"/>
              <a:gd name="connsiteY3" fmla="*/ 7985 h 10000"/>
              <a:gd name="connsiteX4" fmla="*/ 8136 w 10000"/>
              <a:gd name="connsiteY4" fmla="*/ 4568 h 10000"/>
              <a:gd name="connsiteX5" fmla="*/ 10000 w 10000"/>
              <a:gd name="connsiteY5" fmla="*/ 6597 h 10000"/>
              <a:gd name="connsiteX0" fmla="*/ 0 w 10000"/>
              <a:gd name="connsiteY0" fmla="*/ 2773 h 10000"/>
              <a:gd name="connsiteX1" fmla="*/ 2451 w 10000"/>
              <a:gd name="connsiteY1" fmla="*/ 0 h 10000"/>
              <a:gd name="connsiteX2" fmla="*/ 4389 w 10000"/>
              <a:gd name="connsiteY2" fmla="*/ 10000 h 10000"/>
              <a:gd name="connsiteX3" fmla="*/ 6 w 10000"/>
              <a:gd name="connsiteY3" fmla="*/ 7985 h 10000"/>
              <a:gd name="connsiteX4" fmla="*/ 8136 w 10000"/>
              <a:gd name="connsiteY4" fmla="*/ 4568 h 10000"/>
              <a:gd name="connsiteX5" fmla="*/ 10000 w 10000"/>
              <a:gd name="connsiteY5" fmla="*/ 6597 h 10000"/>
              <a:gd name="connsiteX0" fmla="*/ 0 w 10000"/>
              <a:gd name="connsiteY0" fmla="*/ 23 h 7250"/>
              <a:gd name="connsiteX1" fmla="*/ 5989 w 10000"/>
              <a:gd name="connsiteY1" fmla="*/ 0 h 7250"/>
              <a:gd name="connsiteX2" fmla="*/ 4389 w 10000"/>
              <a:gd name="connsiteY2" fmla="*/ 7250 h 7250"/>
              <a:gd name="connsiteX3" fmla="*/ 6 w 10000"/>
              <a:gd name="connsiteY3" fmla="*/ 5235 h 7250"/>
              <a:gd name="connsiteX4" fmla="*/ 8136 w 10000"/>
              <a:gd name="connsiteY4" fmla="*/ 1818 h 7250"/>
              <a:gd name="connsiteX5" fmla="*/ 10000 w 10000"/>
              <a:gd name="connsiteY5" fmla="*/ 3847 h 7250"/>
              <a:gd name="connsiteX0" fmla="*/ 0 w 8136"/>
              <a:gd name="connsiteY0" fmla="*/ 32 h 10000"/>
              <a:gd name="connsiteX1" fmla="*/ 5989 w 8136"/>
              <a:gd name="connsiteY1" fmla="*/ 0 h 10000"/>
              <a:gd name="connsiteX2" fmla="*/ 4389 w 8136"/>
              <a:gd name="connsiteY2" fmla="*/ 10000 h 10000"/>
              <a:gd name="connsiteX3" fmla="*/ 6 w 8136"/>
              <a:gd name="connsiteY3" fmla="*/ 7221 h 10000"/>
              <a:gd name="connsiteX4" fmla="*/ 8136 w 8136"/>
              <a:gd name="connsiteY4" fmla="*/ 2508 h 10000"/>
              <a:gd name="connsiteX0" fmla="*/ 0 w 12632"/>
              <a:gd name="connsiteY0" fmla="*/ 4331 h 14299"/>
              <a:gd name="connsiteX1" fmla="*/ 7361 w 12632"/>
              <a:gd name="connsiteY1" fmla="*/ 4299 h 14299"/>
              <a:gd name="connsiteX2" fmla="*/ 5395 w 12632"/>
              <a:gd name="connsiteY2" fmla="*/ 14299 h 14299"/>
              <a:gd name="connsiteX3" fmla="*/ 7 w 12632"/>
              <a:gd name="connsiteY3" fmla="*/ 11520 h 14299"/>
              <a:gd name="connsiteX4" fmla="*/ 12632 w 12632"/>
              <a:gd name="connsiteY4" fmla="*/ 0 h 14299"/>
              <a:gd name="connsiteX0" fmla="*/ 0 w 12632"/>
              <a:gd name="connsiteY0" fmla="*/ 4331 h 14299"/>
              <a:gd name="connsiteX1" fmla="*/ 7361 w 12632"/>
              <a:gd name="connsiteY1" fmla="*/ 4299 h 14299"/>
              <a:gd name="connsiteX2" fmla="*/ 5395 w 12632"/>
              <a:gd name="connsiteY2" fmla="*/ 14299 h 14299"/>
              <a:gd name="connsiteX3" fmla="*/ 7789 w 12632"/>
              <a:gd name="connsiteY3" fmla="*/ 9235 h 14299"/>
              <a:gd name="connsiteX4" fmla="*/ 12632 w 12632"/>
              <a:gd name="connsiteY4" fmla="*/ 0 h 14299"/>
              <a:gd name="connsiteX0" fmla="*/ 78 w 12710"/>
              <a:gd name="connsiteY0" fmla="*/ 4331 h 14299"/>
              <a:gd name="connsiteX1" fmla="*/ 0 w 12710"/>
              <a:gd name="connsiteY1" fmla="*/ 12419 h 14299"/>
              <a:gd name="connsiteX2" fmla="*/ 5473 w 12710"/>
              <a:gd name="connsiteY2" fmla="*/ 14299 h 14299"/>
              <a:gd name="connsiteX3" fmla="*/ 7867 w 12710"/>
              <a:gd name="connsiteY3" fmla="*/ 9235 h 14299"/>
              <a:gd name="connsiteX4" fmla="*/ 12710 w 12710"/>
              <a:gd name="connsiteY4" fmla="*/ 0 h 14299"/>
              <a:gd name="connsiteX0" fmla="*/ 78 w 12710"/>
              <a:gd name="connsiteY0" fmla="*/ 4331 h 12419"/>
              <a:gd name="connsiteX1" fmla="*/ 0 w 12710"/>
              <a:gd name="connsiteY1" fmla="*/ 12419 h 12419"/>
              <a:gd name="connsiteX2" fmla="*/ 5130 w 12710"/>
              <a:gd name="connsiteY2" fmla="*/ 1706 h 12419"/>
              <a:gd name="connsiteX3" fmla="*/ 7867 w 12710"/>
              <a:gd name="connsiteY3" fmla="*/ 9235 h 12419"/>
              <a:gd name="connsiteX4" fmla="*/ 12710 w 12710"/>
              <a:gd name="connsiteY4" fmla="*/ 0 h 12419"/>
              <a:gd name="connsiteX0" fmla="*/ 78 w 12710"/>
              <a:gd name="connsiteY0" fmla="*/ 4331 h 12419"/>
              <a:gd name="connsiteX1" fmla="*/ 0 w 12710"/>
              <a:gd name="connsiteY1" fmla="*/ 12419 h 12419"/>
              <a:gd name="connsiteX2" fmla="*/ 5130 w 12710"/>
              <a:gd name="connsiteY2" fmla="*/ 1706 h 12419"/>
              <a:gd name="connsiteX3" fmla="*/ 10842 w 12710"/>
              <a:gd name="connsiteY3" fmla="*/ 3789 h 12419"/>
              <a:gd name="connsiteX4" fmla="*/ 12710 w 12710"/>
              <a:gd name="connsiteY4" fmla="*/ 0 h 12419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5130 w 12367"/>
              <a:gd name="connsiteY2" fmla="*/ 7443 h 18156"/>
              <a:gd name="connsiteX3" fmla="*/ 10842 w 12367"/>
              <a:gd name="connsiteY3" fmla="*/ 9526 h 18156"/>
              <a:gd name="connsiteX4" fmla="*/ 12367 w 12367"/>
              <a:gd name="connsiteY4" fmla="*/ 0 h 18156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5130 w 12367"/>
              <a:gd name="connsiteY2" fmla="*/ 7443 h 18156"/>
              <a:gd name="connsiteX3" fmla="*/ 10384 w 12367"/>
              <a:gd name="connsiteY3" fmla="*/ 7387 h 18156"/>
              <a:gd name="connsiteX4" fmla="*/ 12367 w 12367"/>
              <a:gd name="connsiteY4" fmla="*/ 0 h 18156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4901 w 12367"/>
              <a:gd name="connsiteY2" fmla="*/ 4380 h 18156"/>
              <a:gd name="connsiteX3" fmla="*/ 10384 w 12367"/>
              <a:gd name="connsiteY3" fmla="*/ 7387 h 18156"/>
              <a:gd name="connsiteX4" fmla="*/ 12367 w 12367"/>
              <a:gd name="connsiteY4" fmla="*/ 0 h 18156"/>
              <a:gd name="connsiteX0" fmla="*/ 0 w 12289"/>
              <a:gd name="connsiteY0" fmla="*/ 10068 h 14412"/>
              <a:gd name="connsiteX1" fmla="*/ 8848 w 12289"/>
              <a:gd name="connsiteY1" fmla="*/ 14412 h 14412"/>
              <a:gd name="connsiteX2" fmla="*/ 4823 w 12289"/>
              <a:gd name="connsiteY2" fmla="*/ 4380 h 14412"/>
              <a:gd name="connsiteX3" fmla="*/ 10306 w 12289"/>
              <a:gd name="connsiteY3" fmla="*/ 7387 h 14412"/>
              <a:gd name="connsiteX4" fmla="*/ 12289 w 12289"/>
              <a:gd name="connsiteY4" fmla="*/ 0 h 14412"/>
              <a:gd name="connsiteX0" fmla="*/ 0 w 12861"/>
              <a:gd name="connsiteY0" fmla="*/ 11284 h 14412"/>
              <a:gd name="connsiteX1" fmla="*/ 9420 w 12861"/>
              <a:gd name="connsiteY1" fmla="*/ 14412 h 14412"/>
              <a:gd name="connsiteX2" fmla="*/ 5395 w 12861"/>
              <a:gd name="connsiteY2" fmla="*/ 4380 h 14412"/>
              <a:gd name="connsiteX3" fmla="*/ 10878 w 12861"/>
              <a:gd name="connsiteY3" fmla="*/ 7387 h 14412"/>
              <a:gd name="connsiteX4" fmla="*/ 12861 w 12861"/>
              <a:gd name="connsiteY4" fmla="*/ 0 h 14412"/>
              <a:gd name="connsiteX0" fmla="*/ 0 w 12861"/>
              <a:gd name="connsiteY0" fmla="*/ 11284 h 14412"/>
              <a:gd name="connsiteX1" fmla="*/ 9420 w 12861"/>
              <a:gd name="connsiteY1" fmla="*/ 14412 h 14412"/>
              <a:gd name="connsiteX2" fmla="*/ 10878 w 12861"/>
              <a:gd name="connsiteY2" fmla="*/ 7387 h 14412"/>
              <a:gd name="connsiteX3" fmla="*/ 12861 w 12861"/>
              <a:gd name="connsiteY3" fmla="*/ 0 h 14412"/>
              <a:gd name="connsiteX0" fmla="*/ 0 w 12861"/>
              <a:gd name="connsiteY0" fmla="*/ 11284 h 11284"/>
              <a:gd name="connsiteX1" fmla="*/ 6788 w 12861"/>
              <a:gd name="connsiteY1" fmla="*/ 7021 h 11284"/>
              <a:gd name="connsiteX2" fmla="*/ 10878 w 12861"/>
              <a:gd name="connsiteY2" fmla="*/ 7387 h 11284"/>
              <a:gd name="connsiteX3" fmla="*/ 12861 w 12861"/>
              <a:gd name="connsiteY3" fmla="*/ 0 h 11284"/>
              <a:gd name="connsiteX0" fmla="*/ 0 w 12861"/>
              <a:gd name="connsiteY0" fmla="*/ 11284 h 11284"/>
              <a:gd name="connsiteX1" fmla="*/ 6788 w 12861"/>
              <a:gd name="connsiteY1" fmla="*/ 7021 h 11284"/>
              <a:gd name="connsiteX2" fmla="*/ 9390 w 12861"/>
              <a:gd name="connsiteY2" fmla="*/ 8894 h 11284"/>
              <a:gd name="connsiteX3" fmla="*/ 12861 w 12861"/>
              <a:gd name="connsiteY3" fmla="*/ 0 h 11284"/>
              <a:gd name="connsiteX0" fmla="*/ 0 w 13204"/>
              <a:gd name="connsiteY0" fmla="*/ 2727 h 8894"/>
              <a:gd name="connsiteX1" fmla="*/ 7131 w 13204"/>
              <a:gd name="connsiteY1" fmla="*/ 7021 h 8894"/>
              <a:gd name="connsiteX2" fmla="*/ 9733 w 13204"/>
              <a:gd name="connsiteY2" fmla="*/ 8894 h 8894"/>
              <a:gd name="connsiteX3" fmla="*/ 13204 w 13204"/>
              <a:gd name="connsiteY3" fmla="*/ 0 h 8894"/>
              <a:gd name="connsiteX0" fmla="*/ 0 w 10000"/>
              <a:gd name="connsiteY0" fmla="*/ 3066 h 7894"/>
              <a:gd name="connsiteX1" fmla="*/ 5401 w 10000"/>
              <a:gd name="connsiteY1" fmla="*/ 7894 h 7894"/>
              <a:gd name="connsiteX2" fmla="*/ 7284 w 10000"/>
              <a:gd name="connsiteY2" fmla="*/ 5135 h 7894"/>
              <a:gd name="connsiteX3" fmla="*/ 10000 w 10000"/>
              <a:gd name="connsiteY3" fmla="*/ 0 h 7894"/>
              <a:gd name="connsiteX0" fmla="*/ 0 w 10693"/>
              <a:gd name="connsiteY0" fmla="*/ 0 h 9066"/>
              <a:gd name="connsiteX1" fmla="*/ 5401 w 10693"/>
              <a:gd name="connsiteY1" fmla="*/ 6116 h 9066"/>
              <a:gd name="connsiteX2" fmla="*/ 7284 w 10693"/>
              <a:gd name="connsiteY2" fmla="*/ 2621 h 9066"/>
              <a:gd name="connsiteX3" fmla="*/ 10693 w 10693"/>
              <a:gd name="connsiteY3" fmla="*/ 9066 h 9066"/>
              <a:gd name="connsiteX0" fmla="*/ 0 w 10000"/>
              <a:gd name="connsiteY0" fmla="*/ 4559 h 14559"/>
              <a:gd name="connsiteX1" fmla="*/ 6672 w 10000"/>
              <a:gd name="connsiteY1" fmla="*/ 0 h 14559"/>
              <a:gd name="connsiteX2" fmla="*/ 6812 w 10000"/>
              <a:gd name="connsiteY2" fmla="*/ 7450 h 14559"/>
              <a:gd name="connsiteX3" fmla="*/ 10000 w 10000"/>
              <a:gd name="connsiteY3" fmla="*/ 14559 h 1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4559">
                <a:moveTo>
                  <a:pt x="0" y="4559"/>
                </a:moveTo>
                <a:lnTo>
                  <a:pt x="6672" y="0"/>
                </a:lnTo>
                <a:cubicBezTo>
                  <a:pt x="6719" y="2483"/>
                  <a:pt x="6765" y="4967"/>
                  <a:pt x="6812" y="7450"/>
                </a:cubicBezTo>
                <a:lnTo>
                  <a:pt x="10000" y="14559"/>
                </a:lnTo>
              </a:path>
            </a:pathLst>
          </a:cu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333132"/>
              </a:solidFill>
              <a:latin typeface="Calibri"/>
            </a:endParaRPr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>
            <a:off x="5594763" y="2809749"/>
            <a:ext cx="1047893" cy="1155836"/>
          </a:xfrm>
          <a:custGeom>
            <a:avLst/>
            <a:gdLst>
              <a:gd name="T0" fmla="*/ 0 w 2577"/>
              <a:gd name="T1" fmla="*/ 688 h 891"/>
              <a:gd name="T2" fmla="*/ 379 w 2577"/>
              <a:gd name="T3" fmla="*/ 162 h 891"/>
              <a:gd name="T4" fmla="*/ 625 w 2577"/>
              <a:gd name="T5" fmla="*/ 722 h 891"/>
              <a:gd name="T6" fmla="*/ 1109 w 2577"/>
              <a:gd name="T7" fmla="*/ 0 h 891"/>
              <a:gd name="T8" fmla="*/ 1725 w 2577"/>
              <a:gd name="T9" fmla="*/ 891 h 891"/>
              <a:gd name="T10" fmla="*/ 2577 w 2577"/>
              <a:gd name="T11" fmla="*/ 429 h 891"/>
              <a:gd name="connsiteX0" fmla="*/ 0 w 10000"/>
              <a:gd name="connsiteY0" fmla="*/ 7722 h 22771"/>
              <a:gd name="connsiteX1" fmla="*/ 1471 w 10000"/>
              <a:gd name="connsiteY1" fmla="*/ 1818 h 22771"/>
              <a:gd name="connsiteX2" fmla="*/ 1430 w 10000"/>
              <a:gd name="connsiteY2" fmla="*/ 22771 h 22771"/>
              <a:gd name="connsiteX3" fmla="*/ 4303 w 10000"/>
              <a:gd name="connsiteY3" fmla="*/ 0 h 22771"/>
              <a:gd name="connsiteX4" fmla="*/ 6694 w 10000"/>
              <a:gd name="connsiteY4" fmla="*/ 10000 h 22771"/>
              <a:gd name="connsiteX5" fmla="*/ 10000 w 10000"/>
              <a:gd name="connsiteY5" fmla="*/ 4815 h 22771"/>
              <a:gd name="connsiteX0" fmla="*/ 0 w 10000"/>
              <a:gd name="connsiteY0" fmla="*/ 5904 h 20953"/>
              <a:gd name="connsiteX1" fmla="*/ 1471 w 10000"/>
              <a:gd name="connsiteY1" fmla="*/ 0 h 20953"/>
              <a:gd name="connsiteX2" fmla="*/ 1430 w 10000"/>
              <a:gd name="connsiteY2" fmla="*/ 20953 h 20953"/>
              <a:gd name="connsiteX3" fmla="*/ 546 w 10000"/>
              <a:gd name="connsiteY3" fmla="*/ 17848 h 20953"/>
              <a:gd name="connsiteX4" fmla="*/ 6694 w 10000"/>
              <a:gd name="connsiteY4" fmla="*/ 8182 h 20953"/>
              <a:gd name="connsiteX5" fmla="*/ 10000 w 10000"/>
              <a:gd name="connsiteY5" fmla="*/ 2997 h 20953"/>
              <a:gd name="connsiteX0" fmla="*/ 0 w 10000"/>
              <a:gd name="connsiteY0" fmla="*/ 5904 h 20953"/>
              <a:gd name="connsiteX1" fmla="*/ 1471 w 10000"/>
              <a:gd name="connsiteY1" fmla="*/ 0 h 20953"/>
              <a:gd name="connsiteX2" fmla="*/ 1430 w 10000"/>
              <a:gd name="connsiteY2" fmla="*/ 20953 h 20953"/>
              <a:gd name="connsiteX3" fmla="*/ 546 w 10000"/>
              <a:gd name="connsiteY3" fmla="*/ 17848 h 20953"/>
              <a:gd name="connsiteX4" fmla="*/ 2186 w 10000"/>
              <a:gd name="connsiteY4" fmla="*/ 12582 h 20953"/>
              <a:gd name="connsiteX5" fmla="*/ 10000 w 10000"/>
              <a:gd name="connsiteY5" fmla="*/ 2997 h 20953"/>
              <a:gd name="connsiteX0" fmla="*/ 0 w 2562"/>
              <a:gd name="connsiteY0" fmla="*/ 5904 h 20953"/>
              <a:gd name="connsiteX1" fmla="*/ 1471 w 2562"/>
              <a:gd name="connsiteY1" fmla="*/ 0 h 20953"/>
              <a:gd name="connsiteX2" fmla="*/ 1430 w 2562"/>
              <a:gd name="connsiteY2" fmla="*/ 20953 h 20953"/>
              <a:gd name="connsiteX3" fmla="*/ 546 w 2562"/>
              <a:gd name="connsiteY3" fmla="*/ 17848 h 20953"/>
              <a:gd name="connsiteX4" fmla="*/ 2186 w 2562"/>
              <a:gd name="connsiteY4" fmla="*/ 12582 h 20953"/>
              <a:gd name="connsiteX5" fmla="*/ 2562 w 2562"/>
              <a:gd name="connsiteY5" fmla="*/ 15709 h 20953"/>
              <a:gd name="connsiteX0" fmla="*/ 0 w 10000"/>
              <a:gd name="connsiteY0" fmla="*/ 173 h 7355"/>
              <a:gd name="connsiteX1" fmla="*/ 4056 w 10000"/>
              <a:gd name="connsiteY1" fmla="*/ 0 h 7355"/>
              <a:gd name="connsiteX2" fmla="*/ 5582 w 10000"/>
              <a:gd name="connsiteY2" fmla="*/ 7355 h 7355"/>
              <a:gd name="connsiteX3" fmla="*/ 2131 w 10000"/>
              <a:gd name="connsiteY3" fmla="*/ 5873 h 7355"/>
              <a:gd name="connsiteX4" fmla="*/ 8532 w 10000"/>
              <a:gd name="connsiteY4" fmla="*/ 3360 h 7355"/>
              <a:gd name="connsiteX5" fmla="*/ 10000 w 10000"/>
              <a:gd name="connsiteY5" fmla="*/ 4852 h 7355"/>
              <a:gd name="connsiteX0" fmla="*/ 0 w 7874"/>
              <a:gd name="connsiteY0" fmla="*/ 2773 h 10000"/>
              <a:gd name="connsiteX1" fmla="*/ 1930 w 7874"/>
              <a:gd name="connsiteY1" fmla="*/ 0 h 10000"/>
              <a:gd name="connsiteX2" fmla="*/ 3456 w 7874"/>
              <a:gd name="connsiteY2" fmla="*/ 10000 h 10000"/>
              <a:gd name="connsiteX3" fmla="*/ 5 w 7874"/>
              <a:gd name="connsiteY3" fmla="*/ 7985 h 10000"/>
              <a:gd name="connsiteX4" fmla="*/ 6406 w 7874"/>
              <a:gd name="connsiteY4" fmla="*/ 4568 h 10000"/>
              <a:gd name="connsiteX5" fmla="*/ 7874 w 7874"/>
              <a:gd name="connsiteY5" fmla="*/ 6597 h 10000"/>
              <a:gd name="connsiteX0" fmla="*/ 0 w 10000"/>
              <a:gd name="connsiteY0" fmla="*/ 2773 h 10000"/>
              <a:gd name="connsiteX1" fmla="*/ 2451 w 10000"/>
              <a:gd name="connsiteY1" fmla="*/ 0 h 10000"/>
              <a:gd name="connsiteX2" fmla="*/ 4389 w 10000"/>
              <a:gd name="connsiteY2" fmla="*/ 10000 h 10000"/>
              <a:gd name="connsiteX3" fmla="*/ 6 w 10000"/>
              <a:gd name="connsiteY3" fmla="*/ 7985 h 10000"/>
              <a:gd name="connsiteX4" fmla="*/ 8136 w 10000"/>
              <a:gd name="connsiteY4" fmla="*/ 4568 h 10000"/>
              <a:gd name="connsiteX5" fmla="*/ 10000 w 10000"/>
              <a:gd name="connsiteY5" fmla="*/ 6597 h 10000"/>
              <a:gd name="connsiteX0" fmla="*/ 0 w 10000"/>
              <a:gd name="connsiteY0" fmla="*/ 2773 h 10000"/>
              <a:gd name="connsiteX1" fmla="*/ 2451 w 10000"/>
              <a:gd name="connsiteY1" fmla="*/ 0 h 10000"/>
              <a:gd name="connsiteX2" fmla="*/ 4389 w 10000"/>
              <a:gd name="connsiteY2" fmla="*/ 10000 h 10000"/>
              <a:gd name="connsiteX3" fmla="*/ 6 w 10000"/>
              <a:gd name="connsiteY3" fmla="*/ 7985 h 10000"/>
              <a:gd name="connsiteX4" fmla="*/ 8136 w 10000"/>
              <a:gd name="connsiteY4" fmla="*/ 4568 h 10000"/>
              <a:gd name="connsiteX5" fmla="*/ 10000 w 10000"/>
              <a:gd name="connsiteY5" fmla="*/ 6597 h 10000"/>
              <a:gd name="connsiteX0" fmla="*/ 0 w 10000"/>
              <a:gd name="connsiteY0" fmla="*/ 23 h 7250"/>
              <a:gd name="connsiteX1" fmla="*/ 5989 w 10000"/>
              <a:gd name="connsiteY1" fmla="*/ 0 h 7250"/>
              <a:gd name="connsiteX2" fmla="*/ 4389 w 10000"/>
              <a:gd name="connsiteY2" fmla="*/ 7250 h 7250"/>
              <a:gd name="connsiteX3" fmla="*/ 6 w 10000"/>
              <a:gd name="connsiteY3" fmla="*/ 5235 h 7250"/>
              <a:gd name="connsiteX4" fmla="*/ 8136 w 10000"/>
              <a:gd name="connsiteY4" fmla="*/ 1818 h 7250"/>
              <a:gd name="connsiteX5" fmla="*/ 10000 w 10000"/>
              <a:gd name="connsiteY5" fmla="*/ 3847 h 7250"/>
              <a:gd name="connsiteX0" fmla="*/ 0 w 8136"/>
              <a:gd name="connsiteY0" fmla="*/ 32 h 10000"/>
              <a:gd name="connsiteX1" fmla="*/ 5989 w 8136"/>
              <a:gd name="connsiteY1" fmla="*/ 0 h 10000"/>
              <a:gd name="connsiteX2" fmla="*/ 4389 w 8136"/>
              <a:gd name="connsiteY2" fmla="*/ 10000 h 10000"/>
              <a:gd name="connsiteX3" fmla="*/ 6 w 8136"/>
              <a:gd name="connsiteY3" fmla="*/ 7221 h 10000"/>
              <a:gd name="connsiteX4" fmla="*/ 8136 w 8136"/>
              <a:gd name="connsiteY4" fmla="*/ 2508 h 10000"/>
              <a:gd name="connsiteX0" fmla="*/ 0 w 12632"/>
              <a:gd name="connsiteY0" fmla="*/ 4331 h 14299"/>
              <a:gd name="connsiteX1" fmla="*/ 7361 w 12632"/>
              <a:gd name="connsiteY1" fmla="*/ 4299 h 14299"/>
              <a:gd name="connsiteX2" fmla="*/ 5395 w 12632"/>
              <a:gd name="connsiteY2" fmla="*/ 14299 h 14299"/>
              <a:gd name="connsiteX3" fmla="*/ 7 w 12632"/>
              <a:gd name="connsiteY3" fmla="*/ 11520 h 14299"/>
              <a:gd name="connsiteX4" fmla="*/ 12632 w 12632"/>
              <a:gd name="connsiteY4" fmla="*/ 0 h 14299"/>
              <a:gd name="connsiteX0" fmla="*/ 0 w 12632"/>
              <a:gd name="connsiteY0" fmla="*/ 4331 h 14299"/>
              <a:gd name="connsiteX1" fmla="*/ 7361 w 12632"/>
              <a:gd name="connsiteY1" fmla="*/ 4299 h 14299"/>
              <a:gd name="connsiteX2" fmla="*/ 5395 w 12632"/>
              <a:gd name="connsiteY2" fmla="*/ 14299 h 14299"/>
              <a:gd name="connsiteX3" fmla="*/ 7789 w 12632"/>
              <a:gd name="connsiteY3" fmla="*/ 9235 h 14299"/>
              <a:gd name="connsiteX4" fmla="*/ 12632 w 12632"/>
              <a:gd name="connsiteY4" fmla="*/ 0 h 14299"/>
              <a:gd name="connsiteX0" fmla="*/ 78 w 12710"/>
              <a:gd name="connsiteY0" fmla="*/ 4331 h 14299"/>
              <a:gd name="connsiteX1" fmla="*/ 0 w 12710"/>
              <a:gd name="connsiteY1" fmla="*/ 12419 h 14299"/>
              <a:gd name="connsiteX2" fmla="*/ 5473 w 12710"/>
              <a:gd name="connsiteY2" fmla="*/ 14299 h 14299"/>
              <a:gd name="connsiteX3" fmla="*/ 7867 w 12710"/>
              <a:gd name="connsiteY3" fmla="*/ 9235 h 14299"/>
              <a:gd name="connsiteX4" fmla="*/ 12710 w 12710"/>
              <a:gd name="connsiteY4" fmla="*/ 0 h 14299"/>
              <a:gd name="connsiteX0" fmla="*/ 78 w 12710"/>
              <a:gd name="connsiteY0" fmla="*/ 4331 h 12419"/>
              <a:gd name="connsiteX1" fmla="*/ 0 w 12710"/>
              <a:gd name="connsiteY1" fmla="*/ 12419 h 12419"/>
              <a:gd name="connsiteX2" fmla="*/ 5130 w 12710"/>
              <a:gd name="connsiteY2" fmla="*/ 1706 h 12419"/>
              <a:gd name="connsiteX3" fmla="*/ 7867 w 12710"/>
              <a:gd name="connsiteY3" fmla="*/ 9235 h 12419"/>
              <a:gd name="connsiteX4" fmla="*/ 12710 w 12710"/>
              <a:gd name="connsiteY4" fmla="*/ 0 h 12419"/>
              <a:gd name="connsiteX0" fmla="*/ 78 w 12710"/>
              <a:gd name="connsiteY0" fmla="*/ 4331 h 12419"/>
              <a:gd name="connsiteX1" fmla="*/ 0 w 12710"/>
              <a:gd name="connsiteY1" fmla="*/ 12419 h 12419"/>
              <a:gd name="connsiteX2" fmla="*/ 5130 w 12710"/>
              <a:gd name="connsiteY2" fmla="*/ 1706 h 12419"/>
              <a:gd name="connsiteX3" fmla="*/ 10842 w 12710"/>
              <a:gd name="connsiteY3" fmla="*/ 3789 h 12419"/>
              <a:gd name="connsiteX4" fmla="*/ 12710 w 12710"/>
              <a:gd name="connsiteY4" fmla="*/ 0 h 12419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5130 w 12367"/>
              <a:gd name="connsiteY2" fmla="*/ 7443 h 18156"/>
              <a:gd name="connsiteX3" fmla="*/ 10842 w 12367"/>
              <a:gd name="connsiteY3" fmla="*/ 9526 h 18156"/>
              <a:gd name="connsiteX4" fmla="*/ 12367 w 12367"/>
              <a:gd name="connsiteY4" fmla="*/ 0 h 18156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5130 w 12367"/>
              <a:gd name="connsiteY2" fmla="*/ 7443 h 18156"/>
              <a:gd name="connsiteX3" fmla="*/ 10384 w 12367"/>
              <a:gd name="connsiteY3" fmla="*/ 7387 h 18156"/>
              <a:gd name="connsiteX4" fmla="*/ 12367 w 12367"/>
              <a:gd name="connsiteY4" fmla="*/ 0 h 18156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4901 w 12367"/>
              <a:gd name="connsiteY2" fmla="*/ 4380 h 18156"/>
              <a:gd name="connsiteX3" fmla="*/ 10384 w 12367"/>
              <a:gd name="connsiteY3" fmla="*/ 7387 h 18156"/>
              <a:gd name="connsiteX4" fmla="*/ 12367 w 12367"/>
              <a:gd name="connsiteY4" fmla="*/ 0 h 18156"/>
              <a:gd name="connsiteX0" fmla="*/ 0 w 12289"/>
              <a:gd name="connsiteY0" fmla="*/ 10068 h 14412"/>
              <a:gd name="connsiteX1" fmla="*/ 8848 w 12289"/>
              <a:gd name="connsiteY1" fmla="*/ 14412 h 14412"/>
              <a:gd name="connsiteX2" fmla="*/ 4823 w 12289"/>
              <a:gd name="connsiteY2" fmla="*/ 4380 h 14412"/>
              <a:gd name="connsiteX3" fmla="*/ 10306 w 12289"/>
              <a:gd name="connsiteY3" fmla="*/ 7387 h 14412"/>
              <a:gd name="connsiteX4" fmla="*/ 12289 w 12289"/>
              <a:gd name="connsiteY4" fmla="*/ 0 h 14412"/>
              <a:gd name="connsiteX0" fmla="*/ 0 w 12861"/>
              <a:gd name="connsiteY0" fmla="*/ 11284 h 14412"/>
              <a:gd name="connsiteX1" fmla="*/ 9420 w 12861"/>
              <a:gd name="connsiteY1" fmla="*/ 14412 h 14412"/>
              <a:gd name="connsiteX2" fmla="*/ 5395 w 12861"/>
              <a:gd name="connsiteY2" fmla="*/ 4380 h 14412"/>
              <a:gd name="connsiteX3" fmla="*/ 10878 w 12861"/>
              <a:gd name="connsiteY3" fmla="*/ 7387 h 14412"/>
              <a:gd name="connsiteX4" fmla="*/ 12861 w 12861"/>
              <a:gd name="connsiteY4" fmla="*/ 0 h 14412"/>
              <a:gd name="connsiteX0" fmla="*/ 0 w 12861"/>
              <a:gd name="connsiteY0" fmla="*/ 11284 h 14412"/>
              <a:gd name="connsiteX1" fmla="*/ 9420 w 12861"/>
              <a:gd name="connsiteY1" fmla="*/ 14412 h 14412"/>
              <a:gd name="connsiteX2" fmla="*/ 10878 w 12861"/>
              <a:gd name="connsiteY2" fmla="*/ 7387 h 14412"/>
              <a:gd name="connsiteX3" fmla="*/ 12861 w 12861"/>
              <a:gd name="connsiteY3" fmla="*/ 0 h 14412"/>
              <a:gd name="connsiteX0" fmla="*/ 0 w 12861"/>
              <a:gd name="connsiteY0" fmla="*/ 11284 h 11284"/>
              <a:gd name="connsiteX1" fmla="*/ 6788 w 12861"/>
              <a:gd name="connsiteY1" fmla="*/ 7021 h 11284"/>
              <a:gd name="connsiteX2" fmla="*/ 10878 w 12861"/>
              <a:gd name="connsiteY2" fmla="*/ 7387 h 11284"/>
              <a:gd name="connsiteX3" fmla="*/ 12861 w 12861"/>
              <a:gd name="connsiteY3" fmla="*/ 0 h 11284"/>
              <a:gd name="connsiteX0" fmla="*/ 0 w 12861"/>
              <a:gd name="connsiteY0" fmla="*/ 11284 h 11284"/>
              <a:gd name="connsiteX1" fmla="*/ 6788 w 12861"/>
              <a:gd name="connsiteY1" fmla="*/ 7021 h 11284"/>
              <a:gd name="connsiteX2" fmla="*/ 9390 w 12861"/>
              <a:gd name="connsiteY2" fmla="*/ 8894 h 11284"/>
              <a:gd name="connsiteX3" fmla="*/ 12861 w 12861"/>
              <a:gd name="connsiteY3" fmla="*/ 0 h 11284"/>
              <a:gd name="connsiteX0" fmla="*/ 0 w 13204"/>
              <a:gd name="connsiteY0" fmla="*/ 2727 h 8894"/>
              <a:gd name="connsiteX1" fmla="*/ 7131 w 13204"/>
              <a:gd name="connsiteY1" fmla="*/ 7021 h 8894"/>
              <a:gd name="connsiteX2" fmla="*/ 9733 w 13204"/>
              <a:gd name="connsiteY2" fmla="*/ 8894 h 8894"/>
              <a:gd name="connsiteX3" fmla="*/ 13204 w 13204"/>
              <a:gd name="connsiteY3" fmla="*/ 0 h 8894"/>
              <a:gd name="connsiteX0" fmla="*/ 0 w 10000"/>
              <a:gd name="connsiteY0" fmla="*/ 3066 h 7894"/>
              <a:gd name="connsiteX1" fmla="*/ 5401 w 10000"/>
              <a:gd name="connsiteY1" fmla="*/ 7894 h 7894"/>
              <a:gd name="connsiteX2" fmla="*/ 7284 w 10000"/>
              <a:gd name="connsiteY2" fmla="*/ 5135 h 7894"/>
              <a:gd name="connsiteX3" fmla="*/ 10000 w 10000"/>
              <a:gd name="connsiteY3" fmla="*/ 0 h 7894"/>
              <a:gd name="connsiteX0" fmla="*/ 0 w 10693"/>
              <a:gd name="connsiteY0" fmla="*/ 0 h 9066"/>
              <a:gd name="connsiteX1" fmla="*/ 5401 w 10693"/>
              <a:gd name="connsiteY1" fmla="*/ 6116 h 9066"/>
              <a:gd name="connsiteX2" fmla="*/ 7284 w 10693"/>
              <a:gd name="connsiteY2" fmla="*/ 2621 h 9066"/>
              <a:gd name="connsiteX3" fmla="*/ 10693 w 10693"/>
              <a:gd name="connsiteY3" fmla="*/ 9066 h 9066"/>
              <a:gd name="connsiteX0" fmla="*/ 0 w 10000"/>
              <a:gd name="connsiteY0" fmla="*/ 4559 h 14559"/>
              <a:gd name="connsiteX1" fmla="*/ 6672 w 10000"/>
              <a:gd name="connsiteY1" fmla="*/ 0 h 14559"/>
              <a:gd name="connsiteX2" fmla="*/ 6812 w 10000"/>
              <a:gd name="connsiteY2" fmla="*/ 7450 h 14559"/>
              <a:gd name="connsiteX3" fmla="*/ 10000 w 10000"/>
              <a:gd name="connsiteY3" fmla="*/ 14559 h 14559"/>
              <a:gd name="connsiteX0" fmla="*/ 0 w 7406"/>
              <a:gd name="connsiteY0" fmla="*/ 0 h 19396"/>
              <a:gd name="connsiteX1" fmla="*/ 4078 w 7406"/>
              <a:gd name="connsiteY1" fmla="*/ 4837 h 19396"/>
              <a:gd name="connsiteX2" fmla="*/ 4218 w 7406"/>
              <a:gd name="connsiteY2" fmla="*/ 12287 h 19396"/>
              <a:gd name="connsiteX3" fmla="*/ 7406 w 7406"/>
              <a:gd name="connsiteY3" fmla="*/ 19396 h 19396"/>
              <a:gd name="connsiteX0" fmla="*/ 0 w 10000"/>
              <a:gd name="connsiteY0" fmla="*/ 0 h 10000"/>
              <a:gd name="connsiteX1" fmla="*/ 909 w 10000"/>
              <a:gd name="connsiteY1" fmla="*/ 2455 h 10000"/>
              <a:gd name="connsiteX2" fmla="*/ 5695 w 10000"/>
              <a:gd name="connsiteY2" fmla="*/ 6335 h 10000"/>
              <a:gd name="connsiteX3" fmla="*/ 10000 w 10000"/>
              <a:gd name="connsiteY3" fmla="*/ 10000 h 10000"/>
              <a:gd name="connsiteX0" fmla="*/ 0 w 10000"/>
              <a:gd name="connsiteY0" fmla="*/ 0 h 10000"/>
              <a:gd name="connsiteX1" fmla="*/ 909 w 10000"/>
              <a:gd name="connsiteY1" fmla="*/ 2455 h 10000"/>
              <a:gd name="connsiteX2" fmla="*/ 5695 w 10000"/>
              <a:gd name="connsiteY2" fmla="*/ 6335 h 10000"/>
              <a:gd name="connsiteX3" fmla="*/ 10000 w 10000"/>
              <a:gd name="connsiteY3" fmla="*/ 10000 h 10000"/>
              <a:gd name="connsiteX0" fmla="*/ 0 w 10000"/>
              <a:gd name="connsiteY0" fmla="*/ 0 h 10000"/>
              <a:gd name="connsiteX1" fmla="*/ 909 w 10000"/>
              <a:gd name="connsiteY1" fmla="*/ 2455 h 10000"/>
              <a:gd name="connsiteX2" fmla="*/ 5695 w 10000"/>
              <a:gd name="connsiteY2" fmla="*/ 6335 h 10000"/>
              <a:gd name="connsiteX3" fmla="*/ 10000 w 10000"/>
              <a:gd name="connsiteY3" fmla="*/ 10000 h 10000"/>
              <a:gd name="connsiteX0" fmla="*/ 0 w 10000"/>
              <a:gd name="connsiteY0" fmla="*/ 0 h 10000"/>
              <a:gd name="connsiteX1" fmla="*/ 909 w 10000"/>
              <a:gd name="connsiteY1" fmla="*/ 2455 h 10000"/>
              <a:gd name="connsiteX2" fmla="*/ 6680 w 10000"/>
              <a:gd name="connsiteY2" fmla="*/ 1767 h 10000"/>
              <a:gd name="connsiteX3" fmla="*/ 10000 w 10000"/>
              <a:gd name="connsiteY3" fmla="*/ 10000 h 10000"/>
              <a:gd name="connsiteX0" fmla="*/ 0 w 14925"/>
              <a:gd name="connsiteY0" fmla="*/ 3469 h 5924"/>
              <a:gd name="connsiteX1" fmla="*/ 909 w 14925"/>
              <a:gd name="connsiteY1" fmla="*/ 5924 h 5924"/>
              <a:gd name="connsiteX2" fmla="*/ 6680 w 14925"/>
              <a:gd name="connsiteY2" fmla="*/ 5236 h 5924"/>
              <a:gd name="connsiteX3" fmla="*/ 14925 w 14925"/>
              <a:gd name="connsiteY3" fmla="*/ 0 h 5924"/>
              <a:gd name="connsiteX0" fmla="*/ 0 w 10000"/>
              <a:gd name="connsiteY0" fmla="*/ 5856 h 10000"/>
              <a:gd name="connsiteX1" fmla="*/ 609 w 10000"/>
              <a:gd name="connsiteY1" fmla="*/ 10000 h 10000"/>
              <a:gd name="connsiteX2" fmla="*/ 3009 w 10000"/>
              <a:gd name="connsiteY2" fmla="*/ 4651 h 10000"/>
              <a:gd name="connsiteX3" fmla="*/ 10000 w 10000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5856"/>
                </a:moveTo>
                <a:lnTo>
                  <a:pt x="609" y="10000"/>
                </a:lnTo>
                <a:lnTo>
                  <a:pt x="3009" y="4651"/>
                </a:lnTo>
                <a:lnTo>
                  <a:pt x="10000" y="0"/>
                </a:lnTo>
              </a:path>
            </a:pathLst>
          </a:cu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333132"/>
              </a:solidFill>
              <a:latin typeface="Calibri"/>
            </a:endParaRPr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>
            <a:off x="5826920" y="2015281"/>
            <a:ext cx="859176" cy="807492"/>
          </a:xfrm>
          <a:custGeom>
            <a:avLst/>
            <a:gdLst>
              <a:gd name="T0" fmla="*/ 0 w 2577"/>
              <a:gd name="T1" fmla="*/ 688 h 891"/>
              <a:gd name="T2" fmla="*/ 379 w 2577"/>
              <a:gd name="T3" fmla="*/ 162 h 891"/>
              <a:gd name="T4" fmla="*/ 625 w 2577"/>
              <a:gd name="T5" fmla="*/ 722 h 891"/>
              <a:gd name="T6" fmla="*/ 1109 w 2577"/>
              <a:gd name="T7" fmla="*/ 0 h 891"/>
              <a:gd name="T8" fmla="*/ 1725 w 2577"/>
              <a:gd name="T9" fmla="*/ 891 h 891"/>
              <a:gd name="T10" fmla="*/ 2577 w 2577"/>
              <a:gd name="T11" fmla="*/ 429 h 891"/>
              <a:gd name="connsiteX0" fmla="*/ 0 w 10000"/>
              <a:gd name="connsiteY0" fmla="*/ 7722 h 22771"/>
              <a:gd name="connsiteX1" fmla="*/ 1471 w 10000"/>
              <a:gd name="connsiteY1" fmla="*/ 1818 h 22771"/>
              <a:gd name="connsiteX2" fmla="*/ 1430 w 10000"/>
              <a:gd name="connsiteY2" fmla="*/ 22771 h 22771"/>
              <a:gd name="connsiteX3" fmla="*/ 4303 w 10000"/>
              <a:gd name="connsiteY3" fmla="*/ 0 h 22771"/>
              <a:gd name="connsiteX4" fmla="*/ 6694 w 10000"/>
              <a:gd name="connsiteY4" fmla="*/ 10000 h 22771"/>
              <a:gd name="connsiteX5" fmla="*/ 10000 w 10000"/>
              <a:gd name="connsiteY5" fmla="*/ 4815 h 22771"/>
              <a:gd name="connsiteX0" fmla="*/ 0 w 10000"/>
              <a:gd name="connsiteY0" fmla="*/ 5904 h 20953"/>
              <a:gd name="connsiteX1" fmla="*/ 1471 w 10000"/>
              <a:gd name="connsiteY1" fmla="*/ 0 h 20953"/>
              <a:gd name="connsiteX2" fmla="*/ 1430 w 10000"/>
              <a:gd name="connsiteY2" fmla="*/ 20953 h 20953"/>
              <a:gd name="connsiteX3" fmla="*/ 546 w 10000"/>
              <a:gd name="connsiteY3" fmla="*/ 17848 h 20953"/>
              <a:gd name="connsiteX4" fmla="*/ 6694 w 10000"/>
              <a:gd name="connsiteY4" fmla="*/ 8182 h 20953"/>
              <a:gd name="connsiteX5" fmla="*/ 10000 w 10000"/>
              <a:gd name="connsiteY5" fmla="*/ 2997 h 20953"/>
              <a:gd name="connsiteX0" fmla="*/ 0 w 10000"/>
              <a:gd name="connsiteY0" fmla="*/ 5904 h 20953"/>
              <a:gd name="connsiteX1" fmla="*/ 1471 w 10000"/>
              <a:gd name="connsiteY1" fmla="*/ 0 h 20953"/>
              <a:gd name="connsiteX2" fmla="*/ 1430 w 10000"/>
              <a:gd name="connsiteY2" fmla="*/ 20953 h 20953"/>
              <a:gd name="connsiteX3" fmla="*/ 546 w 10000"/>
              <a:gd name="connsiteY3" fmla="*/ 17848 h 20953"/>
              <a:gd name="connsiteX4" fmla="*/ 2186 w 10000"/>
              <a:gd name="connsiteY4" fmla="*/ 12582 h 20953"/>
              <a:gd name="connsiteX5" fmla="*/ 10000 w 10000"/>
              <a:gd name="connsiteY5" fmla="*/ 2997 h 20953"/>
              <a:gd name="connsiteX0" fmla="*/ 0 w 2562"/>
              <a:gd name="connsiteY0" fmla="*/ 5904 h 20953"/>
              <a:gd name="connsiteX1" fmla="*/ 1471 w 2562"/>
              <a:gd name="connsiteY1" fmla="*/ 0 h 20953"/>
              <a:gd name="connsiteX2" fmla="*/ 1430 w 2562"/>
              <a:gd name="connsiteY2" fmla="*/ 20953 h 20953"/>
              <a:gd name="connsiteX3" fmla="*/ 546 w 2562"/>
              <a:gd name="connsiteY3" fmla="*/ 17848 h 20953"/>
              <a:gd name="connsiteX4" fmla="*/ 2186 w 2562"/>
              <a:gd name="connsiteY4" fmla="*/ 12582 h 20953"/>
              <a:gd name="connsiteX5" fmla="*/ 2562 w 2562"/>
              <a:gd name="connsiteY5" fmla="*/ 15709 h 20953"/>
              <a:gd name="connsiteX0" fmla="*/ 0 w 10000"/>
              <a:gd name="connsiteY0" fmla="*/ 173 h 7355"/>
              <a:gd name="connsiteX1" fmla="*/ 4056 w 10000"/>
              <a:gd name="connsiteY1" fmla="*/ 0 h 7355"/>
              <a:gd name="connsiteX2" fmla="*/ 5582 w 10000"/>
              <a:gd name="connsiteY2" fmla="*/ 7355 h 7355"/>
              <a:gd name="connsiteX3" fmla="*/ 2131 w 10000"/>
              <a:gd name="connsiteY3" fmla="*/ 5873 h 7355"/>
              <a:gd name="connsiteX4" fmla="*/ 8532 w 10000"/>
              <a:gd name="connsiteY4" fmla="*/ 3360 h 7355"/>
              <a:gd name="connsiteX5" fmla="*/ 10000 w 10000"/>
              <a:gd name="connsiteY5" fmla="*/ 4852 h 7355"/>
              <a:gd name="connsiteX0" fmla="*/ 0 w 7874"/>
              <a:gd name="connsiteY0" fmla="*/ 2773 h 10000"/>
              <a:gd name="connsiteX1" fmla="*/ 1930 w 7874"/>
              <a:gd name="connsiteY1" fmla="*/ 0 h 10000"/>
              <a:gd name="connsiteX2" fmla="*/ 3456 w 7874"/>
              <a:gd name="connsiteY2" fmla="*/ 10000 h 10000"/>
              <a:gd name="connsiteX3" fmla="*/ 5 w 7874"/>
              <a:gd name="connsiteY3" fmla="*/ 7985 h 10000"/>
              <a:gd name="connsiteX4" fmla="*/ 6406 w 7874"/>
              <a:gd name="connsiteY4" fmla="*/ 4568 h 10000"/>
              <a:gd name="connsiteX5" fmla="*/ 7874 w 7874"/>
              <a:gd name="connsiteY5" fmla="*/ 6597 h 10000"/>
              <a:gd name="connsiteX0" fmla="*/ 0 w 10000"/>
              <a:gd name="connsiteY0" fmla="*/ 2773 h 10000"/>
              <a:gd name="connsiteX1" fmla="*/ 2451 w 10000"/>
              <a:gd name="connsiteY1" fmla="*/ 0 h 10000"/>
              <a:gd name="connsiteX2" fmla="*/ 4389 w 10000"/>
              <a:gd name="connsiteY2" fmla="*/ 10000 h 10000"/>
              <a:gd name="connsiteX3" fmla="*/ 6 w 10000"/>
              <a:gd name="connsiteY3" fmla="*/ 7985 h 10000"/>
              <a:gd name="connsiteX4" fmla="*/ 8136 w 10000"/>
              <a:gd name="connsiteY4" fmla="*/ 4568 h 10000"/>
              <a:gd name="connsiteX5" fmla="*/ 10000 w 10000"/>
              <a:gd name="connsiteY5" fmla="*/ 6597 h 10000"/>
              <a:gd name="connsiteX0" fmla="*/ 0 w 10000"/>
              <a:gd name="connsiteY0" fmla="*/ 2773 h 10000"/>
              <a:gd name="connsiteX1" fmla="*/ 2451 w 10000"/>
              <a:gd name="connsiteY1" fmla="*/ 0 h 10000"/>
              <a:gd name="connsiteX2" fmla="*/ 4389 w 10000"/>
              <a:gd name="connsiteY2" fmla="*/ 10000 h 10000"/>
              <a:gd name="connsiteX3" fmla="*/ 6 w 10000"/>
              <a:gd name="connsiteY3" fmla="*/ 7985 h 10000"/>
              <a:gd name="connsiteX4" fmla="*/ 8136 w 10000"/>
              <a:gd name="connsiteY4" fmla="*/ 4568 h 10000"/>
              <a:gd name="connsiteX5" fmla="*/ 10000 w 10000"/>
              <a:gd name="connsiteY5" fmla="*/ 6597 h 10000"/>
              <a:gd name="connsiteX0" fmla="*/ 0 w 10000"/>
              <a:gd name="connsiteY0" fmla="*/ 23 h 7250"/>
              <a:gd name="connsiteX1" fmla="*/ 5989 w 10000"/>
              <a:gd name="connsiteY1" fmla="*/ 0 h 7250"/>
              <a:gd name="connsiteX2" fmla="*/ 4389 w 10000"/>
              <a:gd name="connsiteY2" fmla="*/ 7250 h 7250"/>
              <a:gd name="connsiteX3" fmla="*/ 6 w 10000"/>
              <a:gd name="connsiteY3" fmla="*/ 5235 h 7250"/>
              <a:gd name="connsiteX4" fmla="*/ 8136 w 10000"/>
              <a:gd name="connsiteY4" fmla="*/ 1818 h 7250"/>
              <a:gd name="connsiteX5" fmla="*/ 10000 w 10000"/>
              <a:gd name="connsiteY5" fmla="*/ 3847 h 7250"/>
              <a:gd name="connsiteX0" fmla="*/ 0 w 8136"/>
              <a:gd name="connsiteY0" fmla="*/ 32 h 10000"/>
              <a:gd name="connsiteX1" fmla="*/ 5989 w 8136"/>
              <a:gd name="connsiteY1" fmla="*/ 0 h 10000"/>
              <a:gd name="connsiteX2" fmla="*/ 4389 w 8136"/>
              <a:gd name="connsiteY2" fmla="*/ 10000 h 10000"/>
              <a:gd name="connsiteX3" fmla="*/ 6 w 8136"/>
              <a:gd name="connsiteY3" fmla="*/ 7221 h 10000"/>
              <a:gd name="connsiteX4" fmla="*/ 8136 w 8136"/>
              <a:gd name="connsiteY4" fmla="*/ 2508 h 10000"/>
              <a:gd name="connsiteX0" fmla="*/ 0 w 12632"/>
              <a:gd name="connsiteY0" fmla="*/ 4331 h 14299"/>
              <a:gd name="connsiteX1" fmla="*/ 7361 w 12632"/>
              <a:gd name="connsiteY1" fmla="*/ 4299 h 14299"/>
              <a:gd name="connsiteX2" fmla="*/ 5395 w 12632"/>
              <a:gd name="connsiteY2" fmla="*/ 14299 h 14299"/>
              <a:gd name="connsiteX3" fmla="*/ 7 w 12632"/>
              <a:gd name="connsiteY3" fmla="*/ 11520 h 14299"/>
              <a:gd name="connsiteX4" fmla="*/ 12632 w 12632"/>
              <a:gd name="connsiteY4" fmla="*/ 0 h 14299"/>
              <a:gd name="connsiteX0" fmla="*/ 0 w 12632"/>
              <a:gd name="connsiteY0" fmla="*/ 4331 h 14299"/>
              <a:gd name="connsiteX1" fmla="*/ 7361 w 12632"/>
              <a:gd name="connsiteY1" fmla="*/ 4299 h 14299"/>
              <a:gd name="connsiteX2" fmla="*/ 5395 w 12632"/>
              <a:gd name="connsiteY2" fmla="*/ 14299 h 14299"/>
              <a:gd name="connsiteX3" fmla="*/ 7789 w 12632"/>
              <a:gd name="connsiteY3" fmla="*/ 9235 h 14299"/>
              <a:gd name="connsiteX4" fmla="*/ 12632 w 12632"/>
              <a:gd name="connsiteY4" fmla="*/ 0 h 14299"/>
              <a:gd name="connsiteX0" fmla="*/ 78 w 12710"/>
              <a:gd name="connsiteY0" fmla="*/ 4331 h 14299"/>
              <a:gd name="connsiteX1" fmla="*/ 0 w 12710"/>
              <a:gd name="connsiteY1" fmla="*/ 12419 h 14299"/>
              <a:gd name="connsiteX2" fmla="*/ 5473 w 12710"/>
              <a:gd name="connsiteY2" fmla="*/ 14299 h 14299"/>
              <a:gd name="connsiteX3" fmla="*/ 7867 w 12710"/>
              <a:gd name="connsiteY3" fmla="*/ 9235 h 14299"/>
              <a:gd name="connsiteX4" fmla="*/ 12710 w 12710"/>
              <a:gd name="connsiteY4" fmla="*/ 0 h 14299"/>
              <a:gd name="connsiteX0" fmla="*/ 78 w 12710"/>
              <a:gd name="connsiteY0" fmla="*/ 4331 h 12419"/>
              <a:gd name="connsiteX1" fmla="*/ 0 w 12710"/>
              <a:gd name="connsiteY1" fmla="*/ 12419 h 12419"/>
              <a:gd name="connsiteX2" fmla="*/ 5130 w 12710"/>
              <a:gd name="connsiteY2" fmla="*/ 1706 h 12419"/>
              <a:gd name="connsiteX3" fmla="*/ 7867 w 12710"/>
              <a:gd name="connsiteY3" fmla="*/ 9235 h 12419"/>
              <a:gd name="connsiteX4" fmla="*/ 12710 w 12710"/>
              <a:gd name="connsiteY4" fmla="*/ 0 h 12419"/>
              <a:gd name="connsiteX0" fmla="*/ 78 w 12710"/>
              <a:gd name="connsiteY0" fmla="*/ 4331 h 12419"/>
              <a:gd name="connsiteX1" fmla="*/ 0 w 12710"/>
              <a:gd name="connsiteY1" fmla="*/ 12419 h 12419"/>
              <a:gd name="connsiteX2" fmla="*/ 5130 w 12710"/>
              <a:gd name="connsiteY2" fmla="*/ 1706 h 12419"/>
              <a:gd name="connsiteX3" fmla="*/ 10842 w 12710"/>
              <a:gd name="connsiteY3" fmla="*/ 3789 h 12419"/>
              <a:gd name="connsiteX4" fmla="*/ 12710 w 12710"/>
              <a:gd name="connsiteY4" fmla="*/ 0 h 12419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5130 w 12367"/>
              <a:gd name="connsiteY2" fmla="*/ 7443 h 18156"/>
              <a:gd name="connsiteX3" fmla="*/ 10842 w 12367"/>
              <a:gd name="connsiteY3" fmla="*/ 9526 h 18156"/>
              <a:gd name="connsiteX4" fmla="*/ 12367 w 12367"/>
              <a:gd name="connsiteY4" fmla="*/ 0 h 18156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5130 w 12367"/>
              <a:gd name="connsiteY2" fmla="*/ 7443 h 18156"/>
              <a:gd name="connsiteX3" fmla="*/ 10384 w 12367"/>
              <a:gd name="connsiteY3" fmla="*/ 7387 h 18156"/>
              <a:gd name="connsiteX4" fmla="*/ 12367 w 12367"/>
              <a:gd name="connsiteY4" fmla="*/ 0 h 18156"/>
              <a:gd name="connsiteX0" fmla="*/ 78 w 12367"/>
              <a:gd name="connsiteY0" fmla="*/ 10068 h 18156"/>
              <a:gd name="connsiteX1" fmla="*/ 0 w 12367"/>
              <a:gd name="connsiteY1" fmla="*/ 18156 h 18156"/>
              <a:gd name="connsiteX2" fmla="*/ 4901 w 12367"/>
              <a:gd name="connsiteY2" fmla="*/ 4380 h 18156"/>
              <a:gd name="connsiteX3" fmla="*/ 10384 w 12367"/>
              <a:gd name="connsiteY3" fmla="*/ 7387 h 18156"/>
              <a:gd name="connsiteX4" fmla="*/ 12367 w 12367"/>
              <a:gd name="connsiteY4" fmla="*/ 0 h 18156"/>
              <a:gd name="connsiteX0" fmla="*/ 0 w 12289"/>
              <a:gd name="connsiteY0" fmla="*/ 10068 h 14412"/>
              <a:gd name="connsiteX1" fmla="*/ 8848 w 12289"/>
              <a:gd name="connsiteY1" fmla="*/ 14412 h 14412"/>
              <a:gd name="connsiteX2" fmla="*/ 4823 w 12289"/>
              <a:gd name="connsiteY2" fmla="*/ 4380 h 14412"/>
              <a:gd name="connsiteX3" fmla="*/ 10306 w 12289"/>
              <a:gd name="connsiteY3" fmla="*/ 7387 h 14412"/>
              <a:gd name="connsiteX4" fmla="*/ 12289 w 12289"/>
              <a:gd name="connsiteY4" fmla="*/ 0 h 14412"/>
              <a:gd name="connsiteX0" fmla="*/ 0 w 12861"/>
              <a:gd name="connsiteY0" fmla="*/ 11284 h 14412"/>
              <a:gd name="connsiteX1" fmla="*/ 9420 w 12861"/>
              <a:gd name="connsiteY1" fmla="*/ 14412 h 14412"/>
              <a:gd name="connsiteX2" fmla="*/ 5395 w 12861"/>
              <a:gd name="connsiteY2" fmla="*/ 4380 h 14412"/>
              <a:gd name="connsiteX3" fmla="*/ 10878 w 12861"/>
              <a:gd name="connsiteY3" fmla="*/ 7387 h 14412"/>
              <a:gd name="connsiteX4" fmla="*/ 12861 w 12861"/>
              <a:gd name="connsiteY4" fmla="*/ 0 h 14412"/>
              <a:gd name="connsiteX0" fmla="*/ 0 w 12861"/>
              <a:gd name="connsiteY0" fmla="*/ 11284 h 14412"/>
              <a:gd name="connsiteX1" fmla="*/ 9420 w 12861"/>
              <a:gd name="connsiteY1" fmla="*/ 14412 h 14412"/>
              <a:gd name="connsiteX2" fmla="*/ 10878 w 12861"/>
              <a:gd name="connsiteY2" fmla="*/ 7387 h 14412"/>
              <a:gd name="connsiteX3" fmla="*/ 12861 w 12861"/>
              <a:gd name="connsiteY3" fmla="*/ 0 h 14412"/>
              <a:gd name="connsiteX0" fmla="*/ 0 w 12861"/>
              <a:gd name="connsiteY0" fmla="*/ 11284 h 11284"/>
              <a:gd name="connsiteX1" fmla="*/ 6788 w 12861"/>
              <a:gd name="connsiteY1" fmla="*/ 7021 h 11284"/>
              <a:gd name="connsiteX2" fmla="*/ 10878 w 12861"/>
              <a:gd name="connsiteY2" fmla="*/ 7387 h 11284"/>
              <a:gd name="connsiteX3" fmla="*/ 12861 w 12861"/>
              <a:gd name="connsiteY3" fmla="*/ 0 h 11284"/>
              <a:gd name="connsiteX0" fmla="*/ 0 w 12861"/>
              <a:gd name="connsiteY0" fmla="*/ 11284 h 11284"/>
              <a:gd name="connsiteX1" fmla="*/ 6788 w 12861"/>
              <a:gd name="connsiteY1" fmla="*/ 7021 h 11284"/>
              <a:gd name="connsiteX2" fmla="*/ 9390 w 12861"/>
              <a:gd name="connsiteY2" fmla="*/ 8894 h 11284"/>
              <a:gd name="connsiteX3" fmla="*/ 12861 w 12861"/>
              <a:gd name="connsiteY3" fmla="*/ 0 h 11284"/>
              <a:gd name="connsiteX0" fmla="*/ 0 w 13204"/>
              <a:gd name="connsiteY0" fmla="*/ 2727 h 8894"/>
              <a:gd name="connsiteX1" fmla="*/ 7131 w 13204"/>
              <a:gd name="connsiteY1" fmla="*/ 7021 h 8894"/>
              <a:gd name="connsiteX2" fmla="*/ 9733 w 13204"/>
              <a:gd name="connsiteY2" fmla="*/ 8894 h 8894"/>
              <a:gd name="connsiteX3" fmla="*/ 13204 w 13204"/>
              <a:gd name="connsiteY3" fmla="*/ 0 h 8894"/>
              <a:gd name="connsiteX0" fmla="*/ 0 w 10000"/>
              <a:gd name="connsiteY0" fmla="*/ 3066 h 7894"/>
              <a:gd name="connsiteX1" fmla="*/ 5401 w 10000"/>
              <a:gd name="connsiteY1" fmla="*/ 7894 h 7894"/>
              <a:gd name="connsiteX2" fmla="*/ 7284 w 10000"/>
              <a:gd name="connsiteY2" fmla="*/ 5135 h 7894"/>
              <a:gd name="connsiteX3" fmla="*/ 10000 w 10000"/>
              <a:gd name="connsiteY3" fmla="*/ 0 h 7894"/>
              <a:gd name="connsiteX0" fmla="*/ 0 w 10693"/>
              <a:gd name="connsiteY0" fmla="*/ 0 h 9066"/>
              <a:gd name="connsiteX1" fmla="*/ 5401 w 10693"/>
              <a:gd name="connsiteY1" fmla="*/ 6116 h 9066"/>
              <a:gd name="connsiteX2" fmla="*/ 7284 w 10693"/>
              <a:gd name="connsiteY2" fmla="*/ 2621 h 9066"/>
              <a:gd name="connsiteX3" fmla="*/ 10693 w 10693"/>
              <a:gd name="connsiteY3" fmla="*/ 9066 h 9066"/>
              <a:gd name="connsiteX0" fmla="*/ 0 w 10000"/>
              <a:gd name="connsiteY0" fmla="*/ 4559 h 14559"/>
              <a:gd name="connsiteX1" fmla="*/ 6672 w 10000"/>
              <a:gd name="connsiteY1" fmla="*/ 0 h 14559"/>
              <a:gd name="connsiteX2" fmla="*/ 6812 w 10000"/>
              <a:gd name="connsiteY2" fmla="*/ 7450 h 14559"/>
              <a:gd name="connsiteX3" fmla="*/ 10000 w 10000"/>
              <a:gd name="connsiteY3" fmla="*/ 14559 h 14559"/>
              <a:gd name="connsiteX0" fmla="*/ 0 w 7406"/>
              <a:gd name="connsiteY0" fmla="*/ 0 h 19396"/>
              <a:gd name="connsiteX1" fmla="*/ 4078 w 7406"/>
              <a:gd name="connsiteY1" fmla="*/ 4837 h 19396"/>
              <a:gd name="connsiteX2" fmla="*/ 4218 w 7406"/>
              <a:gd name="connsiteY2" fmla="*/ 12287 h 19396"/>
              <a:gd name="connsiteX3" fmla="*/ 7406 w 7406"/>
              <a:gd name="connsiteY3" fmla="*/ 19396 h 19396"/>
              <a:gd name="connsiteX0" fmla="*/ 0 w 10000"/>
              <a:gd name="connsiteY0" fmla="*/ 0 h 10000"/>
              <a:gd name="connsiteX1" fmla="*/ 909 w 10000"/>
              <a:gd name="connsiteY1" fmla="*/ 2455 h 10000"/>
              <a:gd name="connsiteX2" fmla="*/ 5695 w 10000"/>
              <a:gd name="connsiteY2" fmla="*/ 6335 h 10000"/>
              <a:gd name="connsiteX3" fmla="*/ 10000 w 10000"/>
              <a:gd name="connsiteY3" fmla="*/ 10000 h 10000"/>
              <a:gd name="connsiteX0" fmla="*/ 0 w 10000"/>
              <a:gd name="connsiteY0" fmla="*/ 0 h 10000"/>
              <a:gd name="connsiteX1" fmla="*/ 909 w 10000"/>
              <a:gd name="connsiteY1" fmla="*/ 2455 h 10000"/>
              <a:gd name="connsiteX2" fmla="*/ 5695 w 10000"/>
              <a:gd name="connsiteY2" fmla="*/ 6335 h 10000"/>
              <a:gd name="connsiteX3" fmla="*/ 10000 w 10000"/>
              <a:gd name="connsiteY3" fmla="*/ 10000 h 10000"/>
              <a:gd name="connsiteX0" fmla="*/ 0 w 10000"/>
              <a:gd name="connsiteY0" fmla="*/ 0 h 10000"/>
              <a:gd name="connsiteX1" fmla="*/ 909 w 10000"/>
              <a:gd name="connsiteY1" fmla="*/ 2455 h 10000"/>
              <a:gd name="connsiteX2" fmla="*/ 5695 w 10000"/>
              <a:gd name="connsiteY2" fmla="*/ 6335 h 10000"/>
              <a:gd name="connsiteX3" fmla="*/ 10000 w 10000"/>
              <a:gd name="connsiteY3" fmla="*/ 10000 h 10000"/>
              <a:gd name="connsiteX0" fmla="*/ 0 w 10000"/>
              <a:gd name="connsiteY0" fmla="*/ 0 h 10000"/>
              <a:gd name="connsiteX1" fmla="*/ 909 w 10000"/>
              <a:gd name="connsiteY1" fmla="*/ 2455 h 10000"/>
              <a:gd name="connsiteX2" fmla="*/ 6680 w 10000"/>
              <a:gd name="connsiteY2" fmla="*/ 1767 h 10000"/>
              <a:gd name="connsiteX3" fmla="*/ 10000 w 10000"/>
              <a:gd name="connsiteY3" fmla="*/ 10000 h 10000"/>
              <a:gd name="connsiteX0" fmla="*/ 0 w 14925"/>
              <a:gd name="connsiteY0" fmla="*/ 3469 h 5924"/>
              <a:gd name="connsiteX1" fmla="*/ 909 w 14925"/>
              <a:gd name="connsiteY1" fmla="*/ 5924 h 5924"/>
              <a:gd name="connsiteX2" fmla="*/ 6680 w 14925"/>
              <a:gd name="connsiteY2" fmla="*/ 5236 h 5924"/>
              <a:gd name="connsiteX3" fmla="*/ 14925 w 14925"/>
              <a:gd name="connsiteY3" fmla="*/ 0 h 5924"/>
              <a:gd name="connsiteX0" fmla="*/ 0 w 10000"/>
              <a:gd name="connsiteY0" fmla="*/ 5856 h 10000"/>
              <a:gd name="connsiteX1" fmla="*/ 609 w 10000"/>
              <a:gd name="connsiteY1" fmla="*/ 10000 h 10000"/>
              <a:gd name="connsiteX2" fmla="*/ 3009 w 10000"/>
              <a:gd name="connsiteY2" fmla="*/ 4651 h 10000"/>
              <a:gd name="connsiteX3" fmla="*/ 10000 w 10000"/>
              <a:gd name="connsiteY3" fmla="*/ 0 h 10000"/>
              <a:gd name="connsiteX0" fmla="*/ 0 w 10000"/>
              <a:gd name="connsiteY0" fmla="*/ 5856 h 5856"/>
              <a:gd name="connsiteX1" fmla="*/ 2882 w 10000"/>
              <a:gd name="connsiteY1" fmla="*/ 892 h 5856"/>
              <a:gd name="connsiteX2" fmla="*/ 3009 w 10000"/>
              <a:gd name="connsiteY2" fmla="*/ 4651 h 5856"/>
              <a:gd name="connsiteX3" fmla="*/ 10000 w 10000"/>
              <a:gd name="connsiteY3" fmla="*/ 0 h 5856"/>
              <a:gd name="connsiteX0" fmla="*/ 0 w 10000"/>
              <a:gd name="connsiteY0" fmla="*/ 10000 h 10000"/>
              <a:gd name="connsiteX1" fmla="*/ 2882 w 10000"/>
              <a:gd name="connsiteY1" fmla="*/ 1523 h 10000"/>
              <a:gd name="connsiteX2" fmla="*/ 5429 w 10000"/>
              <a:gd name="connsiteY2" fmla="*/ 3287 h 10000"/>
              <a:gd name="connsiteX3" fmla="*/ 10000 w 10000"/>
              <a:gd name="connsiteY3" fmla="*/ 0 h 10000"/>
              <a:gd name="connsiteX0" fmla="*/ 0 w 10000"/>
              <a:gd name="connsiteY0" fmla="*/ 10000 h 10000"/>
              <a:gd name="connsiteX1" fmla="*/ 4129 w 10000"/>
              <a:gd name="connsiteY1" fmla="*/ 9129 h 10000"/>
              <a:gd name="connsiteX2" fmla="*/ 5429 w 10000"/>
              <a:gd name="connsiteY2" fmla="*/ 3287 h 10000"/>
              <a:gd name="connsiteX3" fmla="*/ 10000 w 10000"/>
              <a:gd name="connsiteY3" fmla="*/ 0 h 10000"/>
              <a:gd name="connsiteX0" fmla="*/ 0 w 7727"/>
              <a:gd name="connsiteY0" fmla="*/ 11930 h 11930"/>
              <a:gd name="connsiteX1" fmla="*/ 4129 w 7727"/>
              <a:gd name="connsiteY1" fmla="*/ 11059 h 11930"/>
              <a:gd name="connsiteX2" fmla="*/ 5429 w 7727"/>
              <a:gd name="connsiteY2" fmla="*/ 5217 h 11930"/>
              <a:gd name="connsiteX3" fmla="*/ 7727 w 7727"/>
              <a:gd name="connsiteY3" fmla="*/ 0 h 11930"/>
              <a:gd name="connsiteX0" fmla="*/ 0 w 10000"/>
              <a:gd name="connsiteY0" fmla="*/ 10000 h 10000"/>
              <a:gd name="connsiteX1" fmla="*/ 5344 w 10000"/>
              <a:gd name="connsiteY1" fmla="*/ 9270 h 10000"/>
              <a:gd name="connsiteX2" fmla="*/ 7026 w 10000"/>
              <a:gd name="connsiteY2" fmla="*/ 4373 h 10000"/>
              <a:gd name="connsiteX3" fmla="*/ 10000 w 10000"/>
              <a:gd name="connsiteY3" fmla="*/ 0 h 10000"/>
              <a:gd name="connsiteX0" fmla="*/ 0 w 10000"/>
              <a:gd name="connsiteY0" fmla="*/ 10000 h 10000"/>
              <a:gd name="connsiteX1" fmla="*/ 5344 w 10000"/>
              <a:gd name="connsiteY1" fmla="*/ 9270 h 10000"/>
              <a:gd name="connsiteX2" fmla="*/ 7026 w 10000"/>
              <a:gd name="connsiteY2" fmla="*/ 4373 h 10000"/>
              <a:gd name="connsiteX3" fmla="*/ 10000 w 10000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5344" y="9270"/>
                </a:lnTo>
                <a:lnTo>
                  <a:pt x="7026" y="4373"/>
                </a:lnTo>
                <a:lnTo>
                  <a:pt x="10000" y="0"/>
                </a:lnTo>
              </a:path>
            </a:pathLst>
          </a:cu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333132"/>
              </a:solidFill>
              <a:latin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3982" y="1602789"/>
            <a:ext cx="2448742" cy="2448712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</a:ln>
          <a:effectLst/>
        </p:spPr>
      </p:pic>
      <p:grpSp>
        <p:nvGrpSpPr>
          <p:cNvPr id="63" name="Group 62"/>
          <p:cNvGrpSpPr/>
          <p:nvPr/>
        </p:nvGrpSpPr>
        <p:grpSpPr>
          <a:xfrm>
            <a:off x="6571245" y="825821"/>
            <a:ext cx="2668897" cy="4013857"/>
            <a:chOff x="6228138" y="603661"/>
            <a:chExt cx="2668897" cy="4013857"/>
          </a:xfrm>
        </p:grpSpPr>
        <p:sp>
          <p:nvSpPr>
            <p:cNvPr id="64" name="Rectangle 63"/>
            <p:cNvSpPr/>
            <p:nvPr/>
          </p:nvSpPr>
          <p:spPr>
            <a:xfrm>
              <a:off x="7002798" y="735024"/>
              <a:ext cx="18942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spc="-50" dirty="0" err="1" smtClean="0">
                  <a:solidFill>
                    <a:schemeClr val="accent2"/>
                  </a:solidFill>
                  <a:latin typeface="Calibri"/>
                </a:rPr>
                <a:t>Consumidores</a:t>
              </a:r>
              <a:endParaRPr lang="en-U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002798" y="1550958"/>
              <a:ext cx="1124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spc="-50" dirty="0" err="1" smtClean="0">
                  <a:solidFill>
                    <a:schemeClr val="accent2"/>
                  </a:solidFill>
                  <a:latin typeface="Calibri"/>
                </a:rPr>
                <a:t>Clientes</a:t>
              </a:r>
              <a:endParaRPr lang="en-U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02798" y="2366891"/>
              <a:ext cx="11810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spc="-50" dirty="0" smtClean="0">
                  <a:solidFill>
                    <a:schemeClr val="accent2"/>
                  </a:solidFill>
                  <a:latin typeface="Calibri"/>
                </a:rPr>
                <a:t>Partners</a:t>
              </a:r>
              <a:endParaRPr lang="en-U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02798" y="4024490"/>
              <a:ext cx="16813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spc="-50" dirty="0" smtClean="0">
                  <a:solidFill>
                    <a:schemeClr val="accent2"/>
                  </a:solidFill>
                </a:rPr>
                <a:t>Proveedores</a:t>
              </a:r>
              <a:endParaRPr lang="es-E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02798" y="3195690"/>
              <a:ext cx="15007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spc="-50" dirty="0" smtClean="0">
                  <a:solidFill>
                    <a:schemeClr val="accent2"/>
                  </a:solidFill>
                  <a:latin typeface="Calibri"/>
                </a:rPr>
                <a:t>Empleados</a:t>
              </a:r>
              <a:endParaRPr lang="es-E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241003" y="1432460"/>
              <a:ext cx="698660" cy="698660"/>
              <a:chOff x="5036126" y="2432462"/>
              <a:chExt cx="724391" cy="724391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5036126" y="2432462"/>
                <a:ext cx="724391" cy="724391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outerShdw blurRad="254000" dist="127000" dir="7020000" algn="tr" rotWithShape="0">
                  <a:prstClr val="black">
                    <a:alpha val="14000"/>
                  </a:prstClr>
                </a:outerShdw>
              </a:effectLst>
            </p:spPr>
            <p:txBody>
              <a:bodyPr lIns="91427" tIns="45714" rIns="91427" bIns="45714" rtlCol="0" anchor="ctr"/>
              <a:lstStyle/>
              <a:p>
                <a:pPr algn="ctr" defTabSz="684316"/>
                <a:endParaRPr lang="en-US" sz="1400" kern="0">
                  <a:solidFill>
                    <a:prstClr val="white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84"/>
              <p:cNvSpPr>
                <a:spLocks/>
              </p:cNvSpPr>
              <p:nvPr/>
            </p:nvSpPr>
            <p:spPr bwMode="auto">
              <a:xfrm>
                <a:off x="5267459" y="2590654"/>
                <a:ext cx="261725" cy="408007"/>
              </a:xfrm>
              <a:custGeom>
                <a:avLst/>
                <a:gdLst>
                  <a:gd name="T0" fmla="*/ 16 w 25"/>
                  <a:gd name="T1" fmla="*/ 16 h 39"/>
                  <a:gd name="T2" fmla="*/ 10 w 25"/>
                  <a:gd name="T3" fmla="*/ 13 h 39"/>
                  <a:gd name="T4" fmla="*/ 14 w 25"/>
                  <a:gd name="T5" fmla="*/ 10 h 39"/>
                  <a:gd name="T6" fmla="*/ 22 w 25"/>
                  <a:gd name="T7" fmla="*/ 12 h 39"/>
                  <a:gd name="T8" fmla="*/ 23 w 25"/>
                  <a:gd name="T9" fmla="*/ 6 h 39"/>
                  <a:gd name="T10" fmla="*/ 15 w 25"/>
                  <a:gd name="T11" fmla="*/ 4 h 39"/>
                  <a:gd name="T12" fmla="*/ 15 w 25"/>
                  <a:gd name="T13" fmla="*/ 0 h 39"/>
                  <a:gd name="T14" fmla="*/ 9 w 25"/>
                  <a:gd name="T15" fmla="*/ 0 h 39"/>
                  <a:gd name="T16" fmla="*/ 9 w 25"/>
                  <a:gd name="T17" fmla="*/ 4 h 39"/>
                  <a:gd name="T18" fmla="*/ 0 w 25"/>
                  <a:gd name="T19" fmla="*/ 14 h 39"/>
                  <a:gd name="T20" fmla="*/ 10 w 25"/>
                  <a:gd name="T21" fmla="*/ 23 h 39"/>
                  <a:gd name="T22" fmla="*/ 15 w 25"/>
                  <a:gd name="T23" fmla="*/ 26 h 39"/>
                  <a:gd name="T24" fmla="*/ 11 w 25"/>
                  <a:gd name="T25" fmla="*/ 28 h 39"/>
                  <a:gd name="T26" fmla="*/ 1 w 25"/>
                  <a:gd name="T27" fmla="*/ 26 h 39"/>
                  <a:gd name="T28" fmla="*/ 0 w 25"/>
                  <a:gd name="T29" fmla="*/ 33 h 39"/>
                  <a:gd name="T30" fmla="*/ 9 w 25"/>
                  <a:gd name="T31" fmla="*/ 35 h 39"/>
                  <a:gd name="T32" fmla="*/ 9 w 25"/>
                  <a:gd name="T33" fmla="*/ 39 h 39"/>
                  <a:gd name="T34" fmla="*/ 15 w 25"/>
                  <a:gd name="T35" fmla="*/ 39 h 39"/>
                  <a:gd name="T36" fmla="*/ 15 w 25"/>
                  <a:gd name="T37" fmla="*/ 35 h 39"/>
                  <a:gd name="T38" fmla="*/ 25 w 25"/>
                  <a:gd name="T39" fmla="*/ 25 h 39"/>
                  <a:gd name="T40" fmla="*/ 16 w 25"/>
                  <a:gd name="T4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39">
                    <a:moveTo>
                      <a:pt x="16" y="16"/>
                    </a:moveTo>
                    <a:cubicBezTo>
                      <a:pt x="11" y="15"/>
                      <a:pt x="10" y="14"/>
                      <a:pt x="10" y="13"/>
                    </a:cubicBezTo>
                    <a:cubicBezTo>
                      <a:pt x="10" y="11"/>
                      <a:pt x="10" y="10"/>
                      <a:pt x="14" y="10"/>
                    </a:cubicBezTo>
                    <a:cubicBezTo>
                      <a:pt x="18" y="10"/>
                      <a:pt x="20" y="12"/>
                      <a:pt x="22" y="1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5"/>
                      <a:pt x="19" y="4"/>
                      <a:pt x="15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" y="6"/>
                      <a:pt x="0" y="9"/>
                      <a:pt x="0" y="14"/>
                    </a:cubicBezTo>
                    <a:cubicBezTo>
                      <a:pt x="0" y="18"/>
                      <a:pt x="4" y="21"/>
                      <a:pt x="10" y="23"/>
                    </a:cubicBezTo>
                    <a:cubicBezTo>
                      <a:pt x="14" y="24"/>
                      <a:pt x="15" y="25"/>
                      <a:pt x="15" y="26"/>
                    </a:cubicBezTo>
                    <a:cubicBezTo>
                      <a:pt x="15" y="28"/>
                      <a:pt x="13" y="28"/>
                      <a:pt x="11" y="28"/>
                    </a:cubicBezTo>
                    <a:cubicBezTo>
                      <a:pt x="7" y="28"/>
                      <a:pt x="4" y="27"/>
                      <a:pt x="1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34"/>
                      <a:pt x="5" y="35"/>
                      <a:pt x="9" y="3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21" y="33"/>
                      <a:pt x="25" y="30"/>
                      <a:pt x="25" y="25"/>
                    </a:cubicBezTo>
                    <a:cubicBezTo>
                      <a:pt x="25" y="21"/>
                      <a:pt x="22" y="18"/>
                      <a:pt x="16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68469" tIns="34235" rIns="68469" bIns="34235" numCol="1" anchor="t" anchorCtr="0" compatLnSpc="1">
                <a:prstTxWarp prst="textNoShape">
                  <a:avLst/>
                </a:prstTxWarp>
              </a:bodyPr>
              <a:lstStyle/>
              <a:p>
                <a:pPr defTabSz="684658"/>
                <a:endParaRPr lang="en-US" sz="1400" b="1">
                  <a:solidFill>
                    <a:srgbClr val="1B49A0"/>
                  </a:solidFill>
                  <a:latin typeface="Calibri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6228138" y="603661"/>
              <a:ext cx="724391" cy="724391"/>
              <a:chOff x="5119253" y="484909"/>
              <a:chExt cx="724391" cy="724391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119253" y="484909"/>
                <a:ext cx="724391" cy="724391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outerShdw blurRad="254000" dist="127000" dir="7020000" algn="tr" rotWithShape="0">
                  <a:prstClr val="black">
                    <a:alpha val="14000"/>
                  </a:prstClr>
                </a:outerShdw>
              </a:effectLst>
            </p:spPr>
            <p:txBody>
              <a:bodyPr lIns="91427" tIns="45714" rIns="91427" bIns="45714" rtlCol="0" anchor="ctr"/>
              <a:lstStyle/>
              <a:p>
                <a:pPr algn="ctr" defTabSz="684316"/>
                <a:endParaRPr lang="en-US" sz="1400" kern="0">
                  <a:solidFill>
                    <a:prstClr val="white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grpSp>
            <p:nvGrpSpPr>
              <p:cNvPr id="108" name="Group 21"/>
              <p:cNvGrpSpPr>
                <a:grpSpLocks noChangeAspect="1"/>
              </p:cNvGrpSpPr>
              <p:nvPr/>
            </p:nvGrpSpPr>
            <p:grpSpPr bwMode="auto">
              <a:xfrm>
                <a:off x="5316120" y="612546"/>
                <a:ext cx="330657" cy="469117"/>
                <a:chOff x="2456" y="1022"/>
                <a:chExt cx="843" cy="1196"/>
              </a:xfrm>
              <a:solidFill>
                <a:schemeClr val="bg1"/>
              </a:solidFill>
            </p:grpSpPr>
            <p:sp>
              <p:nvSpPr>
                <p:cNvPr id="109" name="Freeform 22"/>
                <p:cNvSpPr>
                  <a:spLocks noEditPoints="1"/>
                </p:cNvSpPr>
                <p:nvPr/>
              </p:nvSpPr>
              <p:spPr bwMode="auto">
                <a:xfrm>
                  <a:off x="2456" y="1022"/>
                  <a:ext cx="843" cy="1196"/>
                </a:xfrm>
                <a:custGeom>
                  <a:avLst/>
                  <a:gdLst>
                    <a:gd name="T0" fmla="*/ 338 w 357"/>
                    <a:gd name="T1" fmla="*/ 0 h 506"/>
                    <a:gd name="T2" fmla="*/ 19 w 357"/>
                    <a:gd name="T3" fmla="*/ 0 h 506"/>
                    <a:gd name="T4" fmla="*/ 0 w 357"/>
                    <a:gd name="T5" fmla="*/ 19 h 506"/>
                    <a:gd name="T6" fmla="*/ 0 w 357"/>
                    <a:gd name="T7" fmla="*/ 487 h 506"/>
                    <a:gd name="T8" fmla="*/ 19 w 357"/>
                    <a:gd name="T9" fmla="*/ 506 h 506"/>
                    <a:gd name="T10" fmla="*/ 338 w 357"/>
                    <a:gd name="T11" fmla="*/ 506 h 506"/>
                    <a:gd name="T12" fmla="*/ 357 w 357"/>
                    <a:gd name="T13" fmla="*/ 487 h 506"/>
                    <a:gd name="T14" fmla="*/ 357 w 357"/>
                    <a:gd name="T15" fmla="*/ 19 h 506"/>
                    <a:gd name="T16" fmla="*/ 338 w 357"/>
                    <a:gd name="T17" fmla="*/ 0 h 506"/>
                    <a:gd name="T18" fmla="*/ 178 w 357"/>
                    <a:gd name="T19" fmla="*/ 493 h 506"/>
                    <a:gd name="T20" fmla="*/ 158 w 357"/>
                    <a:gd name="T21" fmla="*/ 473 h 506"/>
                    <a:gd name="T22" fmla="*/ 178 w 357"/>
                    <a:gd name="T23" fmla="*/ 453 h 506"/>
                    <a:gd name="T24" fmla="*/ 199 w 357"/>
                    <a:gd name="T25" fmla="*/ 473 h 506"/>
                    <a:gd name="T26" fmla="*/ 178 w 357"/>
                    <a:gd name="T27" fmla="*/ 493 h 506"/>
                    <a:gd name="T28" fmla="*/ 337 w 357"/>
                    <a:gd name="T29" fmla="*/ 439 h 506"/>
                    <a:gd name="T30" fmla="*/ 20 w 357"/>
                    <a:gd name="T31" fmla="*/ 439 h 506"/>
                    <a:gd name="T32" fmla="*/ 20 w 357"/>
                    <a:gd name="T33" fmla="*/ 18 h 506"/>
                    <a:gd name="T34" fmla="*/ 337 w 357"/>
                    <a:gd name="T35" fmla="*/ 18 h 506"/>
                    <a:gd name="T36" fmla="*/ 337 w 357"/>
                    <a:gd name="T37" fmla="*/ 43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57" h="506">
                      <a:moveTo>
                        <a:pt x="338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8" y="0"/>
                        <a:pt x="0" y="9"/>
                        <a:pt x="0" y="19"/>
                      </a:cubicBezTo>
                      <a:cubicBezTo>
                        <a:pt x="0" y="487"/>
                        <a:pt x="0" y="487"/>
                        <a:pt x="0" y="487"/>
                      </a:cubicBezTo>
                      <a:cubicBezTo>
                        <a:pt x="0" y="498"/>
                        <a:pt x="8" y="506"/>
                        <a:pt x="19" y="506"/>
                      </a:cubicBezTo>
                      <a:cubicBezTo>
                        <a:pt x="338" y="506"/>
                        <a:pt x="338" y="506"/>
                        <a:pt x="338" y="506"/>
                      </a:cubicBezTo>
                      <a:cubicBezTo>
                        <a:pt x="348" y="506"/>
                        <a:pt x="357" y="498"/>
                        <a:pt x="357" y="487"/>
                      </a:cubicBezTo>
                      <a:cubicBezTo>
                        <a:pt x="357" y="19"/>
                        <a:pt x="357" y="19"/>
                        <a:pt x="357" y="19"/>
                      </a:cubicBezTo>
                      <a:cubicBezTo>
                        <a:pt x="357" y="9"/>
                        <a:pt x="348" y="0"/>
                        <a:pt x="338" y="0"/>
                      </a:cubicBezTo>
                      <a:close/>
                      <a:moveTo>
                        <a:pt x="178" y="493"/>
                      </a:moveTo>
                      <a:cubicBezTo>
                        <a:pt x="167" y="493"/>
                        <a:pt x="158" y="484"/>
                        <a:pt x="158" y="473"/>
                      </a:cubicBezTo>
                      <a:cubicBezTo>
                        <a:pt x="158" y="462"/>
                        <a:pt x="167" y="453"/>
                        <a:pt x="178" y="453"/>
                      </a:cubicBezTo>
                      <a:cubicBezTo>
                        <a:pt x="190" y="453"/>
                        <a:pt x="199" y="462"/>
                        <a:pt x="199" y="473"/>
                      </a:cubicBezTo>
                      <a:cubicBezTo>
                        <a:pt x="199" y="484"/>
                        <a:pt x="190" y="493"/>
                        <a:pt x="178" y="493"/>
                      </a:cubicBezTo>
                      <a:close/>
                      <a:moveTo>
                        <a:pt x="337" y="439"/>
                      </a:moveTo>
                      <a:cubicBezTo>
                        <a:pt x="20" y="439"/>
                        <a:pt x="20" y="439"/>
                        <a:pt x="20" y="439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337" y="18"/>
                        <a:pt x="337" y="18"/>
                        <a:pt x="337" y="18"/>
                      </a:cubicBezTo>
                      <a:lnTo>
                        <a:pt x="337" y="4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10" name="Freeform 23"/>
                <p:cNvSpPr>
                  <a:spLocks/>
                </p:cNvSpPr>
                <p:nvPr/>
              </p:nvSpPr>
              <p:spPr bwMode="auto">
                <a:xfrm>
                  <a:off x="2670" y="1152"/>
                  <a:ext cx="277" cy="248"/>
                </a:xfrm>
                <a:custGeom>
                  <a:avLst/>
                  <a:gdLst>
                    <a:gd name="T0" fmla="*/ 25 w 117"/>
                    <a:gd name="T1" fmla="*/ 105 h 105"/>
                    <a:gd name="T2" fmla="*/ 25 w 117"/>
                    <a:gd name="T3" fmla="*/ 89 h 105"/>
                    <a:gd name="T4" fmla="*/ 10 w 117"/>
                    <a:gd name="T5" fmla="*/ 57 h 105"/>
                    <a:gd name="T6" fmla="*/ 58 w 117"/>
                    <a:gd name="T7" fmla="*/ 11 h 105"/>
                    <a:gd name="T8" fmla="*/ 105 w 117"/>
                    <a:gd name="T9" fmla="*/ 57 h 105"/>
                    <a:gd name="T10" fmla="*/ 90 w 117"/>
                    <a:gd name="T11" fmla="*/ 89 h 105"/>
                    <a:gd name="T12" fmla="*/ 90 w 117"/>
                    <a:gd name="T13" fmla="*/ 105 h 105"/>
                    <a:gd name="T14" fmla="*/ 117 w 117"/>
                    <a:gd name="T15" fmla="*/ 57 h 105"/>
                    <a:gd name="T16" fmla="*/ 58 w 117"/>
                    <a:gd name="T17" fmla="*/ 0 h 105"/>
                    <a:gd name="T18" fmla="*/ 0 w 117"/>
                    <a:gd name="T19" fmla="*/ 57 h 105"/>
                    <a:gd name="T20" fmla="*/ 25 w 117"/>
                    <a:gd name="T21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7" h="105">
                      <a:moveTo>
                        <a:pt x="25" y="105"/>
                      </a:move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16" y="82"/>
                        <a:pt x="10" y="70"/>
                        <a:pt x="10" y="57"/>
                      </a:cubicBezTo>
                      <a:cubicBezTo>
                        <a:pt x="10" y="32"/>
                        <a:pt x="33" y="11"/>
                        <a:pt x="58" y="11"/>
                      </a:cubicBezTo>
                      <a:cubicBezTo>
                        <a:pt x="84" y="11"/>
                        <a:pt x="105" y="32"/>
                        <a:pt x="105" y="57"/>
                      </a:cubicBezTo>
                      <a:cubicBezTo>
                        <a:pt x="105" y="70"/>
                        <a:pt x="100" y="82"/>
                        <a:pt x="90" y="89"/>
                      </a:cubicBezTo>
                      <a:cubicBezTo>
                        <a:pt x="90" y="105"/>
                        <a:pt x="90" y="105"/>
                        <a:pt x="90" y="105"/>
                      </a:cubicBezTo>
                      <a:cubicBezTo>
                        <a:pt x="107" y="93"/>
                        <a:pt x="117" y="76"/>
                        <a:pt x="117" y="57"/>
                      </a:cubicBezTo>
                      <a:cubicBezTo>
                        <a:pt x="117" y="25"/>
                        <a:pt x="90" y="0"/>
                        <a:pt x="58" y="0"/>
                      </a:cubicBezTo>
                      <a:cubicBezTo>
                        <a:pt x="25" y="0"/>
                        <a:pt x="0" y="25"/>
                        <a:pt x="0" y="57"/>
                      </a:cubicBezTo>
                      <a:cubicBezTo>
                        <a:pt x="0" y="76"/>
                        <a:pt x="10" y="93"/>
                        <a:pt x="25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11" name="Freeform 24"/>
                <p:cNvSpPr>
                  <a:spLocks/>
                </p:cNvSpPr>
                <p:nvPr/>
              </p:nvSpPr>
              <p:spPr bwMode="auto">
                <a:xfrm>
                  <a:off x="2576" y="1273"/>
                  <a:ext cx="555" cy="678"/>
                </a:xfrm>
                <a:custGeom>
                  <a:avLst/>
                  <a:gdLst>
                    <a:gd name="T0" fmla="*/ 40 w 235"/>
                    <a:gd name="T1" fmla="*/ 200 h 287"/>
                    <a:gd name="T2" fmla="*/ 75 w 235"/>
                    <a:gd name="T3" fmla="*/ 272 h 287"/>
                    <a:gd name="T4" fmla="*/ 96 w 235"/>
                    <a:gd name="T5" fmla="*/ 287 h 287"/>
                    <a:gd name="T6" fmla="*/ 195 w 235"/>
                    <a:gd name="T7" fmla="*/ 287 h 287"/>
                    <a:gd name="T8" fmla="*/ 213 w 235"/>
                    <a:gd name="T9" fmla="*/ 274 h 287"/>
                    <a:gd name="T10" fmla="*/ 235 w 235"/>
                    <a:gd name="T11" fmla="*/ 200 h 287"/>
                    <a:gd name="T12" fmla="*/ 235 w 235"/>
                    <a:gd name="T13" fmla="*/ 131 h 287"/>
                    <a:gd name="T14" fmla="*/ 216 w 235"/>
                    <a:gd name="T15" fmla="*/ 112 h 287"/>
                    <a:gd name="T16" fmla="*/ 197 w 235"/>
                    <a:gd name="T17" fmla="*/ 131 h 287"/>
                    <a:gd name="T18" fmla="*/ 197 w 235"/>
                    <a:gd name="T19" fmla="*/ 120 h 287"/>
                    <a:gd name="T20" fmla="*/ 176 w 235"/>
                    <a:gd name="T21" fmla="*/ 101 h 287"/>
                    <a:gd name="T22" fmla="*/ 157 w 235"/>
                    <a:gd name="T23" fmla="*/ 120 h 287"/>
                    <a:gd name="T24" fmla="*/ 157 w 235"/>
                    <a:gd name="T25" fmla="*/ 108 h 287"/>
                    <a:gd name="T26" fmla="*/ 138 w 235"/>
                    <a:gd name="T27" fmla="*/ 88 h 287"/>
                    <a:gd name="T28" fmla="*/ 119 w 235"/>
                    <a:gd name="T29" fmla="*/ 107 h 287"/>
                    <a:gd name="T30" fmla="*/ 119 w 235"/>
                    <a:gd name="T31" fmla="*/ 19 h 287"/>
                    <a:gd name="T32" fmla="*/ 98 w 235"/>
                    <a:gd name="T33" fmla="*/ 0 h 287"/>
                    <a:gd name="T34" fmla="*/ 79 w 235"/>
                    <a:gd name="T35" fmla="*/ 19 h 287"/>
                    <a:gd name="T36" fmla="*/ 79 w 235"/>
                    <a:gd name="T37" fmla="*/ 164 h 287"/>
                    <a:gd name="T38" fmla="*/ 56 w 235"/>
                    <a:gd name="T39" fmla="*/ 133 h 287"/>
                    <a:gd name="T40" fmla="*/ 19 w 235"/>
                    <a:gd name="T41" fmla="*/ 105 h 287"/>
                    <a:gd name="T42" fmla="*/ 0 w 235"/>
                    <a:gd name="T43" fmla="*/ 120 h 287"/>
                    <a:gd name="T44" fmla="*/ 19 w 235"/>
                    <a:gd name="T45" fmla="*/ 149 h 287"/>
                    <a:gd name="T46" fmla="*/ 40 w 235"/>
                    <a:gd name="T47" fmla="*/ 200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35" h="287">
                      <a:moveTo>
                        <a:pt x="40" y="200"/>
                      </a:moveTo>
                      <a:cubicBezTo>
                        <a:pt x="62" y="235"/>
                        <a:pt x="71" y="258"/>
                        <a:pt x="75" y="272"/>
                      </a:cubicBezTo>
                      <a:cubicBezTo>
                        <a:pt x="78" y="281"/>
                        <a:pt x="86" y="287"/>
                        <a:pt x="96" y="287"/>
                      </a:cubicBezTo>
                      <a:cubicBezTo>
                        <a:pt x="195" y="287"/>
                        <a:pt x="195" y="287"/>
                        <a:pt x="195" y="287"/>
                      </a:cubicBezTo>
                      <a:cubicBezTo>
                        <a:pt x="203" y="287"/>
                        <a:pt x="210" y="282"/>
                        <a:pt x="213" y="274"/>
                      </a:cubicBezTo>
                      <a:cubicBezTo>
                        <a:pt x="235" y="221"/>
                        <a:pt x="235" y="200"/>
                        <a:pt x="235" y="200"/>
                      </a:cubicBezTo>
                      <a:cubicBezTo>
                        <a:pt x="235" y="131"/>
                        <a:pt x="235" y="131"/>
                        <a:pt x="235" y="131"/>
                      </a:cubicBezTo>
                      <a:cubicBezTo>
                        <a:pt x="235" y="122"/>
                        <a:pt x="225" y="112"/>
                        <a:pt x="216" y="112"/>
                      </a:cubicBezTo>
                      <a:cubicBezTo>
                        <a:pt x="204" y="112"/>
                        <a:pt x="197" y="122"/>
                        <a:pt x="197" y="131"/>
                      </a:cubicBezTo>
                      <a:cubicBezTo>
                        <a:pt x="197" y="120"/>
                        <a:pt x="197" y="120"/>
                        <a:pt x="197" y="120"/>
                      </a:cubicBezTo>
                      <a:cubicBezTo>
                        <a:pt x="197" y="109"/>
                        <a:pt x="187" y="101"/>
                        <a:pt x="176" y="101"/>
                      </a:cubicBezTo>
                      <a:cubicBezTo>
                        <a:pt x="166" y="101"/>
                        <a:pt x="157" y="109"/>
                        <a:pt x="157" y="120"/>
                      </a:cubicBezTo>
                      <a:cubicBezTo>
                        <a:pt x="157" y="108"/>
                        <a:pt x="157" y="108"/>
                        <a:pt x="157" y="108"/>
                      </a:cubicBezTo>
                      <a:cubicBezTo>
                        <a:pt x="157" y="97"/>
                        <a:pt x="148" y="88"/>
                        <a:pt x="138" y="88"/>
                      </a:cubicBezTo>
                      <a:cubicBezTo>
                        <a:pt x="126" y="88"/>
                        <a:pt x="119" y="97"/>
                        <a:pt x="119" y="107"/>
                      </a:cubicBezTo>
                      <a:cubicBezTo>
                        <a:pt x="119" y="19"/>
                        <a:pt x="119" y="19"/>
                        <a:pt x="119" y="19"/>
                      </a:cubicBezTo>
                      <a:cubicBezTo>
                        <a:pt x="119" y="8"/>
                        <a:pt x="109" y="0"/>
                        <a:pt x="98" y="0"/>
                      </a:cubicBezTo>
                      <a:cubicBezTo>
                        <a:pt x="88" y="0"/>
                        <a:pt x="79" y="8"/>
                        <a:pt x="79" y="19"/>
                      </a:cubicBezTo>
                      <a:cubicBezTo>
                        <a:pt x="79" y="164"/>
                        <a:pt x="79" y="164"/>
                        <a:pt x="79" y="164"/>
                      </a:cubicBezTo>
                      <a:cubicBezTo>
                        <a:pt x="79" y="164"/>
                        <a:pt x="63" y="143"/>
                        <a:pt x="56" y="133"/>
                      </a:cubicBezTo>
                      <a:cubicBezTo>
                        <a:pt x="42" y="118"/>
                        <a:pt x="31" y="105"/>
                        <a:pt x="19" y="105"/>
                      </a:cubicBezTo>
                      <a:cubicBezTo>
                        <a:pt x="6" y="105"/>
                        <a:pt x="0" y="112"/>
                        <a:pt x="0" y="120"/>
                      </a:cubicBezTo>
                      <a:cubicBezTo>
                        <a:pt x="0" y="128"/>
                        <a:pt x="12" y="139"/>
                        <a:pt x="19" y="149"/>
                      </a:cubicBezTo>
                      <a:cubicBezTo>
                        <a:pt x="27" y="164"/>
                        <a:pt x="40" y="200"/>
                        <a:pt x="40" y="2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6228138" y="3064327"/>
              <a:ext cx="724391" cy="724391"/>
              <a:chOff x="7618020" y="2610592"/>
              <a:chExt cx="724391" cy="72439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618020" y="2610592"/>
                <a:ext cx="724391" cy="724391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outerShdw blurRad="254000" dist="127000" dir="7020000" algn="tr" rotWithShape="0">
                  <a:prstClr val="black">
                    <a:alpha val="14000"/>
                  </a:prstClr>
                </a:outerShdw>
              </a:effectLst>
            </p:spPr>
            <p:txBody>
              <a:bodyPr lIns="91427" tIns="45714" rIns="91427" bIns="45714" rtlCol="0" anchor="ctr"/>
              <a:lstStyle/>
              <a:p>
                <a:pPr algn="ctr" defTabSz="684316"/>
                <a:endParaRPr lang="en-US" sz="1400" kern="0">
                  <a:solidFill>
                    <a:prstClr val="white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grpSp>
            <p:nvGrpSpPr>
              <p:cNvPr id="99" name="Group 71"/>
              <p:cNvGrpSpPr>
                <a:grpSpLocks noChangeAspect="1"/>
              </p:cNvGrpSpPr>
              <p:nvPr/>
            </p:nvGrpSpPr>
            <p:grpSpPr bwMode="auto">
              <a:xfrm>
                <a:off x="7732412" y="2743199"/>
                <a:ext cx="484186" cy="427512"/>
                <a:chOff x="3643" y="1986"/>
                <a:chExt cx="393" cy="347"/>
              </a:xfrm>
              <a:solidFill>
                <a:schemeClr val="bg1"/>
              </a:solidFill>
              <a:effectLst/>
            </p:grpSpPr>
            <p:sp>
              <p:nvSpPr>
                <p:cNvPr id="100" name="Freeform 72"/>
                <p:cNvSpPr>
                  <a:spLocks/>
                </p:cNvSpPr>
                <p:nvPr/>
              </p:nvSpPr>
              <p:spPr bwMode="auto">
                <a:xfrm>
                  <a:off x="3757" y="2111"/>
                  <a:ext cx="37" cy="36"/>
                </a:xfrm>
                <a:custGeom>
                  <a:avLst/>
                  <a:gdLst>
                    <a:gd name="T0" fmla="*/ 5 w 16"/>
                    <a:gd name="T1" fmla="*/ 0 h 15"/>
                    <a:gd name="T2" fmla="*/ 0 w 16"/>
                    <a:gd name="T3" fmla="*/ 15 h 15"/>
                    <a:gd name="T4" fmla="*/ 3 w 16"/>
                    <a:gd name="T5" fmla="*/ 14 h 15"/>
                    <a:gd name="T6" fmla="*/ 15 w 16"/>
                    <a:gd name="T7" fmla="*/ 10 h 15"/>
                    <a:gd name="T8" fmla="*/ 16 w 16"/>
                    <a:gd name="T9" fmla="*/ 9 h 15"/>
                    <a:gd name="T10" fmla="*/ 16 w 16"/>
                    <a:gd name="T11" fmla="*/ 4 h 15"/>
                    <a:gd name="T12" fmla="*/ 16 w 16"/>
                    <a:gd name="T13" fmla="*/ 3 h 15"/>
                    <a:gd name="T14" fmla="*/ 15 w 16"/>
                    <a:gd name="T15" fmla="*/ 3 h 15"/>
                    <a:gd name="T16" fmla="*/ 6 w 16"/>
                    <a:gd name="T17" fmla="*/ 0 h 15"/>
                    <a:gd name="T18" fmla="*/ 5 w 16"/>
                    <a:gd name="T1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5">
                      <a:moveTo>
                        <a:pt x="5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2"/>
                        <a:pt x="10" y="11"/>
                        <a:pt x="15" y="10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0" y="2"/>
                        <a:pt x="6" y="0"/>
                        <a:pt x="6" y="0"/>
                      </a:cubicBez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1" name="Freeform 73"/>
                <p:cNvSpPr>
                  <a:spLocks/>
                </p:cNvSpPr>
                <p:nvPr/>
              </p:nvSpPr>
              <p:spPr bwMode="auto">
                <a:xfrm>
                  <a:off x="3660" y="213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2" name="Freeform 74"/>
                <p:cNvSpPr>
                  <a:spLocks/>
                </p:cNvSpPr>
                <p:nvPr/>
              </p:nvSpPr>
              <p:spPr bwMode="auto">
                <a:xfrm>
                  <a:off x="3643" y="2003"/>
                  <a:ext cx="135" cy="280"/>
                </a:xfrm>
                <a:custGeom>
                  <a:avLst/>
                  <a:gdLst>
                    <a:gd name="T0" fmla="*/ 31 w 57"/>
                    <a:gd name="T1" fmla="*/ 67 h 119"/>
                    <a:gd name="T2" fmla="*/ 31 w 57"/>
                    <a:gd name="T3" fmla="*/ 67 h 119"/>
                    <a:gd name="T4" fmla="*/ 32 w 57"/>
                    <a:gd name="T5" fmla="*/ 67 h 119"/>
                    <a:gd name="T6" fmla="*/ 36 w 57"/>
                    <a:gd name="T7" fmla="*/ 65 h 119"/>
                    <a:gd name="T8" fmla="*/ 37 w 57"/>
                    <a:gd name="T9" fmla="*/ 65 h 119"/>
                    <a:gd name="T10" fmla="*/ 37 w 57"/>
                    <a:gd name="T11" fmla="*/ 64 h 119"/>
                    <a:gd name="T12" fmla="*/ 39 w 57"/>
                    <a:gd name="T13" fmla="*/ 64 h 119"/>
                    <a:gd name="T14" fmla="*/ 45 w 57"/>
                    <a:gd name="T15" fmla="*/ 62 h 119"/>
                    <a:gd name="T16" fmla="*/ 46 w 57"/>
                    <a:gd name="T17" fmla="*/ 61 h 119"/>
                    <a:gd name="T18" fmla="*/ 45 w 57"/>
                    <a:gd name="T19" fmla="*/ 58 h 119"/>
                    <a:gd name="T20" fmla="*/ 47 w 57"/>
                    <a:gd name="T21" fmla="*/ 56 h 119"/>
                    <a:gd name="T22" fmla="*/ 47 w 57"/>
                    <a:gd name="T23" fmla="*/ 55 h 119"/>
                    <a:gd name="T24" fmla="*/ 43 w 57"/>
                    <a:gd name="T25" fmla="*/ 51 h 119"/>
                    <a:gd name="T26" fmla="*/ 54 w 57"/>
                    <a:gd name="T27" fmla="*/ 43 h 119"/>
                    <a:gd name="T28" fmla="*/ 54 w 57"/>
                    <a:gd name="T29" fmla="*/ 39 h 119"/>
                    <a:gd name="T30" fmla="*/ 54 w 57"/>
                    <a:gd name="T31" fmla="*/ 36 h 119"/>
                    <a:gd name="T32" fmla="*/ 54 w 57"/>
                    <a:gd name="T33" fmla="*/ 36 h 119"/>
                    <a:gd name="T34" fmla="*/ 54 w 57"/>
                    <a:gd name="T35" fmla="*/ 35 h 119"/>
                    <a:gd name="T36" fmla="*/ 53 w 57"/>
                    <a:gd name="T37" fmla="*/ 29 h 119"/>
                    <a:gd name="T38" fmla="*/ 54 w 57"/>
                    <a:gd name="T39" fmla="*/ 23 h 119"/>
                    <a:gd name="T40" fmla="*/ 56 w 57"/>
                    <a:gd name="T41" fmla="*/ 20 h 119"/>
                    <a:gd name="T42" fmla="*/ 57 w 57"/>
                    <a:gd name="T43" fmla="*/ 20 h 119"/>
                    <a:gd name="T44" fmla="*/ 57 w 57"/>
                    <a:gd name="T45" fmla="*/ 8 h 119"/>
                    <a:gd name="T46" fmla="*/ 57 w 57"/>
                    <a:gd name="T47" fmla="*/ 7 h 119"/>
                    <a:gd name="T48" fmla="*/ 52 w 57"/>
                    <a:gd name="T49" fmla="*/ 4 h 119"/>
                    <a:gd name="T50" fmla="*/ 48 w 57"/>
                    <a:gd name="T51" fmla="*/ 1 h 119"/>
                    <a:gd name="T52" fmla="*/ 42 w 57"/>
                    <a:gd name="T53" fmla="*/ 0 h 119"/>
                    <a:gd name="T54" fmla="*/ 31 w 57"/>
                    <a:gd name="T55" fmla="*/ 4 h 119"/>
                    <a:gd name="T56" fmla="*/ 27 w 57"/>
                    <a:gd name="T57" fmla="*/ 14 h 119"/>
                    <a:gd name="T58" fmla="*/ 27 w 57"/>
                    <a:gd name="T59" fmla="*/ 21 h 119"/>
                    <a:gd name="T60" fmla="*/ 26 w 57"/>
                    <a:gd name="T61" fmla="*/ 21 h 119"/>
                    <a:gd name="T62" fmla="*/ 25 w 57"/>
                    <a:gd name="T63" fmla="*/ 23 h 119"/>
                    <a:gd name="T64" fmla="*/ 24 w 57"/>
                    <a:gd name="T65" fmla="*/ 26 h 119"/>
                    <a:gd name="T66" fmla="*/ 27 w 57"/>
                    <a:gd name="T67" fmla="*/ 33 h 119"/>
                    <a:gd name="T68" fmla="*/ 29 w 57"/>
                    <a:gd name="T69" fmla="*/ 34 h 119"/>
                    <a:gd name="T70" fmla="*/ 30 w 57"/>
                    <a:gd name="T71" fmla="*/ 39 h 119"/>
                    <a:gd name="T72" fmla="*/ 30 w 57"/>
                    <a:gd name="T73" fmla="*/ 43 h 119"/>
                    <a:gd name="T74" fmla="*/ 30 w 57"/>
                    <a:gd name="T75" fmla="*/ 43 h 119"/>
                    <a:gd name="T76" fmla="*/ 41 w 57"/>
                    <a:gd name="T77" fmla="*/ 51 h 119"/>
                    <a:gd name="T78" fmla="*/ 41 w 57"/>
                    <a:gd name="T79" fmla="*/ 51 h 119"/>
                    <a:gd name="T80" fmla="*/ 37 w 57"/>
                    <a:gd name="T81" fmla="*/ 55 h 119"/>
                    <a:gd name="T82" fmla="*/ 39 w 57"/>
                    <a:gd name="T83" fmla="*/ 58 h 119"/>
                    <a:gd name="T84" fmla="*/ 37 w 57"/>
                    <a:gd name="T85" fmla="*/ 61 h 119"/>
                    <a:gd name="T86" fmla="*/ 37 w 57"/>
                    <a:gd name="T87" fmla="*/ 61 h 119"/>
                    <a:gd name="T88" fmla="*/ 37 w 57"/>
                    <a:gd name="T89" fmla="*/ 62 h 119"/>
                    <a:gd name="T90" fmla="*/ 37 w 57"/>
                    <a:gd name="T91" fmla="*/ 64 h 119"/>
                    <a:gd name="T92" fmla="*/ 31 w 57"/>
                    <a:gd name="T93" fmla="*/ 46 h 119"/>
                    <a:gd name="T94" fmla="*/ 29 w 57"/>
                    <a:gd name="T95" fmla="*/ 46 h 119"/>
                    <a:gd name="T96" fmla="*/ 19 w 57"/>
                    <a:gd name="T97" fmla="*/ 50 h 119"/>
                    <a:gd name="T98" fmla="*/ 12 w 57"/>
                    <a:gd name="T99" fmla="*/ 52 h 119"/>
                    <a:gd name="T100" fmla="*/ 9 w 57"/>
                    <a:gd name="T101" fmla="*/ 53 h 119"/>
                    <a:gd name="T102" fmla="*/ 7 w 57"/>
                    <a:gd name="T103" fmla="*/ 54 h 119"/>
                    <a:gd name="T104" fmla="*/ 5 w 57"/>
                    <a:gd name="T105" fmla="*/ 57 h 119"/>
                    <a:gd name="T106" fmla="*/ 1 w 57"/>
                    <a:gd name="T107" fmla="*/ 78 h 119"/>
                    <a:gd name="T108" fmla="*/ 0 w 57"/>
                    <a:gd name="T109" fmla="*/ 113 h 119"/>
                    <a:gd name="T110" fmla="*/ 0 w 57"/>
                    <a:gd name="T111" fmla="*/ 114 h 119"/>
                    <a:gd name="T112" fmla="*/ 3 w 57"/>
                    <a:gd name="T113" fmla="*/ 115 h 119"/>
                    <a:gd name="T114" fmla="*/ 17 w 57"/>
                    <a:gd name="T115" fmla="*/ 119 h 119"/>
                    <a:gd name="T116" fmla="*/ 19 w 57"/>
                    <a:gd name="T117" fmla="*/ 119 h 119"/>
                    <a:gd name="T118" fmla="*/ 19 w 57"/>
                    <a:gd name="T119" fmla="*/ 118 h 119"/>
                    <a:gd name="T120" fmla="*/ 23 w 57"/>
                    <a:gd name="T121" fmla="*/ 85 h 119"/>
                    <a:gd name="T122" fmla="*/ 31 w 57"/>
                    <a:gd name="T123" fmla="*/ 67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7" h="119">
                      <a:moveTo>
                        <a:pt x="31" y="67"/>
                      </a:move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1" y="67"/>
                        <a:pt x="32" y="67"/>
                        <a:pt x="32" y="67"/>
                      </a:cubicBezTo>
                      <a:cubicBezTo>
                        <a:pt x="33" y="66"/>
                        <a:pt x="34" y="66"/>
                        <a:pt x="36" y="65"/>
                      </a:cubicBezTo>
                      <a:cubicBezTo>
                        <a:pt x="37" y="65"/>
                        <a:pt x="37" y="65"/>
                        <a:pt x="37" y="65"/>
                      </a:cubicBezTo>
                      <a:cubicBezTo>
                        <a:pt x="37" y="64"/>
                        <a:pt x="37" y="64"/>
                        <a:pt x="37" y="64"/>
                      </a:cubicBezTo>
                      <a:cubicBezTo>
                        <a:pt x="39" y="64"/>
                        <a:pt x="39" y="64"/>
                        <a:pt x="39" y="64"/>
                      </a:cubicBezTo>
                      <a:cubicBezTo>
                        <a:pt x="40" y="63"/>
                        <a:pt x="43" y="62"/>
                        <a:pt x="45" y="62"/>
                      </a:cubicBezTo>
                      <a:cubicBezTo>
                        <a:pt x="46" y="61"/>
                        <a:pt x="46" y="61"/>
                        <a:pt x="46" y="61"/>
                      </a:cubicBezTo>
                      <a:cubicBezTo>
                        <a:pt x="45" y="58"/>
                        <a:pt x="45" y="58"/>
                        <a:pt x="45" y="58"/>
                      </a:cubicBezTo>
                      <a:cubicBezTo>
                        <a:pt x="47" y="56"/>
                        <a:pt x="47" y="56"/>
                        <a:pt x="47" y="56"/>
                      </a:cubicBezTo>
                      <a:cubicBezTo>
                        <a:pt x="47" y="55"/>
                        <a:pt x="47" y="55"/>
                        <a:pt x="47" y="55"/>
                      </a:cubicBezTo>
                      <a:cubicBezTo>
                        <a:pt x="43" y="51"/>
                        <a:pt x="43" y="51"/>
                        <a:pt x="43" y="51"/>
                      </a:cubicBezTo>
                      <a:cubicBezTo>
                        <a:pt x="54" y="43"/>
                        <a:pt x="54" y="43"/>
                        <a:pt x="54" y="43"/>
                      </a:cubicBezTo>
                      <a:cubicBezTo>
                        <a:pt x="54" y="39"/>
                        <a:pt x="54" y="39"/>
                        <a:pt x="54" y="39"/>
                      </a:cubicBezTo>
                      <a:cubicBezTo>
                        <a:pt x="54" y="36"/>
                        <a:pt x="54" y="36"/>
                        <a:pt x="54" y="36"/>
                      </a:cubicBezTo>
                      <a:cubicBezTo>
                        <a:pt x="54" y="36"/>
                        <a:pt x="54" y="36"/>
                        <a:pt x="54" y="36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3" y="33"/>
                        <a:pt x="53" y="31"/>
                        <a:pt x="53" y="29"/>
                      </a:cubicBezTo>
                      <a:cubicBezTo>
                        <a:pt x="53" y="27"/>
                        <a:pt x="53" y="25"/>
                        <a:pt x="54" y="23"/>
                      </a:cubicBezTo>
                      <a:cubicBezTo>
                        <a:pt x="55" y="22"/>
                        <a:pt x="56" y="21"/>
                        <a:pt x="56" y="20"/>
                      </a:cubicBezTo>
                      <a:cubicBezTo>
                        <a:pt x="57" y="20"/>
                        <a:pt x="57" y="20"/>
                        <a:pt x="57" y="20"/>
                      </a:cubicBezTo>
                      <a:cubicBezTo>
                        <a:pt x="57" y="8"/>
                        <a:pt x="57" y="8"/>
                        <a:pt x="57" y="8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6"/>
                        <a:pt x="54" y="5"/>
                        <a:pt x="52" y="4"/>
                      </a:cubicBezTo>
                      <a:cubicBezTo>
                        <a:pt x="51" y="3"/>
                        <a:pt x="49" y="2"/>
                        <a:pt x="48" y="1"/>
                      </a:cubicBezTo>
                      <a:cubicBezTo>
                        <a:pt x="46" y="1"/>
                        <a:pt x="44" y="0"/>
                        <a:pt x="42" y="0"/>
                      </a:cubicBezTo>
                      <a:cubicBezTo>
                        <a:pt x="37" y="0"/>
                        <a:pt x="33" y="2"/>
                        <a:pt x="31" y="4"/>
                      </a:cubicBezTo>
                      <a:cubicBezTo>
                        <a:pt x="28" y="7"/>
                        <a:pt x="27" y="10"/>
                        <a:pt x="27" y="14"/>
                      </a:cubicBezTo>
                      <a:cubicBezTo>
                        <a:pt x="27" y="17"/>
                        <a:pt x="27" y="20"/>
                        <a:pt x="27" y="21"/>
                      </a:cubicBezTo>
                      <a:cubicBezTo>
                        <a:pt x="27" y="21"/>
                        <a:pt x="27" y="21"/>
                        <a:pt x="26" y="21"/>
                      </a:cubicBezTo>
                      <a:cubicBezTo>
                        <a:pt x="26" y="21"/>
                        <a:pt x="25" y="22"/>
                        <a:pt x="25" y="23"/>
                      </a:cubicBezTo>
                      <a:cubicBezTo>
                        <a:pt x="24" y="24"/>
                        <a:pt x="24" y="25"/>
                        <a:pt x="24" y="26"/>
                      </a:cubicBezTo>
                      <a:cubicBezTo>
                        <a:pt x="24" y="29"/>
                        <a:pt x="25" y="31"/>
                        <a:pt x="27" y="33"/>
                      </a:cubicBezTo>
                      <a:cubicBezTo>
                        <a:pt x="27" y="33"/>
                        <a:pt x="28" y="34"/>
                        <a:pt x="29" y="34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39" y="58"/>
                        <a:pt x="39" y="58"/>
                        <a:pt x="39" y="58"/>
                      </a:cubicBezTo>
                      <a:cubicBezTo>
                        <a:pt x="37" y="61"/>
                        <a:pt x="37" y="61"/>
                        <a:pt x="37" y="61"/>
                      </a:cubicBezTo>
                      <a:cubicBezTo>
                        <a:pt x="37" y="61"/>
                        <a:pt x="37" y="61"/>
                        <a:pt x="37" y="61"/>
                      </a:cubicBezTo>
                      <a:cubicBezTo>
                        <a:pt x="37" y="62"/>
                        <a:pt x="37" y="62"/>
                        <a:pt x="37" y="62"/>
                      </a:cubicBezTo>
                      <a:cubicBezTo>
                        <a:pt x="37" y="64"/>
                        <a:pt x="37" y="64"/>
                        <a:pt x="37" y="64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29" y="46"/>
                        <a:pt x="24" y="48"/>
                        <a:pt x="19" y="50"/>
                      </a:cubicBezTo>
                      <a:cubicBezTo>
                        <a:pt x="16" y="50"/>
                        <a:pt x="14" y="51"/>
                        <a:pt x="12" y="52"/>
                      </a:cubicBezTo>
                      <a:cubicBezTo>
                        <a:pt x="10" y="53"/>
                        <a:pt x="10" y="53"/>
                        <a:pt x="9" y="53"/>
                      </a:cubicBezTo>
                      <a:cubicBezTo>
                        <a:pt x="8" y="54"/>
                        <a:pt x="7" y="54"/>
                        <a:pt x="7" y="54"/>
                      </a:cubicBezTo>
                      <a:cubicBezTo>
                        <a:pt x="6" y="55"/>
                        <a:pt x="6" y="56"/>
                        <a:pt x="5" y="57"/>
                      </a:cubicBezTo>
                      <a:cubicBezTo>
                        <a:pt x="4" y="61"/>
                        <a:pt x="2" y="68"/>
                        <a:pt x="1" y="78"/>
                      </a:cubicBezTo>
                      <a:cubicBezTo>
                        <a:pt x="0" y="88"/>
                        <a:pt x="0" y="100"/>
                        <a:pt x="0" y="113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1" y="115"/>
                        <a:pt x="2" y="115"/>
                        <a:pt x="3" y="115"/>
                      </a:cubicBezTo>
                      <a:cubicBezTo>
                        <a:pt x="5" y="117"/>
                        <a:pt x="11" y="118"/>
                        <a:pt x="17" y="119"/>
                      </a:cubicBezTo>
                      <a:cubicBezTo>
                        <a:pt x="19" y="119"/>
                        <a:pt x="19" y="119"/>
                        <a:pt x="19" y="119"/>
                      </a:cubicBezTo>
                      <a:cubicBezTo>
                        <a:pt x="19" y="118"/>
                        <a:pt x="19" y="118"/>
                        <a:pt x="19" y="118"/>
                      </a:cubicBezTo>
                      <a:cubicBezTo>
                        <a:pt x="20" y="105"/>
                        <a:pt x="21" y="94"/>
                        <a:pt x="23" y="85"/>
                      </a:cubicBezTo>
                      <a:cubicBezTo>
                        <a:pt x="25" y="77"/>
                        <a:pt x="27" y="70"/>
                        <a:pt x="31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3" name="Freeform 75"/>
                <p:cNvSpPr>
                  <a:spLocks/>
                </p:cNvSpPr>
                <p:nvPr/>
              </p:nvSpPr>
              <p:spPr bwMode="auto">
                <a:xfrm>
                  <a:off x="3884" y="2003"/>
                  <a:ext cx="152" cy="280"/>
                </a:xfrm>
                <a:custGeom>
                  <a:avLst/>
                  <a:gdLst>
                    <a:gd name="T0" fmla="*/ 62 w 64"/>
                    <a:gd name="T1" fmla="*/ 75 h 119"/>
                    <a:gd name="T2" fmla="*/ 59 w 64"/>
                    <a:gd name="T3" fmla="*/ 63 h 119"/>
                    <a:gd name="T4" fmla="*/ 58 w 64"/>
                    <a:gd name="T5" fmla="*/ 60 h 119"/>
                    <a:gd name="T6" fmla="*/ 57 w 64"/>
                    <a:gd name="T7" fmla="*/ 57 h 119"/>
                    <a:gd name="T8" fmla="*/ 57 w 64"/>
                    <a:gd name="T9" fmla="*/ 57 h 119"/>
                    <a:gd name="T10" fmla="*/ 57 w 64"/>
                    <a:gd name="T11" fmla="*/ 57 h 119"/>
                    <a:gd name="T12" fmla="*/ 57 w 64"/>
                    <a:gd name="T13" fmla="*/ 57 h 119"/>
                    <a:gd name="T14" fmla="*/ 57 w 64"/>
                    <a:gd name="T15" fmla="*/ 57 h 119"/>
                    <a:gd name="T16" fmla="*/ 55 w 64"/>
                    <a:gd name="T17" fmla="*/ 56 h 119"/>
                    <a:gd name="T18" fmla="*/ 36 w 64"/>
                    <a:gd name="T19" fmla="*/ 48 h 119"/>
                    <a:gd name="T20" fmla="*/ 32 w 64"/>
                    <a:gd name="T21" fmla="*/ 47 h 119"/>
                    <a:gd name="T22" fmla="*/ 43 w 64"/>
                    <a:gd name="T23" fmla="*/ 42 h 119"/>
                    <a:gd name="T24" fmla="*/ 42 w 64"/>
                    <a:gd name="T25" fmla="*/ 40 h 119"/>
                    <a:gd name="T26" fmla="*/ 39 w 64"/>
                    <a:gd name="T27" fmla="*/ 27 h 119"/>
                    <a:gd name="T28" fmla="*/ 39 w 64"/>
                    <a:gd name="T29" fmla="*/ 25 h 119"/>
                    <a:gd name="T30" fmla="*/ 39 w 64"/>
                    <a:gd name="T31" fmla="*/ 24 h 119"/>
                    <a:gd name="T32" fmla="*/ 39 w 64"/>
                    <a:gd name="T33" fmla="*/ 24 h 119"/>
                    <a:gd name="T34" fmla="*/ 39 w 64"/>
                    <a:gd name="T35" fmla="*/ 24 h 119"/>
                    <a:gd name="T36" fmla="*/ 37 w 64"/>
                    <a:gd name="T37" fmla="*/ 9 h 119"/>
                    <a:gd name="T38" fmla="*/ 31 w 64"/>
                    <a:gd name="T39" fmla="*/ 3 h 119"/>
                    <a:gd name="T40" fmla="*/ 22 w 64"/>
                    <a:gd name="T41" fmla="*/ 0 h 119"/>
                    <a:gd name="T42" fmla="*/ 12 w 64"/>
                    <a:gd name="T43" fmla="*/ 3 h 119"/>
                    <a:gd name="T44" fmla="*/ 7 w 64"/>
                    <a:gd name="T45" fmla="*/ 9 h 119"/>
                    <a:gd name="T46" fmla="*/ 6 w 64"/>
                    <a:gd name="T47" fmla="*/ 9 h 119"/>
                    <a:gd name="T48" fmla="*/ 6 w 64"/>
                    <a:gd name="T49" fmla="*/ 20 h 119"/>
                    <a:gd name="T50" fmla="*/ 7 w 64"/>
                    <a:gd name="T51" fmla="*/ 20 h 119"/>
                    <a:gd name="T52" fmla="*/ 9 w 64"/>
                    <a:gd name="T53" fmla="*/ 23 h 119"/>
                    <a:gd name="T54" fmla="*/ 11 w 64"/>
                    <a:gd name="T55" fmla="*/ 29 h 119"/>
                    <a:gd name="T56" fmla="*/ 6 w 64"/>
                    <a:gd name="T57" fmla="*/ 41 h 119"/>
                    <a:gd name="T58" fmla="*/ 5 w 64"/>
                    <a:gd name="T59" fmla="*/ 42 h 119"/>
                    <a:gd name="T60" fmla="*/ 3 w 64"/>
                    <a:gd name="T61" fmla="*/ 43 h 119"/>
                    <a:gd name="T62" fmla="*/ 11 w 64"/>
                    <a:gd name="T63" fmla="*/ 47 h 119"/>
                    <a:gd name="T64" fmla="*/ 7 w 64"/>
                    <a:gd name="T65" fmla="*/ 48 h 119"/>
                    <a:gd name="T66" fmla="*/ 1 w 64"/>
                    <a:gd name="T67" fmla="*/ 51 h 119"/>
                    <a:gd name="T68" fmla="*/ 0 w 64"/>
                    <a:gd name="T69" fmla="*/ 51 h 119"/>
                    <a:gd name="T70" fmla="*/ 0 w 64"/>
                    <a:gd name="T71" fmla="*/ 54 h 119"/>
                    <a:gd name="T72" fmla="*/ 0 w 64"/>
                    <a:gd name="T73" fmla="*/ 55 h 119"/>
                    <a:gd name="T74" fmla="*/ 1 w 64"/>
                    <a:gd name="T75" fmla="*/ 56 h 119"/>
                    <a:gd name="T76" fmla="*/ 4 w 64"/>
                    <a:gd name="T77" fmla="*/ 57 h 119"/>
                    <a:gd name="T78" fmla="*/ 5 w 64"/>
                    <a:gd name="T79" fmla="*/ 57 h 119"/>
                    <a:gd name="T80" fmla="*/ 11 w 64"/>
                    <a:gd name="T81" fmla="*/ 47 h 119"/>
                    <a:gd name="T82" fmla="*/ 18 w 64"/>
                    <a:gd name="T83" fmla="*/ 62 h 119"/>
                    <a:gd name="T84" fmla="*/ 19 w 64"/>
                    <a:gd name="T85" fmla="*/ 62 h 119"/>
                    <a:gd name="T86" fmla="*/ 23 w 64"/>
                    <a:gd name="T87" fmla="*/ 63 h 119"/>
                    <a:gd name="T88" fmla="*/ 24 w 64"/>
                    <a:gd name="T89" fmla="*/ 64 h 119"/>
                    <a:gd name="T90" fmla="*/ 32 w 64"/>
                    <a:gd name="T91" fmla="*/ 47 h 119"/>
                    <a:gd name="T92" fmla="*/ 41 w 64"/>
                    <a:gd name="T93" fmla="*/ 62 h 119"/>
                    <a:gd name="T94" fmla="*/ 29 w 64"/>
                    <a:gd name="T95" fmla="*/ 62 h 119"/>
                    <a:gd name="T96" fmla="*/ 28 w 64"/>
                    <a:gd name="T97" fmla="*/ 63 h 119"/>
                    <a:gd name="T98" fmla="*/ 26 w 64"/>
                    <a:gd name="T99" fmla="*/ 65 h 119"/>
                    <a:gd name="T100" fmla="*/ 29 w 64"/>
                    <a:gd name="T101" fmla="*/ 65 h 119"/>
                    <a:gd name="T102" fmla="*/ 32 w 64"/>
                    <a:gd name="T103" fmla="*/ 67 h 119"/>
                    <a:gd name="T104" fmla="*/ 32 w 64"/>
                    <a:gd name="T105" fmla="*/ 68 h 119"/>
                    <a:gd name="T106" fmla="*/ 33 w 64"/>
                    <a:gd name="T107" fmla="*/ 68 h 119"/>
                    <a:gd name="T108" fmla="*/ 41 w 64"/>
                    <a:gd name="T109" fmla="*/ 86 h 119"/>
                    <a:gd name="T110" fmla="*/ 44 w 64"/>
                    <a:gd name="T111" fmla="*/ 118 h 119"/>
                    <a:gd name="T112" fmla="*/ 44 w 64"/>
                    <a:gd name="T113" fmla="*/ 119 h 119"/>
                    <a:gd name="T114" fmla="*/ 46 w 64"/>
                    <a:gd name="T115" fmla="*/ 119 h 119"/>
                    <a:gd name="T116" fmla="*/ 58 w 64"/>
                    <a:gd name="T117" fmla="*/ 116 h 119"/>
                    <a:gd name="T118" fmla="*/ 62 w 64"/>
                    <a:gd name="T119" fmla="*/ 115 h 119"/>
                    <a:gd name="T120" fmla="*/ 63 w 64"/>
                    <a:gd name="T121" fmla="*/ 114 h 119"/>
                    <a:gd name="T122" fmla="*/ 64 w 64"/>
                    <a:gd name="T123" fmla="*/ 113 h 119"/>
                    <a:gd name="T124" fmla="*/ 62 w 64"/>
                    <a:gd name="T125" fmla="*/ 7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4" h="119">
                      <a:moveTo>
                        <a:pt x="62" y="75"/>
                      </a:moveTo>
                      <a:cubicBezTo>
                        <a:pt x="61" y="70"/>
                        <a:pt x="60" y="66"/>
                        <a:pt x="59" y="63"/>
                      </a:cubicBezTo>
                      <a:cubicBezTo>
                        <a:pt x="59" y="62"/>
                        <a:pt x="59" y="61"/>
                        <a:pt x="58" y="60"/>
                      </a:cubicBezTo>
                      <a:cubicBezTo>
                        <a:pt x="58" y="59"/>
                        <a:pt x="57" y="58"/>
                        <a:pt x="57" y="57"/>
                      </a:cubicBezTo>
                      <a:cubicBezTo>
                        <a:pt x="57" y="57"/>
                        <a:pt x="57" y="57"/>
                        <a:pt x="57" y="57"/>
                      </a:cubicBezTo>
                      <a:cubicBezTo>
                        <a:pt x="57" y="57"/>
                        <a:pt x="57" y="57"/>
                        <a:pt x="57" y="57"/>
                      </a:cubicBezTo>
                      <a:cubicBezTo>
                        <a:pt x="57" y="57"/>
                        <a:pt x="57" y="57"/>
                        <a:pt x="57" y="57"/>
                      </a:cubicBezTo>
                      <a:cubicBezTo>
                        <a:pt x="57" y="57"/>
                        <a:pt x="57" y="57"/>
                        <a:pt x="57" y="57"/>
                      </a:cubicBezTo>
                      <a:cubicBezTo>
                        <a:pt x="56" y="57"/>
                        <a:pt x="56" y="57"/>
                        <a:pt x="55" y="56"/>
                      </a:cubicBezTo>
                      <a:cubicBezTo>
                        <a:pt x="50" y="54"/>
                        <a:pt x="36" y="48"/>
                        <a:pt x="36" y="48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43" y="42"/>
                        <a:pt x="43" y="42"/>
                        <a:pt x="43" y="42"/>
                      </a:cubicBezTo>
                      <a:cubicBezTo>
                        <a:pt x="42" y="40"/>
                        <a:pt x="42" y="40"/>
                        <a:pt x="42" y="40"/>
                      </a:cubicBezTo>
                      <a:cubicBezTo>
                        <a:pt x="39" y="37"/>
                        <a:pt x="39" y="31"/>
                        <a:pt x="39" y="27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39" y="24"/>
                        <a:pt x="39" y="24"/>
                        <a:pt x="39" y="24"/>
                      </a:cubicBezTo>
                      <a:cubicBezTo>
                        <a:pt x="39" y="19"/>
                        <a:pt x="39" y="13"/>
                        <a:pt x="37" y="9"/>
                      </a:cubicBezTo>
                      <a:cubicBezTo>
                        <a:pt x="35" y="6"/>
                        <a:pt x="34" y="4"/>
                        <a:pt x="31" y="3"/>
                      </a:cubicBezTo>
                      <a:cubicBezTo>
                        <a:pt x="29" y="1"/>
                        <a:pt x="26" y="0"/>
                        <a:pt x="22" y="0"/>
                      </a:cubicBezTo>
                      <a:cubicBezTo>
                        <a:pt x="18" y="0"/>
                        <a:pt x="14" y="1"/>
                        <a:pt x="12" y="3"/>
                      </a:cubicBezTo>
                      <a:cubicBezTo>
                        <a:pt x="9" y="4"/>
                        <a:pt x="8" y="6"/>
                        <a:pt x="7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8" y="21"/>
                        <a:pt x="9" y="22"/>
                        <a:pt x="9" y="23"/>
                      </a:cubicBezTo>
                      <a:cubicBezTo>
                        <a:pt x="10" y="25"/>
                        <a:pt x="11" y="27"/>
                        <a:pt x="11" y="29"/>
                      </a:cubicBezTo>
                      <a:cubicBezTo>
                        <a:pt x="11" y="34"/>
                        <a:pt x="8" y="39"/>
                        <a:pt x="6" y="41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7" y="48"/>
                        <a:pt x="4" y="49"/>
                        <a:pt x="1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1" y="56"/>
                        <a:pt x="1" y="56"/>
                        <a:pt x="1" y="56"/>
                      </a:cubicBezTo>
                      <a:cubicBezTo>
                        <a:pt x="2" y="56"/>
                        <a:pt x="3" y="56"/>
                        <a:pt x="4" y="57"/>
                      </a:cubicBezTo>
                      <a:cubicBezTo>
                        <a:pt x="5" y="57"/>
                        <a:pt x="5" y="57"/>
                        <a:pt x="5" y="57"/>
                      </a:cubicBezTo>
                      <a:cubicBezTo>
                        <a:pt x="11" y="47"/>
                        <a:pt x="11" y="47"/>
                        <a:pt x="11" y="47"/>
                      </a:cubicBezTo>
                      <a:cubicBezTo>
                        <a:pt x="18" y="62"/>
                        <a:pt x="18" y="62"/>
                        <a:pt x="18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1" y="63"/>
                        <a:pt x="23" y="63"/>
                      </a:cubicBezTo>
                      <a:cubicBezTo>
                        <a:pt x="24" y="64"/>
                        <a:pt x="24" y="64"/>
                        <a:pt x="24" y="64"/>
                      </a:cubicBezTo>
                      <a:cubicBezTo>
                        <a:pt x="32" y="47"/>
                        <a:pt x="32" y="47"/>
                        <a:pt x="32" y="47"/>
                      </a:cubicBezTo>
                      <a:cubicBezTo>
                        <a:pt x="41" y="62"/>
                        <a:pt x="41" y="62"/>
                        <a:pt x="41" y="62"/>
                      </a:cubicBezTo>
                      <a:cubicBezTo>
                        <a:pt x="29" y="62"/>
                        <a:pt x="29" y="62"/>
                        <a:pt x="29" y="62"/>
                      </a:cubicBezTo>
                      <a:cubicBezTo>
                        <a:pt x="28" y="63"/>
                        <a:pt x="28" y="63"/>
                        <a:pt x="28" y="63"/>
                      </a:cubicBezTo>
                      <a:cubicBezTo>
                        <a:pt x="26" y="65"/>
                        <a:pt x="26" y="65"/>
                        <a:pt x="26" y="65"/>
                      </a:cubicBezTo>
                      <a:cubicBezTo>
                        <a:pt x="29" y="65"/>
                        <a:pt x="29" y="65"/>
                        <a:pt x="29" y="65"/>
                      </a:cubicBezTo>
                      <a:cubicBezTo>
                        <a:pt x="31" y="66"/>
                        <a:pt x="32" y="67"/>
                        <a:pt x="32" y="67"/>
                      </a:cubicBezTo>
                      <a:cubicBezTo>
                        <a:pt x="32" y="68"/>
                        <a:pt x="32" y="68"/>
                        <a:pt x="32" y="68"/>
                      </a:cubicBezTo>
                      <a:cubicBezTo>
                        <a:pt x="33" y="68"/>
                        <a:pt x="33" y="68"/>
                        <a:pt x="33" y="68"/>
                      </a:cubicBezTo>
                      <a:cubicBezTo>
                        <a:pt x="36" y="71"/>
                        <a:pt x="39" y="77"/>
                        <a:pt x="41" y="86"/>
                      </a:cubicBezTo>
                      <a:cubicBezTo>
                        <a:pt x="43" y="95"/>
                        <a:pt x="44" y="106"/>
                        <a:pt x="44" y="118"/>
                      </a:cubicBezTo>
                      <a:cubicBezTo>
                        <a:pt x="44" y="119"/>
                        <a:pt x="44" y="119"/>
                        <a:pt x="44" y="119"/>
                      </a:cubicBezTo>
                      <a:cubicBezTo>
                        <a:pt x="46" y="119"/>
                        <a:pt x="46" y="119"/>
                        <a:pt x="46" y="119"/>
                      </a:cubicBezTo>
                      <a:cubicBezTo>
                        <a:pt x="51" y="118"/>
                        <a:pt x="55" y="117"/>
                        <a:pt x="58" y="116"/>
                      </a:cubicBezTo>
                      <a:cubicBezTo>
                        <a:pt x="60" y="116"/>
                        <a:pt x="61" y="115"/>
                        <a:pt x="62" y="115"/>
                      </a:cubicBezTo>
                      <a:cubicBezTo>
                        <a:pt x="62" y="115"/>
                        <a:pt x="63" y="114"/>
                        <a:pt x="63" y="114"/>
                      </a:cubicBezTo>
                      <a:cubicBezTo>
                        <a:pt x="63" y="114"/>
                        <a:pt x="64" y="114"/>
                        <a:pt x="64" y="113"/>
                      </a:cubicBezTo>
                      <a:cubicBezTo>
                        <a:pt x="64" y="98"/>
                        <a:pt x="63" y="85"/>
                        <a:pt x="62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4" name="Freeform 76"/>
                <p:cNvSpPr>
                  <a:spLocks/>
                </p:cNvSpPr>
                <p:nvPr/>
              </p:nvSpPr>
              <p:spPr bwMode="auto">
                <a:xfrm>
                  <a:off x="3724" y="21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5" name="Freeform 77"/>
                <p:cNvSpPr>
                  <a:spLocks/>
                </p:cNvSpPr>
                <p:nvPr/>
              </p:nvSpPr>
              <p:spPr bwMode="auto">
                <a:xfrm>
                  <a:off x="3698" y="1986"/>
                  <a:ext cx="281" cy="347"/>
                </a:xfrm>
                <a:custGeom>
                  <a:avLst/>
                  <a:gdLst>
                    <a:gd name="T0" fmla="*/ 113 w 119"/>
                    <a:gd name="T1" fmla="*/ 83 h 147"/>
                    <a:gd name="T2" fmla="*/ 109 w 119"/>
                    <a:gd name="T3" fmla="*/ 77 h 147"/>
                    <a:gd name="T4" fmla="*/ 106 w 119"/>
                    <a:gd name="T5" fmla="*/ 76 h 147"/>
                    <a:gd name="T6" fmla="*/ 77 w 119"/>
                    <a:gd name="T7" fmla="*/ 66 h 147"/>
                    <a:gd name="T8" fmla="*/ 76 w 119"/>
                    <a:gd name="T9" fmla="*/ 65 h 147"/>
                    <a:gd name="T10" fmla="*/ 68 w 119"/>
                    <a:gd name="T11" fmla="*/ 97 h 147"/>
                    <a:gd name="T12" fmla="*/ 68 w 119"/>
                    <a:gd name="T13" fmla="*/ 92 h 147"/>
                    <a:gd name="T14" fmla="*/ 68 w 119"/>
                    <a:gd name="T15" fmla="*/ 92 h 147"/>
                    <a:gd name="T16" fmla="*/ 63 w 119"/>
                    <a:gd name="T17" fmla="*/ 84 h 147"/>
                    <a:gd name="T18" fmla="*/ 69 w 119"/>
                    <a:gd name="T19" fmla="*/ 79 h 147"/>
                    <a:gd name="T20" fmla="*/ 61 w 119"/>
                    <a:gd name="T21" fmla="*/ 71 h 147"/>
                    <a:gd name="T22" fmla="*/ 75 w 119"/>
                    <a:gd name="T23" fmla="*/ 64 h 147"/>
                    <a:gd name="T24" fmla="*/ 75 w 119"/>
                    <a:gd name="T25" fmla="*/ 57 h 147"/>
                    <a:gd name="T26" fmla="*/ 78 w 119"/>
                    <a:gd name="T27" fmla="*/ 47 h 147"/>
                    <a:gd name="T28" fmla="*/ 82 w 119"/>
                    <a:gd name="T29" fmla="*/ 45 h 147"/>
                    <a:gd name="T30" fmla="*/ 86 w 119"/>
                    <a:gd name="T31" fmla="*/ 36 h 147"/>
                    <a:gd name="T32" fmla="*/ 85 w 119"/>
                    <a:gd name="T33" fmla="*/ 32 h 147"/>
                    <a:gd name="T34" fmla="*/ 83 w 119"/>
                    <a:gd name="T35" fmla="*/ 30 h 147"/>
                    <a:gd name="T36" fmla="*/ 82 w 119"/>
                    <a:gd name="T37" fmla="*/ 29 h 147"/>
                    <a:gd name="T38" fmla="*/ 82 w 119"/>
                    <a:gd name="T39" fmla="*/ 20 h 147"/>
                    <a:gd name="T40" fmla="*/ 80 w 119"/>
                    <a:gd name="T41" fmla="*/ 11 h 147"/>
                    <a:gd name="T42" fmla="*/ 77 w 119"/>
                    <a:gd name="T43" fmla="*/ 8 h 147"/>
                    <a:gd name="T44" fmla="*/ 73 w 119"/>
                    <a:gd name="T45" fmla="*/ 7 h 147"/>
                    <a:gd name="T46" fmla="*/ 68 w 119"/>
                    <a:gd name="T47" fmla="*/ 2 h 147"/>
                    <a:gd name="T48" fmla="*/ 60 w 119"/>
                    <a:gd name="T49" fmla="*/ 0 h 147"/>
                    <a:gd name="T50" fmla="*/ 44 w 119"/>
                    <a:gd name="T51" fmla="*/ 6 h 147"/>
                    <a:gd name="T52" fmla="*/ 38 w 119"/>
                    <a:gd name="T53" fmla="*/ 19 h 147"/>
                    <a:gd name="T54" fmla="*/ 38 w 119"/>
                    <a:gd name="T55" fmla="*/ 29 h 147"/>
                    <a:gd name="T56" fmla="*/ 37 w 119"/>
                    <a:gd name="T57" fmla="*/ 30 h 147"/>
                    <a:gd name="T58" fmla="*/ 35 w 119"/>
                    <a:gd name="T59" fmla="*/ 32 h 147"/>
                    <a:gd name="T60" fmla="*/ 34 w 119"/>
                    <a:gd name="T61" fmla="*/ 36 h 147"/>
                    <a:gd name="T62" fmla="*/ 37 w 119"/>
                    <a:gd name="T63" fmla="*/ 45 h 147"/>
                    <a:gd name="T64" fmla="*/ 41 w 119"/>
                    <a:gd name="T65" fmla="*/ 47 h 147"/>
                    <a:gd name="T66" fmla="*/ 45 w 119"/>
                    <a:gd name="T67" fmla="*/ 57 h 147"/>
                    <a:gd name="T68" fmla="*/ 45 w 119"/>
                    <a:gd name="T69" fmla="*/ 64 h 147"/>
                    <a:gd name="T70" fmla="*/ 58 w 119"/>
                    <a:gd name="T71" fmla="*/ 71 h 147"/>
                    <a:gd name="T72" fmla="*/ 51 w 119"/>
                    <a:gd name="T73" fmla="*/ 79 h 147"/>
                    <a:gd name="T74" fmla="*/ 56 w 119"/>
                    <a:gd name="T75" fmla="*/ 84 h 147"/>
                    <a:gd name="T76" fmla="*/ 51 w 119"/>
                    <a:gd name="T77" fmla="*/ 92 h 147"/>
                    <a:gd name="T78" fmla="*/ 51 w 119"/>
                    <a:gd name="T79" fmla="*/ 97 h 147"/>
                    <a:gd name="T80" fmla="*/ 44 w 119"/>
                    <a:gd name="T81" fmla="*/ 65 h 147"/>
                    <a:gd name="T82" fmla="*/ 42 w 119"/>
                    <a:gd name="T83" fmla="*/ 66 h 147"/>
                    <a:gd name="T84" fmla="*/ 28 w 119"/>
                    <a:gd name="T85" fmla="*/ 71 h 147"/>
                    <a:gd name="T86" fmla="*/ 17 w 119"/>
                    <a:gd name="T87" fmla="*/ 75 h 147"/>
                    <a:gd name="T88" fmla="*/ 13 w 119"/>
                    <a:gd name="T89" fmla="*/ 76 h 147"/>
                    <a:gd name="T90" fmla="*/ 11 w 119"/>
                    <a:gd name="T91" fmla="*/ 77 h 147"/>
                    <a:gd name="T92" fmla="*/ 7 w 119"/>
                    <a:gd name="T93" fmla="*/ 83 h 147"/>
                    <a:gd name="T94" fmla="*/ 0 w 119"/>
                    <a:gd name="T95" fmla="*/ 138 h 147"/>
                    <a:gd name="T96" fmla="*/ 1 w 119"/>
                    <a:gd name="T97" fmla="*/ 139 h 147"/>
                    <a:gd name="T98" fmla="*/ 2 w 119"/>
                    <a:gd name="T99" fmla="*/ 140 h 147"/>
                    <a:gd name="T100" fmla="*/ 9 w 119"/>
                    <a:gd name="T101" fmla="*/ 142 h 147"/>
                    <a:gd name="T102" fmla="*/ 60 w 119"/>
                    <a:gd name="T103" fmla="*/ 147 h 147"/>
                    <a:gd name="T104" fmla="*/ 60 w 119"/>
                    <a:gd name="T105" fmla="*/ 147 h 147"/>
                    <a:gd name="T106" fmla="*/ 60 w 119"/>
                    <a:gd name="T107" fmla="*/ 147 h 147"/>
                    <a:gd name="T108" fmla="*/ 60 w 119"/>
                    <a:gd name="T109" fmla="*/ 147 h 147"/>
                    <a:gd name="T110" fmla="*/ 100 w 119"/>
                    <a:gd name="T111" fmla="*/ 144 h 147"/>
                    <a:gd name="T112" fmla="*/ 113 w 119"/>
                    <a:gd name="T113" fmla="*/ 142 h 147"/>
                    <a:gd name="T114" fmla="*/ 117 w 119"/>
                    <a:gd name="T115" fmla="*/ 141 h 147"/>
                    <a:gd name="T116" fmla="*/ 118 w 119"/>
                    <a:gd name="T117" fmla="*/ 140 h 147"/>
                    <a:gd name="T118" fmla="*/ 119 w 119"/>
                    <a:gd name="T119" fmla="*/ 139 h 147"/>
                    <a:gd name="T120" fmla="*/ 119 w 119"/>
                    <a:gd name="T121" fmla="*/ 138 h 147"/>
                    <a:gd name="T122" fmla="*/ 116 w 119"/>
                    <a:gd name="T123" fmla="*/ 94 h 147"/>
                    <a:gd name="T124" fmla="*/ 113 w 119"/>
                    <a:gd name="T125" fmla="*/ 83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9" h="147">
                      <a:moveTo>
                        <a:pt x="113" y="83"/>
                      </a:moveTo>
                      <a:cubicBezTo>
                        <a:pt x="111" y="80"/>
                        <a:pt x="110" y="78"/>
                        <a:pt x="109" y="77"/>
                      </a:cubicBezTo>
                      <a:cubicBezTo>
                        <a:pt x="108" y="77"/>
                        <a:pt x="108" y="77"/>
                        <a:pt x="106" y="76"/>
                      </a:cubicBezTo>
                      <a:cubicBezTo>
                        <a:pt x="99" y="73"/>
                        <a:pt x="77" y="66"/>
                        <a:pt x="77" y="66"/>
                      </a:cubicBezTo>
                      <a:cubicBezTo>
                        <a:pt x="76" y="65"/>
                        <a:pt x="76" y="65"/>
                        <a:pt x="76" y="65"/>
                      </a:cubicBezTo>
                      <a:cubicBezTo>
                        <a:pt x="68" y="97"/>
                        <a:pt x="68" y="97"/>
                        <a:pt x="68" y="97"/>
                      </a:cubicBez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63" y="84"/>
                        <a:pt x="63" y="84"/>
                        <a:pt x="63" y="84"/>
                      </a:cubicBezTo>
                      <a:cubicBezTo>
                        <a:pt x="69" y="79"/>
                        <a:pt x="69" y="79"/>
                        <a:pt x="69" y="79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75" y="64"/>
                        <a:pt x="75" y="64"/>
                        <a:pt x="75" y="64"/>
                      </a:cubicBezTo>
                      <a:cubicBezTo>
                        <a:pt x="75" y="57"/>
                        <a:pt x="75" y="57"/>
                        <a:pt x="75" y="57"/>
                      </a:cubicBezTo>
                      <a:cubicBezTo>
                        <a:pt x="78" y="47"/>
                        <a:pt x="78" y="47"/>
                        <a:pt x="78" y="47"/>
                      </a:cubicBezTo>
                      <a:cubicBezTo>
                        <a:pt x="79" y="47"/>
                        <a:pt x="81" y="47"/>
                        <a:pt x="82" y="45"/>
                      </a:cubicBezTo>
                      <a:cubicBezTo>
                        <a:pt x="84" y="43"/>
                        <a:pt x="86" y="40"/>
                        <a:pt x="86" y="36"/>
                      </a:cubicBezTo>
                      <a:cubicBezTo>
                        <a:pt x="86" y="35"/>
                        <a:pt x="86" y="33"/>
                        <a:pt x="85" y="32"/>
                      </a:cubicBezTo>
                      <a:cubicBezTo>
                        <a:pt x="84" y="31"/>
                        <a:pt x="83" y="30"/>
                        <a:pt x="83" y="30"/>
                      </a:cubicBezTo>
                      <a:cubicBezTo>
                        <a:pt x="82" y="30"/>
                        <a:pt x="82" y="30"/>
                        <a:pt x="82" y="29"/>
                      </a:cubicBezTo>
                      <a:cubicBezTo>
                        <a:pt x="82" y="28"/>
                        <a:pt x="82" y="24"/>
                        <a:pt x="82" y="20"/>
                      </a:cubicBezTo>
                      <a:cubicBezTo>
                        <a:pt x="82" y="16"/>
                        <a:pt x="81" y="13"/>
                        <a:pt x="80" y="11"/>
                      </a:cubicBezTo>
                      <a:cubicBezTo>
                        <a:pt x="79" y="10"/>
                        <a:pt x="78" y="9"/>
                        <a:pt x="77" y="8"/>
                      </a:cubicBezTo>
                      <a:cubicBezTo>
                        <a:pt x="76" y="7"/>
                        <a:pt x="75" y="7"/>
                        <a:pt x="73" y="7"/>
                      </a:cubicBezTo>
                      <a:cubicBezTo>
                        <a:pt x="72" y="5"/>
                        <a:pt x="70" y="3"/>
                        <a:pt x="68" y="2"/>
                      </a:cubicBezTo>
                      <a:cubicBezTo>
                        <a:pt x="66" y="1"/>
                        <a:pt x="63" y="0"/>
                        <a:pt x="60" y="0"/>
                      </a:cubicBezTo>
                      <a:cubicBezTo>
                        <a:pt x="53" y="0"/>
                        <a:pt x="47" y="2"/>
                        <a:pt x="44" y="6"/>
                      </a:cubicBezTo>
                      <a:cubicBezTo>
                        <a:pt x="40" y="9"/>
                        <a:pt x="38" y="14"/>
                        <a:pt x="38" y="19"/>
                      </a:cubicBezTo>
                      <a:cubicBezTo>
                        <a:pt x="38" y="23"/>
                        <a:pt x="38" y="27"/>
                        <a:pt x="38" y="29"/>
                      </a:cubicBez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36" y="30"/>
                        <a:pt x="35" y="31"/>
                        <a:pt x="35" y="32"/>
                      </a:cubicBezTo>
                      <a:cubicBezTo>
                        <a:pt x="34" y="33"/>
                        <a:pt x="34" y="35"/>
                        <a:pt x="34" y="36"/>
                      </a:cubicBezTo>
                      <a:cubicBezTo>
                        <a:pt x="34" y="40"/>
                        <a:pt x="35" y="43"/>
                        <a:pt x="37" y="45"/>
                      </a:cubicBezTo>
                      <a:cubicBezTo>
                        <a:pt x="39" y="47"/>
                        <a:pt x="40" y="47"/>
                        <a:pt x="41" y="47"/>
                      </a:cubicBezTo>
                      <a:cubicBezTo>
                        <a:pt x="45" y="57"/>
                        <a:pt x="45" y="57"/>
                        <a:pt x="45" y="57"/>
                      </a:cubicBezTo>
                      <a:cubicBezTo>
                        <a:pt x="45" y="64"/>
                        <a:pt x="45" y="64"/>
                        <a:pt x="45" y="64"/>
                      </a:cubicBezTo>
                      <a:cubicBezTo>
                        <a:pt x="58" y="71"/>
                        <a:pt x="58" y="71"/>
                        <a:pt x="58" y="71"/>
                      </a:cubicBezTo>
                      <a:cubicBezTo>
                        <a:pt x="51" y="79"/>
                        <a:pt x="51" y="79"/>
                        <a:pt x="51" y="79"/>
                      </a:cubicBezTo>
                      <a:cubicBezTo>
                        <a:pt x="56" y="84"/>
                        <a:pt x="56" y="84"/>
                        <a:pt x="56" y="84"/>
                      </a:cubicBezTo>
                      <a:cubicBezTo>
                        <a:pt x="51" y="92"/>
                        <a:pt x="51" y="92"/>
                        <a:pt x="51" y="92"/>
                      </a:cubicBezTo>
                      <a:cubicBezTo>
                        <a:pt x="51" y="97"/>
                        <a:pt x="51" y="97"/>
                        <a:pt x="51" y="97"/>
                      </a:cubicBezTo>
                      <a:cubicBezTo>
                        <a:pt x="44" y="65"/>
                        <a:pt x="44" y="65"/>
                        <a:pt x="44" y="65"/>
                      </a:cubicBezTo>
                      <a:cubicBezTo>
                        <a:pt x="42" y="66"/>
                        <a:pt x="42" y="66"/>
                        <a:pt x="42" y="66"/>
                      </a:cubicBezTo>
                      <a:cubicBezTo>
                        <a:pt x="42" y="66"/>
                        <a:pt x="35" y="68"/>
                        <a:pt x="28" y="71"/>
                      </a:cubicBezTo>
                      <a:cubicBezTo>
                        <a:pt x="24" y="72"/>
                        <a:pt x="20" y="73"/>
                        <a:pt x="17" y="75"/>
                      </a:cubicBezTo>
                      <a:cubicBezTo>
                        <a:pt x="15" y="75"/>
                        <a:pt x="14" y="76"/>
                        <a:pt x="13" y="76"/>
                      </a:cubicBezTo>
                      <a:cubicBezTo>
                        <a:pt x="12" y="77"/>
                        <a:pt x="11" y="77"/>
                        <a:pt x="11" y="77"/>
                      </a:cubicBezTo>
                      <a:cubicBezTo>
                        <a:pt x="9" y="78"/>
                        <a:pt x="8" y="80"/>
                        <a:pt x="7" y="83"/>
                      </a:cubicBezTo>
                      <a:cubicBezTo>
                        <a:pt x="3" y="91"/>
                        <a:pt x="0" y="107"/>
                        <a:pt x="0" y="138"/>
                      </a:cubicBezTo>
                      <a:cubicBezTo>
                        <a:pt x="0" y="139"/>
                        <a:pt x="0" y="139"/>
                        <a:pt x="1" y="139"/>
                      </a:cubicBezTo>
                      <a:cubicBezTo>
                        <a:pt x="1" y="140"/>
                        <a:pt x="1" y="140"/>
                        <a:pt x="2" y="140"/>
                      </a:cubicBezTo>
                      <a:cubicBezTo>
                        <a:pt x="3" y="141"/>
                        <a:pt x="6" y="142"/>
                        <a:pt x="9" y="142"/>
                      </a:cubicBezTo>
                      <a:cubicBezTo>
                        <a:pt x="20" y="145"/>
                        <a:pt x="40" y="147"/>
                        <a:pt x="60" y="147"/>
                      </a:cubicBezTo>
                      <a:cubicBezTo>
                        <a:pt x="60" y="147"/>
                        <a:pt x="60" y="147"/>
                        <a:pt x="60" y="147"/>
                      </a:cubicBezTo>
                      <a:cubicBezTo>
                        <a:pt x="60" y="147"/>
                        <a:pt x="60" y="147"/>
                        <a:pt x="60" y="147"/>
                      </a:cubicBezTo>
                      <a:cubicBezTo>
                        <a:pt x="60" y="147"/>
                        <a:pt x="60" y="147"/>
                        <a:pt x="60" y="147"/>
                      </a:cubicBezTo>
                      <a:cubicBezTo>
                        <a:pt x="74" y="147"/>
                        <a:pt x="89" y="145"/>
                        <a:pt x="100" y="144"/>
                      </a:cubicBezTo>
                      <a:cubicBezTo>
                        <a:pt x="105" y="143"/>
                        <a:pt x="110" y="143"/>
                        <a:pt x="113" y="142"/>
                      </a:cubicBezTo>
                      <a:cubicBezTo>
                        <a:pt x="115" y="141"/>
                        <a:pt x="116" y="141"/>
                        <a:pt x="117" y="141"/>
                      </a:cubicBezTo>
                      <a:cubicBezTo>
                        <a:pt x="117" y="140"/>
                        <a:pt x="118" y="140"/>
                        <a:pt x="118" y="140"/>
                      </a:cubicBezTo>
                      <a:cubicBezTo>
                        <a:pt x="119" y="139"/>
                        <a:pt x="119" y="139"/>
                        <a:pt x="119" y="139"/>
                      </a:cubicBezTo>
                      <a:cubicBezTo>
                        <a:pt x="119" y="139"/>
                        <a:pt x="119" y="139"/>
                        <a:pt x="119" y="138"/>
                      </a:cubicBezTo>
                      <a:cubicBezTo>
                        <a:pt x="119" y="118"/>
                        <a:pt x="118" y="104"/>
                        <a:pt x="116" y="94"/>
                      </a:cubicBezTo>
                      <a:cubicBezTo>
                        <a:pt x="115" y="89"/>
                        <a:pt x="114" y="86"/>
                        <a:pt x="113" y="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106" name="Freeform 78"/>
                <p:cNvSpPr>
                  <a:spLocks/>
                </p:cNvSpPr>
                <p:nvPr/>
              </p:nvSpPr>
              <p:spPr bwMode="auto">
                <a:xfrm>
                  <a:off x="3955" y="216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>
              <a:off x="6228138" y="2235528"/>
              <a:ext cx="724391" cy="724391"/>
              <a:chOff x="5701144" y="2388673"/>
              <a:chExt cx="724391" cy="724391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701144" y="2388673"/>
                <a:ext cx="724391" cy="724391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outerShdw blurRad="254000" dist="127000" dir="7020000" algn="tr" rotWithShape="0">
                  <a:prstClr val="black">
                    <a:alpha val="14000"/>
                  </a:prstClr>
                </a:outerShdw>
              </a:effectLst>
            </p:spPr>
            <p:txBody>
              <a:bodyPr lIns="91427" tIns="45714" rIns="91427" bIns="45714" rtlCol="0" anchor="ctr"/>
              <a:lstStyle/>
              <a:p>
                <a:pPr algn="ctr" defTabSz="684316"/>
                <a:endParaRPr lang="en-US" sz="1400" kern="0">
                  <a:solidFill>
                    <a:prstClr val="white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grpSp>
            <p:nvGrpSpPr>
              <p:cNvPr id="88" name="Group 44"/>
              <p:cNvGrpSpPr>
                <a:grpSpLocks noChangeAspect="1"/>
              </p:cNvGrpSpPr>
              <p:nvPr/>
            </p:nvGrpSpPr>
            <p:grpSpPr bwMode="auto">
              <a:xfrm>
                <a:off x="5819443" y="2576945"/>
                <a:ext cx="511546" cy="324572"/>
                <a:chOff x="2031" y="1097"/>
                <a:chExt cx="1699" cy="1078"/>
              </a:xfrm>
              <a:solidFill>
                <a:schemeClr val="bg1"/>
              </a:solidFill>
            </p:grpSpPr>
            <p:sp>
              <p:nvSpPr>
                <p:cNvPr id="90" name="Freeform 45"/>
                <p:cNvSpPr>
                  <a:spLocks/>
                </p:cNvSpPr>
                <p:nvPr/>
              </p:nvSpPr>
              <p:spPr bwMode="auto">
                <a:xfrm>
                  <a:off x="3130" y="1140"/>
                  <a:ext cx="404" cy="596"/>
                </a:xfrm>
                <a:custGeom>
                  <a:avLst/>
                  <a:gdLst>
                    <a:gd name="T0" fmla="*/ 127 w 171"/>
                    <a:gd name="T1" fmla="*/ 173 h 252"/>
                    <a:gd name="T2" fmla="*/ 171 w 171"/>
                    <a:gd name="T3" fmla="*/ 155 h 252"/>
                    <a:gd name="T4" fmla="*/ 158 w 171"/>
                    <a:gd name="T5" fmla="*/ 129 h 252"/>
                    <a:gd name="T6" fmla="*/ 155 w 171"/>
                    <a:gd name="T7" fmla="*/ 80 h 252"/>
                    <a:gd name="T8" fmla="*/ 148 w 171"/>
                    <a:gd name="T9" fmla="*/ 34 h 252"/>
                    <a:gd name="T10" fmla="*/ 88 w 171"/>
                    <a:gd name="T11" fmla="*/ 0 h 252"/>
                    <a:gd name="T12" fmla="*/ 85 w 171"/>
                    <a:gd name="T13" fmla="*/ 0 h 252"/>
                    <a:gd name="T14" fmla="*/ 83 w 171"/>
                    <a:gd name="T15" fmla="*/ 0 h 252"/>
                    <a:gd name="T16" fmla="*/ 23 w 171"/>
                    <a:gd name="T17" fmla="*/ 34 h 252"/>
                    <a:gd name="T18" fmla="*/ 16 w 171"/>
                    <a:gd name="T19" fmla="*/ 80 h 252"/>
                    <a:gd name="T20" fmla="*/ 13 w 171"/>
                    <a:gd name="T21" fmla="*/ 129 h 252"/>
                    <a:gd name="T22" fmla="*/ 0 w 171"/>
                    <a:gd name="T23" fmla="*/ 155 h 252"/>
                    <a:gd name="T24" fmla="*/ 43 w 171"/>
                    <a:gd name="T25" fmla="*/ 173 h 252"/>
                    <a:gd name="T26" fmla="*/ 85 w 171"/>
                    <a:gd name="T27" fmla="*/ 252 h 252"/>
                    <a:gd name="T28" fmla="*/ 127 w 171"/>
                    <a:gd name="T29" fmla="*/ 173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1" h="252">
                      <a:moveTo>
                        <a:pt x="127" y="173"/>
                      </a:moveTo>
                      <a:cubicBezTo>
                        <a:pt x="171" y="155"/>
                        <a:pt x="171" y="155"/>
                        <a:pt x="171" y="155"/>
                      </a:cubicBezTo>
                      <a:cubicBezTo>
                        <a:pt x="166" y="146"/>
                        <a:pt x="160" y="139"/>
                        <a:pt x="158" y="129"/>
                      </a:cubicBezTo>
                      <a:cubicBezTo>
                        <a:pt x="154" y="113"/>
                        <a:pt x="155" y="96"/>
                        <a:pt x="155" y="80"/>
                      </a:cubicBezTo>
                      <a:cubicBezTo>
                        <a:pt x="155" y="64"/>
                        <a:pt x="156" y="48"/>
                        <a:pt x="148" y="34"/>
                      </a:cubicBezTo>
                      <a:cubicBezTo>
                        <a:pt x="136" y="13"/>
                        <a:pt x="113" y="0"/>
                        <a:pt x="88" y="0"/>
                      </a:cubicBezTo>
                      <a:cubicBezTo>
                        <a:pt x="87" y="0"/>
                        <a:pt x="86" y="0"/>
                        <a:pt x="85" y="0"/>
                      </a:cubicBezTo>
                      <a:cubicBezTo>
                        <a:pt x="84" y="0"/>
                        <a:pt x="84" y="0"/>
                        <a:pt x="83" y="0"/>
                      </a:cubicBezTo>
                      <a:cubicBezTo>
                        <a:pt x="58" y="0"/>
                        <a:pt x="35" y="13"/>
                        <a:pt x="23" y="34"/>
                      </a:cubicBezTo>
                      <a:cubicBezTo>
                        <a:pt x="15" y="48"/>
                        <a:pt x="16" y="64"/>
                        <a:pt x="16" y="80"/>
                      </a:cubicBezTo>
                      <a:cubicBezTo>
                        <a:pt x="15" y="96"/>
                        <a:pt x="17" y="113"/>
                        <a:pt x="13" y="129"/>
                      </a:cubicBezTo>
                      <a:cubicBezTo>
                        <a:pt x="11" y="139"/>
                        <a:pt x="4" y="146"/>
                        <a:pt x="0" y="155"/>
                      </a:cubicBezTo>
                      <a:cubicBezTo>
                        <a:pt x="0" y="155"/>
                        <a:pt x="0" y="155"/>
                        <a:pt x="43" y="173"/>
                      </a:cubicBezTo>
                      <a:cubicBezTo>
                        <a:pt x="85" y="252"/>
                        <a:pt x="85" y="252"/>
                        <a:pt x="85" y="252"/>
                      </a:cubicBezTo>
                      <a:lnTo>
                        <a:pt x="127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95" name="Freeform 46"/>
                <p:cNvSpPr>
                  <a:spLocks/>
                </p:cNvSpPr>
                <p:nvPr/>
              </p:nvSpPr>
              <p:spPr bwMode="auto">
                <a:xfrm>
                  <a:off x="3352" y="1549"/>
                  <a:ext cx="378" cy="626"/>
                </a:xfrm>
                <a:custGeom>
                  <a:avLst/>
                  <a:gdLst>
                    <a:gd name="T0" fmla="*/ 134 w 160"/>
                    <a:gd name="T1" fmla="*/ 39 h 265"/>
                    <a:gd name="T2" fmla="*/ 36 w 160"/>
                    <a:gd name="T3" fmla="*/ 1 h 265"/>
                    <a:gd name="T4" fmla="*/ 33 w 160"/>
                    <a:gd name="T5" fmla="*/ 0 h 265"/>
                    <a:gd name="T6" fmla="*/ 69 w 160"/>
                    <a:gd name="T7" fmla="*/ 55 h 265"/>
                    <a:gd name="T8" fmla="*/ 21 w 160"/>
                    <a:gd name="T9" fmla="*/ 55 h 265"/>
                    <a:gd name="T10" fmla="*/ 18 w 160"/>
                    <a:gd name="T11" fmla="*/ 59 h 265"/>
                    <a:gd name="T12" fmla="*/ 10 w 160"/>
                    <a:gd name="T13" fmla="*/ 66 h 265"/>
                    <a:gd name="T14" fmla="*/ 14 w 160"/>
                    <a:gd name="T15" fmla="*/ 88 h 265"/>
                    <a:gd name="T16" fmla="*/ 0 w 160"/>
                    <a:gd name="T17" fmla="*/ 141 h 265"/>
                    <a:gd name="T18" fmla="*/ 4 w 160"/>
                    <a:gd name="T19" fmla="*/ 264 h 265"/>
                    <a:gd name="T20" fmla="*/ 160 w 160"/>
                    <a:gd name="T21" fmla="*/ 250 h 265"/>
                    <a:gd name="T22" fmla="*/ 134 w 160"/>
                    <a:gd name="T23" fmla="*/ 39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0" h="265">
                      <a:moveTo>
                        <a:pt x="134" y="39"/>
                      </a:moveTo>
                      <a:cubicBezTo>
                        <a:pt x="126" y="30"/>
                        <a:pt x="58" y="6"/>
                        <a:pt x="36" y="1"/>
                      </a:cubicBezTo>
                      <a:cubicBezTo>
                        <a:pt x="36" y="1"/>
                        <a:pt x="34" y="0"/>
                        <a:pt x="33" y="0"/>
                      </a:cubicBezTo>
                      <a:cubicBezTo>
                        <a:pt x="69" y="55"/>
                        <a:pt x="69" y="55"/>
                        <a:pt x="69" y="55"/>
                      </a:cubicBezTo>
                      <a:cubicBezTo>
                        <a:pt x="21" y="55"/>
                        <a:pt x="21" y="55"/>
                        <a:pt x="21" y="55"/>
                      </a:cubicBezTo>
                      <a:cubicBezTo>
                        <a:pt x="18" y="59"/>
                        <a:pt x="18" y="59"/>
                        <a:pt x="18" y="59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4" y="88"/>
                        <a:pt x="14" y="88"/>
                        <a:pt x="14" y="88"/>
                      </a:cubicBezTo>
                      <a:cubicBezTo>
                        <a:pt x="0" y="141"/>
                        <a:pt x="0" y="141"/>
                        <a:pt x="0" y="141"/>
                      </a:cubicBezTo>
                      <a:cubicBezTo>
                        <a:pt x="4" y="264"/>
                        <a:pt x="4" y="264"/>
                        <a:pt x="4" y="264"/>
                      </a:cubicBezTo>
                      <a:cubicBezTo>
                        <a:pt x="13" y="265"/>
                        <a:pt x="160" y="261"/>
                        <a:pt x="160" y="250"/>
                      </a:cubicBezTo>
                      <a:cubicBezTo>
                        <a:pt x="160" y="203"/>
                        <a:pt x="154" y="60"/>
                        <a:pt x="134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96" name="Freeform 47"/>
                <p:cNvSpPr>
                  <a:spLocks/>
                </p:cNvSpPr>
                <p:nvPr/>
              </p:nvSpPr>
              <p:spPr bwMode="auto">
                <a:xfrm>
                  <a:off x="2931" y="1549"/>
                  <a:ext cx="378" cy="626"/>
                </a:xfrm>
                <a:custGeom>
                  <a:avLst/>
                  <a:gdLst>
                    <a:gd name="T0" fmla="*/ 124 w 160"/>
                    <a:gd name="T1" fmla="*/ 1 h 265"/>
                    <a:gd name="T2" fmla="*/ 27 w 160"/>
                    <a:gd name="T3" fmla="*/ 39 h 265"/>
                    <a:gd name="T4" fmla="*/ 0 w 160"/>
                    <a:gd name="T5" fmla="*/ 250 h 265"/>
                    <a:gd name="T6" fmla="*/ 156 w 160"/>
                    <a:gd name="T7" fmla="*/ 264 h 265"/>
                    <a:gd name="T8" fmla="*/ 160 w 160"/>
                    <a:gd name="T9" fmla="*/ 141 h 265"/>
                    <a:gd name="T10" fmla="*/ 146 w 160"/>
                    <a:gd name="T11" fmla="*/ 88 h 265"/>
                    <a:gd name="T12" fmla="*/ 151 w 160"/>
                    <a:gd name="T13" fmla="*/ 66 h 265"/>
                    <a:gd name="T14" fmla="*/ 143 w 160"/>
                    <a:gd name="T15" fmla="*/ 59 h 265"/>
                    <a:gd name="T16" fmla="*/ 139 w 160"/>
                    <a:gd name="T17" fmla="*/ 55 h 265"/>
                    <a:gd name="T18" fmla="*/ 92 w 160"/>
                    <a:gd name="T19" fmla="*/ 55 h 265"/>
                    <a:gd name="T20" fmla="*/ 127 w 160"/>
                    <a:gd name="T21" fmla="*/ 0 h 265"/>
                    <a:gd name="T22" fmla="*/ 124 w 160"/>
                    <a:gd name="T23" fmla="*/ 1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0" h="265">
                      <a:moveTo>
                        <a:pt x="124" y="1"/>
                      </a:moveTo>
                      <a:cubicBezTo>
                        <a:pt x="103" y="6"/>
                        <a:pt x="35" y="30"/>
                        <a:pt x="27" y="39"/>
                      </a:cubicBezTo>
                      <a:cubicBezTo>
                        <a:pt x="7" y="60"/>
                        <a:pt x="0" y="203"/>
                        <a:pt x="0" y="250"/>
                      </a:cubicBezTo>
                      <a:cubicBezTo>
                        <a:pt x="0" y="261"/>
                        <a:pt x="148" y="265"/>
                        <a:pt x="156" y="264"/>
                      </a:cubicBezTo>
                      <a:cubicBezTo>
                        <a:pt x="160" y="141"/>
                        <a:pt x="160" y="141"/>
                        <a:pt x="160" y="141"/>
                      </a:cubicBezTo>
                      <a:cubicBezTo>
                        <a:pt x="146" y="88"/>
                        <a:pt x="146" y="88"/>
                        <a:pt x="146" y="88"/>
                      </a:cubicBezTo>
                      <a:cubicBezTo>
                        <a:pt x="151" y="66"/>
                        <a:pt x="151" y="66"/>
                        <a:pt x="151" y="66"/>
                      </a:cubicBezTo>
                      <a:cubicBezTo>
                        <a:pt x="151" y="66"/>
                        <a:pt x="151" y="66"/>
                        <a:pt x="143" y="59"/>
                      </a:cubicBezTo>
                      <a:cubicBezTo>
                        <a:pt x="143" y="59"/>
                        <a:pt x="143" y="59"/>
                        <a:pt x="139" y="55"/>
                      </a:cubicBezTo>
                      <a:cubicBezTo>
                        <a:pt x="139" y="55"/>
                        <a:pt x="139" y="55"/>
                        <a:pt x="92" y="55"/>
                      </a:cubicBezTo>
                      <a:cubicBezTo>
                        <a:pt x="92" y="55"/>
                        <a:pt x="92" y="55"/>
                        <a:pt x="127" y="0"/>
                      </a:cubicBezTo>
                      <a:cubicBezTo>
                        <a:pt x="127" y="0"/>
                        <a:pt x="125" y="1"/>
                        <a:pt x="1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97" name="Freeform 48"/>
                <p:cNvSpPr>
                  <a:spLocks/>
                </p:cNvSpPr>
                <p:nvPr/>
              </p:nvSpPr>
              <p:spPr bwMode="auto">
                <a:xfrm>
                  <a:off x="2031" y="1097"/>
                  <a:ext cx="839" cy="1047"/>
                </a:xfrm>
                <a:custGeom>
                  <a:avLst/>
                  <a:gdLst>
                    <a:gd name="T0" fmla="*/ 159 w 355"/>
                    <a:gd name="T1" fmla="*/ 214 h 443"/>
                    <a:gd name="T2" fmla="*/ 150 w 355"/>
                    <a:gd name="T3" fmla="*/ 238 h 443"/>
                    <a:gd name="T4" fmla="*/ 168 w 355"/>
                    <a:gd name="T5" fmla="*/ 253 h 443"/>
                    <a:gd name="T6" fmla="*/ 157 w 355"/>
                    <a:gd name="T7" fmla="*/ 296 h 443"/>
                    <a:gd name="T8" fmla="*/ 145 w 355"/>
                    <a:gd name="T9" fmla="*/ 244 h 443"/>
                    <a:gd name="T10" fmla="*/ 125 w 355"/>
                    <a:gd name="T11" fmla="*/ 213 h 443"/>
                    <a:gd name="T12" fmla="*/ 128 w 355"/>
                    <a:gd name="T13" fmla="*/ 199 h 443"/>
                    <a:gd name="T14" fmla="*/ 39 w 355"/>
                    <a:gd name="T15" fmla="*/ 229 h 443"/>
                    <a:gd name="T16" fmla="*/ 18 w 355"/>
                    <a:gd name="T17" fmla="*/ 250 h 443"/>
                    <a:gd name="T18" fmla="*/ 0 w 355"/>
                    <a:gd name="T19" fmla="*/ 421 h 443"/>
                    <a:gd name="T20" fmla="*/ 177 w 355"/>
                    <a:gd name="T21" fmla="*/ 443 h 443"/>
                    <a:gd name="T22" fmla="*/ 177 w 355"/>
                    <a:gd name="T23" fmla="*/ 443 h 443"/>
                    <a:gd name="T24" fmla="*/ 177 w 355"/>
                    <a:gd name="T25" fmla="*/ 443 h 443"/>
                    <a:gd name="T26" fmla="*/ 355 w 355"/>
                    <a:gd name="T27" fmla="*/ 421 h 443"/>
                    <a:gd name="T28" fmla="*/ 337 w 355"/>
                    <a:gd name="T29" fmla="*/ 250 h 443"/>
                    <a:gd name="T30" fmla="*/ 316 w 355"/>
                    <a:gd name="T31" fmla="*/ 229 h 443"/>
                    <a:gd name="T32" fmla="*/ 226 w 355"/>
                    <a:gd name="T33" fmla="*/ 199 h 443"/>
                    <a:gd name="T34" fmla="*/ 230 w 355"/>
                    <a:gd name="T35" fmla="*/ 213 h 443"/>
                    <a:gd name="T36" fmla="*/ 209 w 355"/>
                    <a:gd name="T37" fmla="*/ 244 h 443"/>
                    <a:gd name="T38" fmla="*/ 198 w 355"/>
                    <a:gd name="T39" fmla="*/ 296 h 443"/>
                    <a:gd name="T40" fmla="*/ 186 w 355"/>
                    <a:gd name="T41" fmla="*/ 253 h 443"/>
                    <a:gd name="T42" fmla="*/ 204 w 355"/>
                    <a:gd name="T43" fmla="*/ 238 h 443"/>
                    <a:gd name="T44" fmla="*/ 195 w 355"/>
                    <a:gd name="T45" fmla="*/ 214 h 443"/>
                    <a:gd name="T46" fmla="*/ 222 w 355"/>
                    <a:gd name="T47" fmla="*/ 193 h 443"/>
                    <a:gd name="T48" fmla="*/ 222 w 355"/>
                    <a:gd name="T49" fmla="*/ 172 h 443"/>
                    <a:gd name="T50" fmla="*/ 231 w 355"/>
                    <a:gd name="T51" fmla="*/ 142 h 443"/>
                    <a:gd name="T52" fmla="*/ 240 w 355"/>
                    <a:gd name="T53" fmla="*/ 140 h 443"/>
                    <a:gd name="T54" fmla="*/ 255 w 355"/>
                    <a:gd name="T55" fmla="*/ 109 h 443"/>
                    <a:gd name="T56" fmla="*/ 253 w 355"/>
                    <a:gd name="T57" fmla="*/ 98 h 443"/>
                    <a:gd name="T58" fmla="*/ 244 w 355"/>
                    <a:gd name="T59" fmla="*/ 90 h 443"/>
                    <a:gd name="T60" fmla="*/ 243 w 355"/>
                    <a:gd name="T61" fmla="*/ 87 h 443"/>
                    <a:gd name="T62" fmla="*/ 243 w 355"/>
                    <a:gd name="T63" fmla="*/ 60 h 443"/>
                    <a:gd name="T64" fmla="*/ 225 w 355"/>
                    <a:gd name="T65" fmla="*/ 23 h 443"/>
                    <a:gd name="T66" fmla="*/ 216 w 355"/>
                    <a:gd name="T67" fmla="*/ 21 h 443"/>
                    <a:gd name="T68" fmla="*/ 201 w 355"/>
                    <a:gd name="T69" fmla="*/ 6 h 443"/>
                    <a:gd name="T70" fmla="*/ 177 w 355"/>
                    <a:gd name="T71" fmla="*/ 0 h 443"/>
                    <a:gd name="T72" fmla="*/ 177 w 355"/>
                    <a:gd name="T73" fmla="*/ 0 h 443"/>
                    <a:gd name="T74" fmla="*/ 177 w 355"/>
                    <a:gd name="T75" fmla="*/ 0 h 443"/>
                    <a:gd name="T76" fmla="*/ 111 w 355"/>
                    <a:gd name="T77" fmla="*/ 60 h 443"/>
                    <a:gd name="T78" fmla="*/ 111 w 355"/>
                    <a:gd name="T79" fmla="*/ 87 h 443"/>
                    <a:gd name="T80" fmla="*/ 111 w 355"/>
                    <a:gd name="T81" fmla="*/ 90 h 443"/>
                    <a:gd name="T82" fmla="*/ 105 w 355"/>
                    <a:gd name="T83" fmla="*/ 94 h 443"/>
                    <a:gd name="T84" fmla="*/ 99 w 355"/>
                    <a:gd name="T85" fmla="*/ 109 h 443"/>
                    <a:gd name="T86" fmla="*/ 115 w 355"/>
                    <a:gd name="T87" fmla="*/ 140 h 443"/>
                    <a:gd name="T88" fmla="*/ 123 w 355"/>
                    <a:gd name="T89" fmla="*/ 142 h 443"/>
                    <a:gd name="T90" fmla="*/ 132 w 355"/>
                    <a:gd name="T91" fmla="*/ 172 h 443"/>
                    <a:gd name="T92" fmla="*/ 132 w 355"/>
                    <a:gd name="T93" fmla="*/ 193 h 443"/>
                    <a:gd name="T94" fmla="*/ 159 w 355"/>
                    <a:gd name="T95" fmla="*/ 214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55" h="443">
                      <a:moveTo>
                        <a:pt x="159" y="214"/>
                      </a:moveTo>
                      <a:cubicBezTo>
                        <a:pt x="150" y="238"/>
                        <a:pt x="150" y="238"/>
                        <a:pt x="150" y="238"/>
                      </a:cubicBezTo>
                      <a:cubicBezTo>
                        <a:pt x="150" y="238"/>
                        <a:pt x="150" y="238"/>
                        <a:pt x="168" y="253"/>
                      </a:cubicBezTo>
                      <a:cubicBezTo>
                        <a:pt x="157" y="296"/>
                        <a:pt x="157" y="296"/>
                        <a:pt x="157" y="296"/>
                      </a:cubicBezTo>
                      <a:cubicBezTo>
                        <a:pt x="145" y="244"/>
                        <a:pt x="145" y="244"/>
                        <a:pt x="145" y="244"/>
                      </a:cubicBezTo>
                      <a:cubicBezTo>
                        <a:pt x="125" y="213"/>
                        <a:pt x="125" y="213"/>
                        <a:pt x="125" y="213"/>
                      </a:cubicBezTo>
                      <a:cubicBezTo>
                        <a:pt x="128" y="199"/>
                        <a:pt x="128" y="199"/>
                        <a:pt x="128" y="199"/>
                      </a:cubicBezTo>
                      <a:cubicBezTo>
                        <a:pt x="128" y="199"/>
                        <a:pt x="60" y="221"/>
                        <a:pt x="39" y="229"/>
                      </a:cubicBezTo>
                      <a:cubicBezTo>
                        <a:pt x="28" y="233"/>
                        <a:pt x="20" y="241"/>
                        <a:pt x="18" y="250"/>
                      </a:cubicBezTo>
                      <a:cubicBezTo>
                        <a:pt x="15" y="259"/>
                        <a:pt x="0" y="361"/>
                        <a:pt x="0" y="421"/>
                      </a:cubicBezTo>
                      <a:cubicBezTo>
                        <a:pt x="0" y="434"/>
                        <a:pt x="134" y="443"/>
                        <a:pt x="177" y="443"/>
                      </a:cubicBezTo>
                      <a:cubicBezTo>
                        <a:pt x="177" y="443"/>
                        <a:pt x="177" y="443"/>
                        <a:pt x="177" y="443"/>
                      </a:cubicBezTo>
                      <a:cubicBezTo>
                        <a:pt x="177" y="443"/>
                        <a:pt x="177" y="443"/>
                        <a:pt x="177" y="443"/>
                      </a:cubicBezTo>
                      <a:cubicBezTo>
                        <a:pt x="220" y="443"/>
                        <a:pt x="355" y="434"/>
                        <a:pt x="355" y="421"/>
                      </a:cubicBezTo>
                      <a:cubicBezTo>
                        <a:pt x="355" y="361"/>
                        <a:pt x="340" y="259"/>
                        <a:pt x="337" y="250"/>
                      </a:cubicBezTo>
                      <a:cubicBezTo>
                        <a:pt x="334" y="241"/>
                        <a:pt x="326" y="233"/>
                        <a:pt x="316" y="229"/>
                      </a:cubicBezTo>
                      <a:cubicBezTo>
                        <a:pt x="294" y="221"/>
                        <a:pt x="226" y="199"/>
                        <a:pt x="226" y="199"/>
                      </a:cubicBezTo>
                      <a:cubicBezTo>
                        <a:pt x="230" y="213"/>
                        <a:pt x="230" y="213"/>
                        <a:pt x="230" y="213"/>
                      </a:cubicBezTo>
                      <a:cubicBezTo>
                        <a:pt x="209" y="244"/>
                        <a:pt x="209" y="244"/>
                        <a:pt x="209" y="244"/>
                      </a:cubicBezTo>
                      <a:cubicBezTo>
                        <a:pt x="198" y="296"/>
                        <a:pt x="198" y="296"/>
                        <a:pt x="198" y="296"/>
                      </a:cubicBezTo>
                      <a:cubicBezTo>
                        <a:pt x="186" y="253"/>
                        <a:pt x="186" y="253"/>
                        <a:pt x="186" y="253"/>
                      </a:cubicBezTo>
                      <a:cubicBezTo>
                        <a:pt x="204" y="238"/>
                        <a:pt x="204" y="238"/>
                        <a:pt x="204" y="238"/>
                      </a:cubicBezTo>
                      <a:cubicBezTo>
                        <a:pt x="195" y="214"/>
                        <a:pt x="195" y="214"/>
                        <a:pt x="195" y="214"/>
                      </a:cubicBezTo>
                      <a:cubicBezTo>
                        <a:pt x="222" y="193"/>
                        <a:pt x="222" y="193"/>
                        <a:pt x="222" y="193"/>
                      </a:cubicBezTo>
                      <a:cubicBezTo>
                        <a:pt x="222" y="172"/>
                        <a:pt x="222" y="172"/>
                        <a:pt x="222" y="172"/>
                      </a:cubicBezTo>
                      <a:cubicBezTo>
                        <a:pt x="230" y="160"/>
                        <a:pt x="231" y="142"/>
                        <a:pt x="231" y="142"/>
                      </a:cubicBezTo>
                      <a:cubicBezTo>
                        <a:pt x="231" y="142"/>
                        <a:pt x="239" y="140"/>
                        <a:pt x="240" y="140"/>
                      </a:cubicBezTo>
                      <a:cubicBezTo>
                        <a:pt x="249" y="133"/>
                        <a:pt x="255" y="119"/>
                        <a:pt x="255" y="109"/>
                      </a:cubicBezTo>
                      <a:cubicBezTo>
                        <a:pt x="255" y="105"/>
                        <a:pt x="255" y="101"/>
                        <a:pt x="253" y="98"/>
                      </a:cubicBezTo>
                      <a:cubicBezTo>
                        <a:pt x="251" y="94"/>
                        <a:pt x="246" y="93"/>
                        <a:pt x="244" y="90"/>
                      </a:cubicBezTo>
                      <a:cubicBezTo>
                        <a:pt x="243" y="89"/>
                        <a:pt x="243" y="88"/>
                        <a:pt x="243" y="87"/>
                      </a:cubicBezTo>
                      <a:cubicBezTo>
                        <a:pt x="243" y="78"/>
                        <a:pt x="243" y="69"/>
                        <a:pt x="243" y="60"/>
                      </a:cubicBezTo>
                      <a:cubicBezTo>
                        <a:pt x="243" y="47"/>
                        <a:pt x="239" y="28"/>
                        <a:pt x="225" y="23"/>
                      </a:cubicBezTo>
                      <a:cubicBezTo>
                        <a:pt x="224" y="22"/>
                        <a:pt x="216" y="22"/>
                        <a:pt x="216" y="21"/>
                      </a:cubicBezTo>
                      <a:cubicBezTo>
                        <a:pt x="213" y="15"/>
                        <a:pt x="207" y="9"/>
                        <a:pt x="201" y="6"/>
                      </a:cubicBezTo>
                      <a:cubicBezTo>
                        <a:pt x="195" y="3"/>
                        <a:pt x="186" y="0"/>
                        <a:pt x="177" y="0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77" y="0"/>
                        <a:pt x="177" y="0"/>
                        <a:pt x="177" y="0"/>
                      </a:cubicBezTo>
                      <a:cubicBezTo>
                        <a:pt x="143" y="0"/>
                        <a:pt x="111" y="25"/>
                        <a:pt x="111" y="60"/>
                      </a:cubicBezTo>
                      <a:cubicBezTo>
                        <a:pt x="111" y="69"/>
                        <a:pt x="111" y="78"/>
                        <a:pt x="111" y="87"/>
                      </a:cubicBezTo>
                      <a:cubicBezTo>
                        <a:pt x="111" y="88"/>
                        <a:pt x="111" y="89"/>
                        <a:pt x="111" y="90"/>
                      </a:cubicBezTo>
                      <a:cubicBezTo>
                        <a:pt x="109" y="91"/>
                        <a:pt x="106" y="92"/>
                        <a:pt x="105" y="94"/>
                      </a:cubicBezTo>
                      <a:cubicBezTo>
                        <a:pt x="100" y="98"/>
                        <a:pt x="99" y="103"/>
                        <a:pt x="99" y="109"/>
                      </a:cubicBezTo>
                      <a:cubicBezTo>
                        <a:pt x="99" y="119"/>
                        <a:pt x="105" y="133"/>
                        <a:pt x="115" y="140"/>
                      </a:cubicBezTo>
                      <a:cubicBezTo>
                        <a:pt x="115" y="140"/>
                        <a:pt x="123" y="142"/>
                        <a:pt x="123" y="142"/>
                      </a:cubicBezTo>
                      <a:cubicBezTo>
                        <a:pt x="123" y="142"/>
                        <a:pt x="125" y="160"/>
                        <a:pt x="132" y="172"/>
                      </a:cubicBezTo>
                      <a:cubicBezTo>
                        <a:pt x="132" y="193"/>
                        <a:pt x="132" y="193"/>
                        <a:pt x="132" y="193"/>
                      </a:cubicBezTo>
                      <a:lnTo>
                        <a:pt x="159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73" name="Group 72"/>
            <p:cNvGrpSpPr/>
            <p:nvPr/>
          </p:nvGrpSpPr>
          <p:grpSpPr>
            <a:xfrm>
              <a:off x="6228138" y="3893127"/>
              <a:ext cx="724391" cy="724391"/>
              <a:chOff x="4810496" y="3893127"/>
              <a:chExt cx="724391" cy="724391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810496" y="3893127"/>
                <a:ext cx="724391" cy="724391"/>
              </a:xfrm>
              <a:prstGeom prst="ellipse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>
                <a:outerShdw blurRad="254000" dist="127000" dir="7020000" algn="tr" rotWithShape="0">
                  <a:prstClr val="black">
                    <a:alpha val="14000"/>
                  </a:prstClr>
                </a:outerShdw>
              </a:effectLst>
            </p:spPr>
            <p:txBody>
              <a:bodyPr lIns="91427" tIns="45714" rIns="91427" bIns="45714" rtlCol="0" anchor="ctr"/>
              <a:lstStyle/>
              <a:p>
                <a:pPr algn="ctr" defTabSz="684316"/>
                <a:endParaRPr lang="en-US" sz="1400" kern="0">
                  <a:solidFill>
                    <a:prstClr val="white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grpSp>
            <p:nvGrpSpPr>
              <p:cNvPr id="79" name="Group 28"/>
              <p:cNvGrpSpPr>
                <a:grpSpLocks noChangeAspect="1"/>
              </p:cNvGrpSpPr>
              <p:nvPr/>
            </p:nvGrpSpPr>
            <p:grpSpPr bwMode="auto">
              <a:xfrm>
                <a:off x="4923027" y="4065918"/>
                <a:ext cx="492122" cy="422954"/>
                <a:chOff x="2570" y="1351"/>
                <a:chExt cx="619" cy="532"/>
              </a:xfrm>
              <a:solidFill>
                <a:schemeClr val="bg1"/>
              </a:solidFill>
            </p:grpSpPr>
            <p:sp>
              <p:nvSpPr>
                <p:cNvPr id="80" name="Freeform 29"/>
                <p:cNvSpPr>
                  <a:spLocks/>
                </p:cNvSpPr>
                <p:nvPr/>
              </p:nvSpPr>
              <p:spPr bwMode="auto">
                <a:xfrm>
                  <a:off x="2570" y="1526"/>
                  <a:ext cx="293" cy="160"/>
                </a:xfrm>
                <a:custGeom>
                  <a:avLst/>
                  <a:gdLst>
                    <a:gd name="T0" fmla="*/ 293 w 293"/>
                    <a:gd name="T1" fmla="*/ 104 h 160"/>
                    <a:gd name="T2" fmla="*/ 99 w 293"/>
                    <a:gd name="T3" fmla="*/ 0 h 160"/>
                    <a:gd name="T4" fmla="*/ 0 w 293"/>
                    <a:gd name="T5" fmla="*/ 54 h 160"/>
                    <a:gd name="T6" fmla="*/ 199 w 293"/>
                    <a:gd name="T7" fmla="*/ 160 h 160"/>
                    <a:gd name="T8" fmla="*/ 293 w 293"/>
                    <a:gd name="T9" fmla="*/ 104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160">
                      <a:moveTo>
                        <a:pt x="293" y="104"/>
                      </a:moveTo>
                      <a:lnTo>
                        <a:pt x="99" y="0"/>
                      </a:lnTo>
                      <a:lnTo>
                        <a:pt x="0" y="54"/>
                      </a:lnTo>
                      <a:lnTo>
                        <a:pt x="199" y="160"/>
                      </a:lnTo>
                      <a:lnTo>
                        <a:pt x="293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81" name="Freeform 30"/>
                <p:cNvSpPr>
                  <a:spLocks/>
                </p:cNvSpPr>
                <p:nvPr/>
              </p:nvSpPr>
              <p:spPr bwMode="auto">
                <a:xfrm>
                  <a:off x="2669" y="1651"/>
                  <a:ext cx="201" cy="225"/>
                </a:xfrm>
                <a:custGeom>
                  <a:avLst/>
                  <a:gdLst>
                    <a:gd name="T0" fmla="*/ 0 w 201"/>
                    <a:gd name="T1" fmla="*/ 5 h 225"/>
                    <a:gd name="T2" fmla="*/ 0 w 201"/>
                    <a:gd name="T3" fmla="*/ 128 h 225"/>
                    <a:gd name="T4" fmla="*/ 201 w 201"/>
                    <a:gd name="T5" fmla="*/ 225 h 225"/>
                    <a:gd name="T6" fmla="*/ 201 w 201"/>
                    <a:gd name="T7" fmla="*/ 0 h 225"/>
                    <a:gd name="T8" fmla="*/ 97 w 201"/>
                    <a:gd name="T9" fmla="*/ 54 h 225"/>
                    <a:gd name="T10" fmla="*/ 0 w 201"/>
                    <a:gd name="T11" fmla="*/ 5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" h="225">
                      <a:moveTo>
                        <a:pt x="0" y="5"/>
                      </a:moveTo>
                      <a:lnTo>
                        <a:pt x="0" y="128"/>
                      </a:lnTo>
                      <a:lnTo>
                        <a:pt x="201" y="225"/>
                      </a:lnTo>
                      <a:lnTo>
                        <a:pt x="201" y="0"/>
                      </a:lnTo>
                      <a:lnTo>
                        <a:pt x="97" y="54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82" name="Freeform 31"/>
                <p:cNvSpPr>
                  <a:spLocks/>
                </p:cNvSpPr>
                <p:nvPr/>
              </p:nvSpPr>
              <p:spPr bwMode="auto">
                <a:xfrm>
                  <a:off x="2903" y="1353"/>
                  <a:ext cx="284" cy="154"/>
                </a:xfrm>
                <a:custGeom>
                  <a:avLst/>
                  <a:gdLst>
                    <a:gd name="T0" fmla="*/ 284 w 284"/>
                    <a:gd name="T1" fmla="*/ 102 h 154"/>
                    <a:gd name="T2" fmla="*/ 95 w 284"/>
                    <a:gd name="T3" fmla="*/ 0 h 154"/>
                    <a:gd name="T4" fmla="*/ 0 w 284"/>
                    <a:gd name="T5" fmla="*/ 50 h 154"/>
                    <a:gd name="T6" fmla="*/ 197 w 284"/>
                    <a:gd name="T7" fmla="*/ 154 h 154"/>
                    <a:gd name="T8" fmla="*/ 284 w 284"/>
                    <a:gd name="T9" fmla="*/ 102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4" h="154">
                      <a:moveTo>
                        <a:pt x="284" y="102"/>
                      </a:moveTo>
                      <a:lnTo>
                        <a:pt x="95" y="0"/>
                      </a:lnTo>
                      <a:lnTo>
                        <a:pt x="0" y="50"/>
                      </a:lnTo>
                      <a:lnTo>
                        <a:pt x="197" y="154"/>
                      </a:lnTo>
                      <a:lnTo>
                        <a:pt x="284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83" name="Freeform 32"/>
                <p:cNvSpPr>
                  <a:spLocks/>
                </p:cNvSpPr>
                <p:nvPr/>
              </p:nvSpPr>
              <p:spPr bwMode="auto">
                <a:xfrm>
                  <a:off x="2577" y="1351"/>
                  <a:ext cx="279" cy="151"/>
                </a:xfrm>
                <a:custGeom>
                  <a:avLst/>
                  <a:gdLst>
                    <a:gd name="T0" fmla="*/ 279 w 279"/>
                    <a:gd name="T1" fmla="*/ 47 h 151"/>
                    <a:gd name="T2" fmla="*/ 189 w 279"/>
                    <a:gd name="T3" fmla="*/ 0 h 151"/>
                    <a:gd name="T4" fmla="*/ 0 w 279"/>
                    <a:gd name="T5" fmla="*/ 99 h 151"/>
                    <a:gd name="T6" fmla="*/ 92 w 279"/>
                    <a:gd name="T7" fmla="*/ 151 h 151"/>
                    <a:gd name="T8" fmla="*/ 279 w 279"/>
                    <a:gd name="T9" fmla="*/ 47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9" h="151">
                      <a:moveTo>
                        <a:pt x="279" y="47"/>
                      </a:moveTo>
                      <a:lnTo>
                        <a:pt x="189" y="0"/>
                      </a:lnTo>
                      <a:lnTo>
                        <a:pt x="0" y="99"/>
                      </a:lnTo>
                      <a:lnTo>
                        <a:pt x="92" y="151"/>
                      </a:lnTo>
                      <a:lnTo>
                        <a:pt x="279" y="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84" name="Freeform 33"/>
                <p:cNvSpPr>
                  <a:spLocks/>
                </p:cNvSpPr>
                <p:nvPr/>
              </p:nvSpPr>
              <p:spPr bwMode="auto">
                <a:xfrm>
                  <a:off x="2889" y="1646"/>
                  <a:ext cx="211" cy="237"/>
                </a:xfrm>
                <a:custGeom>
                  <a:avLst/>
                  <a:gdLst>
                    <a:gd name="T0" fmla="*/ 0 w 211"/>
                    <a:gd name="T1" fmla="*/ 0 h 237"/>
                    <a:gd name="T2" fmla="*/ 0 w 211"/>
                    <a:gd name="T3" fmla="*/ 237 h 237"/>
                    <a:gd name="T4" fmla="*/ 211 w 211"/>
                    <a:gd name="T5" fmla="*/ 133 h 237"/>
                    <a:gd name="T6" fmla="*/ 211 w 211"/>
                    <a:gd name="T7" fmla="*/ 5 h 237"/>
                    <a:gd name="T8" fmla="*/ 104 w 211"/>
                    <a:gd name="T9" fmla="*/ 57 h 237"/>
                    <a:gd name="T10" fmla="*/ 0 w 211"/>
                    <a:gd name="T11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237">
                      <a:moveTo>
                        <a:pt x="0" y="0"/>
                      </a:moveTo>
                      <a:lnTo>
                        <a:pt x="0" y="237"/>
                      </a:lnTo>
                      <a:lnTo>
                        <a:pt x="211" y="133"/>
                      </a:lnTo>
                      <a:lnTo>
                        <a:pt x="211" y="5"/>
                      </a:lnTo>
                      <a:lnTo>
                        <a:pt x="104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85" name="Freeform 34"/>
                <p:cNvSpPr>
                  <a:spLocks/>
                </p:cNvSpPr>
                <p:nvPr/>
              </p:nvSpPr>
              <p:spPr bwMode="auto">
                <a:xfrm>
                  <a:off x="2899" y="1530"/>
                  <a:ext cx="290" cy="152"/>
                </a:xfrm>
                <a:custGeom>
                  <a:avLst/>
                  <a:gdLst>
                    <a:gd name="T0" fmla="*/ 0 w 290"/>
                    <a:gd name="T1" fmla="*/ 100 h 152"/>
                    <a:gd name="T2" fmla="*/ 94 w 290"/>
                    <a:gd name="T3" fmla="*/ 152 h 152"/>
                    <a:gd name="T4" fmla="*/ 290 w 290"/>
                    <a:gd name="T5" fmla="*/ 48 h 152"/>
                    <a:gd name="T6" fmla="*/ 201 w 290"/>
                    <a:gd name="T7" fmla="*/ 0 h 152"/>
                    <a:gd name="T8" fmla="*/ 0 w 290"/>
                    <a:gd name="T9" fmla="*/ 10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0" h="152">
                      <a:moveTo>
                        <a:pt x="0" y="100"/>
                      </a:moveTo>
                      <a:lnTo>
                        <a:pt x="94" y="152"/>
                      </a:lnTo>
                      <a:lnTo>
                        <a:pt x="290" y="48"/>
                      </a:lnTo>
                      <a:lnTo>
                        <a:pt x="201" y="0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  <p:sp>
              <p:nvSpPr>
                <p:cNvPr id="86" name="Freeform 35"/>
                <p:cNvSpPr>
                  <a:spLocks/>
                </p:cNvSpPr>
                <p:nvPr/>
              </p:nvSpPr>
              <p:spPr bwMode="auto">
                <a:xfrm>
                  <a:off x="2691" y="1412"/>
                  <a:ext cx="392" cy="201"/>
                </a:xfrm>
                <a:custGeom>
                  <a:avLst/>
                  <a:gdLst>
                    <a:gd name="T0" fmla="*/ 186 w 392"/>
                    <a:gd name="T1" fmla="*/ 0 h 201"/>
                    <a:gd name="T2" fmla="*/ 392 w 392"/>
                    <a:gd name="T3" fmla="*/ 107 h 201"/>
                    <a:gd name="T4" fmla="*/ 191 w 392"/>
                    <a:gd name="T5" fmla="*/ 201 h 201"/>
                    <a:gd name="T6" fmla="*/ 0 w 392"/>
                    <a:gd name="T7" fmla="*/ 104 h 201"/>
                    <a:gd name="T8" fmla="*/ 186 w 392"/>
                    <a:gd name="T9" fmla="*/ 0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2" h="201">
                      <a:moveTo>
                        <a:pt x="186" y="0"/>
                      </a:moveTo>
                      <a:lnTo>
                        <a:pt x="392" y="107"/>
                      </a:lnTo>
                      <a:lnTo>
                        <a:pt x="191" y="201"/>
                      </a:lnTo>
                      <a:lnTo>
                        <a:pt x="0" y="104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  <a:latin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2822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>
            <a:off x="1671137" y="2788281"/>
            <a:ext cx="1965158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5504184" y="1258917"/>
            <a:ext cx="1443790" cy="3136457"/>
            <a:chOff x="1766521" y="1021300"/>
            <a:chExt cx="4099889" cy="3136457"/>
          </a:xfrm>
        </p:grpSpPr>
        <p:grpSp>
          <p:nvGrpSpPr>
            <p:cNvPr id="113" name="Group 112"/>
            <p:cNvGrpSpPr/>
            <p:nvPr/>
          </p:nvGrpSpPr>
          <p:grpSpPr>
            <a:xfrm>
              <a:off x="1766521" y="1834847"/>
              <a:ext cx="4099889" cy="1509362"/>
              <a:chOff x="1766521" y="1835556"/>
              <a:chExt cx="4099889" cy="1509362"/>
            </a:xfrm>
          </p:grpSpPr>
          <p:cxnSp>
            <p:nvCxnSpPr>
              <p:cNvPr id="187" name="Straight Connector 186"/>
              <p:cNvCxnSpPr/>
              <p:nvPr/>
            </p:nvCxnSpPr>
            <p:spPr>
              <a:xfrm>
                <a:off x="1766521" y="2587774"/>
                <a:ext cx="4099889" cy="757144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V="1">
                <a:off x="1766521" y="1835556"/>
                <a:ext cx="4099889" cy="757144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Straight Connector 197"/>
            <p:cNvCxnSpPr/>
            <p:nvPr/>
          </p:nvCxnSpPr>
          <p:spPr>
            <a:xfrm>
              <a:off x="1766521" y="2582153"/>
              <a:ext cx="3991983" cy="14750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1766521" y="1021300"/>
              <a:ext cx="4076139" cy="3136457"/>
              <a:chOff x="1766521" y="1021300"/>
              <a:chExt cx="4076139" cy="3136457"/>
            </a:xfrm>
          </p:grpSpPr>
          <p:cxnSp>
            <p:nvCxnSpPr>
              <p:cNvPr id="192" name="Straight Connector 191"/>
              <p:cNvCxnSpPr/>
              <p:nvPr/>
            </p:nvCxnSpPr>
            <p:spPr>
              <a:xfrm flipH="1">
                <a:off x="1766521" y="1021300"/>
                <a:ext cx="4076139" cy="1564668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 flipV="1">
                <a:off x="1766521" y="2593089"/>
                <a:ext cx="4076139" cy="1564668"/>
              </a:xfrm>
              <a:prstGeom prst="line">
                <a:avLst/>
              </a:prstGeom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132" y="1602789"/>
            <a:ext cx="2450592" cy="2450592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</a:ln>
          <a:effectLst/>
        </p:spPr>
      </p:pic>
      <p:sp>
        <p:nvSpPr>
          <p:cNvPr id="114" name="Rectangle 113"/>
          <p:cNvSpPr/>
          <p:nvPr/>
        </p:nvSpPr>
        <p:spPr>
          <a:xfrm>
            <a:off x="397110" y="3562922"/>
            <a:ext cx="21263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Empresa /</a:t>
            </a:r>
          </a:p>
          <a:p>
            <a:pPr algn="ctr"/>
            <a:r>
              <a:rPr lang="es-ES" sz="30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Organización</a:t>
            </a:r>
          </a:p>
          <a:p>
            <a:endParaRPr lang="en-US" sz="3000" spc="-5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040" name="Group 1039"/>
          <p:cNvGrpSpPr/>
          <p:nvPr/>
        </p:nvGrpSpPr>
        <p:grpSpPr>
          <a:xfrm>
            <a:off x="688386" y="2096812"/>
            <a:ext cx="1460666" cy="1460666"/>
            <a:chOff x="688768" y="1900049"/>
            <a:chExt cx="1163782" cy="1163782"/>
          </a:xfrm>
        </p:grpSpPr>
        <p:sp>
          <p:nvSpPr>
            <p:cNvPr id="1033" name="Oval 1032"/>
            <p:cNvSpPr/>
            <p:nvPr/>
          </p:nvSpPr>
          <p:spPr>
            <a:xfrm>
              <a:off x="688768" y="1900049"/>
              <a:ext cx="1163782" cy="1163782"/>
            </a:xfrm>
            <a:prstGeom prst="ellipse">
              <a:avLst/>
            </a:prstGeom>
            <a:solidFill>
              <a:srgbClr val="0794DB"/>
            </a:solidFill>
            <a:ln w="25400" cap="flat" cmpd="sng" algn="ctr">
              <a:noFill/>
              <a:prstDash val="solid"/>
            </a:ln>
            <a:effectLst>
              <a:outerShdw blurRad="254000" dist="127000" dir="7020000" algn="tr" rotWithShape="0">
                <a:prstClr val="black">
                  <a:alpha val="14000"/>
                </a:prstClr>
              </a:outerShdw>
            </a:effectLst>
          </p:spPr>
          <p:txBody>
            <a:bodyPr lIns="91427" tIns="45714" rIns="91427" bIns="45714" rtlCol="0" anchor="ctr"/>
            <a:lstStyle/>
            <a:p>
              <a:pPr algn="ctr" defTabSz="684316"/>
              <a:endParaRPr lang="en-US" sz="1400" kern="0">
                <a:solidFill>
                  <a:prstClr val="white"/>
                </a:solidFill>
                <a:latin typeface="Arial"/>
                <a:cs typeface="Arial" panose="020B0604020202020204" pitchFamily="34" charset="0"/>
              </a:endParaRPr>
            </a:p>
          </p:txBody>
        </p:sp>
        <p:grpSp>
          <p:nvGrpSpPr>
            <p:cNvPr id="117" name="Group 92"/>
            <p:cNvGrpSpPr>
              <a:grpSpLocks noChangeAspect="1"/>
            </p:cNvGrpSpPr>
            <p:nvPr/>
          </p:nvGrpSpPr>
          <p:grpSpPr bwMode="auto">
            <a:xfrm>
              <a:off x="895063" y="2132248"/>
              <a:ext cx="751192" cy="628135"/>
              <a:chOff x="3636" y="1990"/>
              <a:chExt cx="409" cy="342"/>
            </a:xfrm>
            <a:solidFill>
              <a:schemeClr val="bg1"/>
            </a:solidFill>
            <a:effectLst/>
          </p:grpSpPr>
          <p:sp>
            <p:nvSpPr>
              <p:cNvPr id="118" name="Freeform 93"/>
              <p:cNvSpPr>
                <a:spLocks noEditPoints="1"/>
              </p:cNvSpPr>
              <p:nvPr/>
            </p:nvSpPr>
            <p:spPr bwMode="auto">
              <a:xfrm>
                <a:off x="3799" y="2025"/>
                <a:ext cx="114" cy="307"/>
              </a:xfrm>
              <a:custGeom>
                <a:avLst/>
                <a:gdLst>
                  <a:gd name="T0" fmla="*/ 0 w 114"/>
                  <a:gd name="T1" fmla="*/ 0 h 307"/>
                  <a:gd name="T2" fmla="*/ 0 w 114"/>
                  <a:gd name="T3" fmla="*/ 307 h 307"/>
                  <a:gd name="T4" fmla="*/ 114 w 114"/>
                  <a:gd name="T5" fmla="*/ 307 h 307"/>
                  <a:gd name="T6" fmla="*/ 114 w 114"/>
                  <a:gd name="T7" fmla="*/ 0 h 307"/>
                  <a:gd name="T8" fmla="*/ 0 w 114"/>
                  <a:gd name="T9" fmla="*/ 0 h 307"/>
                  <a:gd name="T10" fmla="*/ 48 w 114"/>
                  <a:gd name="T11" fmla="*/ 279 h 307"/>
                  <a:gd name="T12" fmla="*/ 19 w 114"/>
                  <a:gd name="T13" fmla="*/ 279 h 307"/>
                  <a:gd name="T14" fmla="*/ 19 w 114"/>
                  <a:gd name="T15" fmla="*/ 241 h 307"/>
                  <a:gd name="T16" fmla="*/ 48 w 114"/>
                  <a:gd name="T17" fmla="*/ 241 h 307"/>
                  <a:gd name="T18" fmla="*/ 48 w 114"/>
                  <a:gd name="T19" fmla="*/ 279 h 307"/>
                  <a:gd name="T20" fmla="*/ 48 w 114"/>
                  <a:gd name="T21" fmla="*/ 225 h 307"/>
                  <a:gd name="T22" fmla="*/ 19 w 114"/>
                  <a:gd name="T23" fmla="*/ 225 h 307"/>
                  <a:gd name="T24" fmla="*/ 19 w 114"/>
                  <a:gd name="T25" fmla="*/ 187 h 307"/>
                  <a:gd name="T26" fmla="*/ 48 w 114"/>
                  <a:gd name="T27" fmla="*/ 187 h 307"/>
                  <a:gd name="T28" fmla="*/ 48 w 114"/>
                  <a:gd name="T29" fmla="*/ 225 h 307"/>
                  <a:gd name="T30" fmla="*/ 48 w 114"/>
                  <a:gd name="T31" fmla="*/ 170 h 307"/>
                  <a:gd name="T32" fmla="*/ 19 w 114"/>
                  <a:gd name="T33" fmla="*/ 170 h 307"/>
                  <a:gd name="T34" fmla="*/ 19 w 114"/>
                  <a:gd name="T35" fmla="*/ 133 h 307"/>
                  <a:gd name="T36" fmla="*/ 48 w 114"/>
                  <a:gd name="T37" fmla="*/ 133 h 307"/>
                  <a:gd name="T38" fmla="*/ 48 w 114"/>
                  <a:gd name="T39" fmla="*/ 170 h 307"/>
                  <a:gd name="T40" fmla="*/ 48 w 114"/>
                  <a:gd name="T41" fmla="*/ 116 h 307"/>
                  <a:gd name="T42" fmla="*/ 19 w 114"/>
                  <a:gd name="T43" fmla="*/ 116 h 307"/>
                  <a:gd name="T44" fmla="*/ 19 w 114"/>
                  <a:gd name="T45" fmla="*/ 78 h 307"/>
                  <a:gd name="T46" fmla="*/ 48 w 114"/>
                  <a:gd name="T47" fmla="*/ 78 h 307"/>
                  <a:gd name="T48" fmla="*/ 48 w 114"/>
                  <a:gd name="T49" fmla="*/ 116 h 307"/>
                  <a:gd name="T50" fmla="*/ 48 w 114"/>
                  <a:gd name="T51" fmla="*/ 62 h 307"/>
                  <a:gd name="T52" fmla="*/ 19 w 114"/>
                  <a:gd name="T53" fmla="*/ 62 h 307"/>
                  <a:gd name="T54" fmla="*/ 19 w 114"/>
                  <a:gd name="T55" fmla="*/ 24 h 307"/>
                  <a:gd name="T56" fmla="*/ 48 w 114"/>
                  <a:gd name="T57" fmla="*/ 24 h 307"/>
                  <a:gd name="T58" fmla="*/ 48 w 114"/>
                  <a:gd name="T59" fmla="*/ 62 h 307"/>
                  <a:gd name="T60" fmla="*/ 95 w 114"/>
                  <a:gd name="T61" fmla="*/ 279 h 307"/>
                  <a:gd name="T62" fmla="*/ 66 w 114"/>
                  <a:gd name="T63" fmla="*/ 279 h 307"/>
                  <a:gd name="T64" fmla="*/ 66 w 114"/>
                  <a:gd name="T65" fmla="*/ 241 h 307"/>
                  <a:gd name="T66" fmla="*/ 95 w 114"/>
                  <a:gd name="T67" fmla="*/ 241 h 307"/>
                  <a:gd name="T68" fmla="*/ 95 w 114"/>
                  <a:gd name="T69" fmla="*/ 279 h 307"/>
                  <a:gd name="T70" fmla="*/ 95 w 114"/>
                  <a:gd name="T71" fmla="*/ 225 h 307"/>
                  <a:gd name="T72" fmla="*/ 66 w 114"/>
                  <a:gd name="T73" fmla="*/ 225 h 307"/>
                  <a:gd name="T74" fmla="*/ 66 w 114"/>
                  <a:gd name="T75" fmla="*/ 187 h 307"/>
                  <a:gd name="T76" fmla="*/ 95 w 114"/>
                  <a:gd name="T77" fmla="*/ 187 h 307"/>
                  <a:gd name="T78" fmla="*/ 95 w 114"/>
                  <a:gd name="T79" fmla="*/ 225 h 307"/>
                  <a:gd name="T80" fmla="*/ 95 w 114"/>
                  <a:gd name="T81" fmla="*/ 170 h 307"/>
                  <a:gd name="T82" fmla="*/ 66 w 114"/>
                  <a:gd name="T83" fmla="*/ 170 h 307"/>
                  <a:gd name="T84" fmla="*/ 66 w 114"/>
                  <a:gd name="T85" fmla="*/ 133 h 307"/>
                  <a:gd name="T86" fmla="*/ 95 w 114"/>
                  <a:gd name="T87" fmla="*/ 133 h 307"/>
                  <a:gd name="T88" fmla="*/ 95 w 114"/>
                  <a:gd name="T89" fmla="*/ 170 h 307"/>
                  <a:gd name="T90" fmla="*/ 95 w 114"/>
                  <a:gd name="T91" fmla="*/ 116 h 307"/>
                  <a:gd name="T92" fmla="*/ 66 w 114"/>
                  <a:gd name="T93" fmla="*/ 116 h 307"/>
                  <a:gd name="T94" fmla="*/ 66 w 114"/>
                  <a:gd name="T95" fmla="*/ 78 h 307"/>
                  <a:gd name="T96" fmla="*/ 95 w 114"/>
                  <a:gd name="T97" fmla="*/ 78 h 307"/>
                  <a:gd name="T98" fmla="*/ 95 w 114"/>
                  <a:gd name="T99" fmla="*/ 116 h 307"/>
                  <a:gd name="T100" fmla="*/ 95 w 114"/>
                  <a:gd name="T101" fmla="*/ 62 h 307"/>
                  <a:gd name="T102" fmla="*/ 66 w 114"/>
                  <a:gd name="T103" fmla="*/ 62 h 307"/>
                  <a:gd name="T104" fmla="*/ 66 w 114"/>
                  <a:gd name="T105" fmla="*/ 24 h 307"/>
                  <a:gd name="T106" fmla="*/ 95 w 114"/>
                  <a:gd name="T107" fmla="*/ 24 h 307"/>
                  <a:gd name="T108" fmla="*/ 95 w 114"/>
                  <a:gd name="T109" fmla="*/ 62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4" h="307">
                    <a:moveTo>
                      <a:pt x="0" y="0"/>
                    </a:moveTo>
                    <a:lnTo>
                      <a:pt x="0" y="307"/>
                    </a:lnTo>
                    <a:lnTo>
                      <a:pt x="114" y="307"/>
                    </a:lnTo>
                    <a:lnTo>
                      <a:pt x="114" y="0"/>
                    </a:lnTo>
                    <a:lnTo>
                      <a:pt x="0" y="0"/>
                    </a:lnTo>
                    <a:close/>
                    <a:moveTo>
                      <a:pt x="48" y="279"/>
                    </a:moveTo>
                    <a:lnTo>
                      <a:pt x="19" y="279"/>
                    </a:lnTo>
                    <a:lnTo>
                      <a:pt x="19" y="241"/>
                    </a:lnTo>
                    <a:lnTo>
                      <a:pt x="48" y="241"/>
                    </a:lnTo>
                    <a:lnTo>
                      <a:pt x="48" y="279"/>
                    </a:lnTo>
                    <a:close/>
                    <a:moveTo>
                      <a:pt x="48" y="225"/>
                    </a:moveTo>
                    <a:lnTo>
                      <a:pt x="19" y="225"/>
                    </a:lnTo>
                    <a:lnTo>
                      <a:pt x="19" y="187"/>
                    </a:lnTo>
                    <a:lnTo>
                      <a:pt x="48" y="187"/>
                    </a:lnTo>
                    <a:lnTo>
                      <a:pt x="48" y="225"/>
                    </a:lnTo>
                    <a:close/>
                    <a:moveTo>
                      <a:pt x="48" y="170"/>
                    </a:moveTo>
                    <a:lnTo>
                      <a:pt x="19" y="170"/>
                    </a:lnTo>
                    <a:lnTo>
                      <a:pt x="19" y="133"/>
                    </a:lnTo>
                    <a:lnTo>
                      <a:pt x="48" y="133"/>
                    </a:lnTo>
                    <a:lnTo>
                      <a:pt x="48" y="170"/>
                    </a:lnTo>
                    <a:close/>
                    <a:moveTo>
                      <a:pt x="48" y="116"/>
                    </a:moveTo>
                    <a:lnTo>
                      <a:pt x="19" y="116"/>
                    </a:lnTo>
                    <a:lnTo>
                      <a:pt x="19" y="78"/>
                    </a:lnTo>
                    <a:lnTo>
                      <a:pt x="48" y="78"/>
                    </a:lnTo>
                    <a:lnTo>
                      <a:pt x="48" y="116"/>
                    </a:lnTo>
                    <a:close/>
                    <a:moveTo>
                      <a:pt x="48" y="62"/>
                    </a:moveTo>
                    <a:lnTo>
                      <a:pt x="19" y="62"/>
                    </a:lnTo>
                    <a:lnTo>
                      <a:pt x="19" y="24"/>
                    </a:lnTo>
                    <a:lnTo>
                      <a:pt x="48" y="24"/>
                    </a:lnTo>
                    <a:lnTo>
                      <a:pt x="48" y="62"/>
                    </a:lnTo>
                    <a:close/>
                    <a:moveTo>
                      <a:pt x="95" y="279"/>
                    </a:moveTo>
                    <a:lnTo>
                      <a:pt x="66" y="279"/>
                    </a:lnTo>
                    <a:lnTo>
                      <a:pt x="66" y="241"/>
                    </a:lnTo>
                    <a:lnTo>
                      <a:pt x="95" y="241"/>
                    </a:lnTo>
                    <a:lnTo>
                      <a:pt x="95" y="279"/>
                    </a:lnTo>
                    <a:close/>
                    <a:moveTo>
                      <a:pt x="95" y="225"/>
                    </a:moveTo>
                    <a:lnTo>
                      <a:pt x="66" y="225"/>
                    </a:lnTo>
                    <a:lnTo>
                      <a:pt x="66" y="187"/>
                    </a:lnTo>
                    <a:lnTo>
                      <a:pt x="95" y="187"/>
                    </a:lnTo>
                    <a:lnTo>
                      <a:pt x="95" y="225"/>
                    </a:lnTo>
                    <a:close/>
                    <a:moveTo>
                      <a:pt x="95" y="170"/>
                    </a:moveTo>
                    <a:lnTo>
                      <a:pt x="66" y="170"/>
                    </a:lnTo>
                    <a:lnTo>
                      <a:pt x="66" y="133"/>
                    </a:lnTo>
                    <a:lnTo>
                      <a:pt x="95" y="133"/>
                    </a:lnTo>
                    <a:lnTo>
                      <a:pt x="95" y="170"/>
                    </a:lnTo>
                    <a:close/>
                    <a:moveTo>
                      <a:pt x="95" y="116"/>
                    </a:moveTo>
                    <a:lnTo>
                      <a:pt x="66" y="116"/>
                    </a:lnTo>
                    <a:lnTo>
                      <a:pt x="66" y="78"/>
                    </a:lnTo>
                    <a:lnTo>
                      <a:pt x="95" y="78"/>
                    </a:lnTo>
                    <a:lnTo>
                      <a:pt x="95" y="116"/>
                    </a:lnTo>
                    <a:close/>
                    <a:moveTo>
                      <a:pt x="95" y="62"/>
                    </a:moveTo>
                    <a:lnTo>
                      <a:pt x="66" y="62"/>
                    </a:lnTo>
                    <a:lnTo>
                      <a:pt x="66" y="24"/>
                    </a:lnTo>
                    <a:lnTo>
                      <a:pt x="95" y="24"/>
                    </a:lnTo>
                    <a:lnTo>
                      <a:pt x="95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19" name="Rectangle 94"/>
              <p:cNvSpPr>
                <a:spLocks noChangeArrowheads="1"/>
              </p:cNvSpPr>
              <p:nvPr/>
            </p:nvSpPr>
            <p:spPr bwMode="auto">
              <a:xfrm>
                <a:off x="3818" y="1990"/>
                <a:ext cx="76" cy="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20" name="Freeform 95"/>
              <p:cNvSpPr>
                <a:spLocks noEditPoints="1"/>
              </p:cNvSpPr>
              <p:nvPr/>
            </p:nvSpPr>
            <p:spPr bwMode="auto">
              <a:xfrm>
                <a:off x="3932" y="2120"/>
                <a:ext cx="113" cy="212"/>
              </a:xfrm>
              <a:custGeom>
                <a:avLst/>
                <a:gdLst>
                  <a:gd name="T0" fmla="*/ 0 w 113"/>
                  <a:gd name="T1" fmla="*/ 0 h 212"/>
                  <a:gd name="T2" fmla="*/ 0 w 113"/>
                  <a:gd name="T3" fmla="*/ 212 h 212"/>
                  <a:gd name="T4" fmla="*/ 113 w 113"/>
                  <a:gd name="T5" fmla="*/ 212 h 212"/>
                  <a:gd name="T6" fmla="*/ 113 w 113"/>
                  <a:gd name="T7" fmla="*/ 0 h 212"/>
                  <a:gd name="T8" fmla="*/ 0 w 113"/>
                  <a:gd name="T9" fmla="*/ 0 h 212"/>
                  <a:gd name="T10" fmla="*/ 94 w 113"/>
                  <a:gd name="T11" fmla="*/ 184 h 212"/>
                  <a:gd name="T12" fmla="*/ 18 w 113"/>
                  <a:gd name="T13" fmla="*/ 184 h 212"/>
                  <a:gd name="T14" fmla="*/ 18 w 113"/>
                  <a:gd name="T15" fmla="*/ 156 h 212"/>
                  <a:gd name="T16" fmla="*/ 94 w 113"/>
                  <a:gd name="T17" fmla="*/ 156 h 212"/>
                  <a:gd name="T18" fmla="*/ 94 w 113"/>
                  <a:gd name="T19" fmla="*/ 184 h 212"/>
                  <a:gd name="T20" fmla="*/ 94 w 113"/>
                  <a:gd name="T21" fmla="*/ 139 h 212"/>
                  <a:gd name="T22" fmla="*/ 18 w 113"/>
                  <a:gd name="T23" fmla="*/ 139 h 212"/>
                  <a:gd name="T24" fmla="*/ 18 w 113"/>
                  <a:gd name="T25" fmla="*/ 111 h 212"/>
                  <a:gd name="T26" fmla="*/ 94 w 113"/>
                  <a:gd name="T27" fmla="*/ 111 h 212"/>
                  <a:gd name="T28" fmla="*/ 94 w 113"/>
                  <a:gd name="T29" fmla="*/ 139 h 212"/>
                  <a:gd name="T30" fmla="*/ 94 w 113"/>
                  <a:gd name="T31" fmla="*/ 97 h 212"/>
                  <a:gd name="T32" fmla="*/ 18 w 113"/>
                  <a:gd name="T33" fmla="*/ 97 h 212"/>
                  <a:gd name="T34" fmla="*/ 18 w 113"/>
                  <a:gd name="T35" fmla="*/ 68 h 212"/>
                  <a:gd name="T36" fmla="*/ 94 w 113"/>
                  <a:gd name="T37" fmla="*/ 68 h 212"/>
                  <a:gd name="T38" fmla="*/ 94 w 113"/>
                  <a:gd name="T39" fmla="*/ 97 h 212"/>
                  <a:gd name="T40" fmla="*/ 94 w 113"/>
                  <a:gd name="T41" fmla="*/ 52 h 212"/>
                  <a:gd name="T42" fmla="*/ 18 w 113"/>
                  <a:gd name="T43" fmla="*/ 52 h 212"/>
                  <a:gd name="T44" fmla="*/ 18 w 113"/>
                  <a:gd name="T45" fmla="*/ 24 h 212"/>
                  <a:gd name="T46" fmla="*/ 94 w 113"/>
                  <a:gd name="T47" fmla="*/ 24 h 212"/>
                  <a:gd name="T48" fmla="*/ 94 w 113"/>
                  <a:gd name="T49" fmla="*/ 5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212">
                    <a:moveTo>
                      <a:pt x="0" y="0"/>
                    </a:moveTo>
                    <a:lnTo>
                      <a:pt x="0" y="212"/>
                    </a:lnTo>
                    <a:lnTo>
                      <a:pt x="113" y="212"/>
                    </a:lnTo>
                    <a:lnTo>
                      <a:pt x="113" y="0"/>
                    </a:lnTo>
                    <a:lnTo>
                      <a:pt x="0" y="0"/>
                    </a:lnTo>
                    <a:close/>
                    <a:moveTo>
                      <a:pt x="94" y="184"/>
                    </a:moveTo>
                    <a:lnTo>
                      <a:pt x="18" y="184"/>
                    </a:lnTo>
                    <a:lnTo>
                      <a:pt x="18" y="156"/>
                    </a:lnTo>
                    <a:lnTo>
                      <a:pt x="94" y="156"/>
                    </a:lnTo>
                    <a:lnTo>
                      <a:pt x="94" y="184"/>
                    </a:lnTo>
                    <a:close/>
                    <a:moveTo>
                      <a:pt x="94" y="139"/>
                    </a:moveTo>
                    <a:lnTo>
                      <a:pt x="18" y="139"/>
                    </a:lnTo>
                    <a:lnTo>
                      <a:pt x="18" y="111"/>
                    </a:lnTo>
                    <a:lnTo>
                      <a:pt x="94" y="111"/>
                    </a:lnTo>
                    <a:lnTo>
                      <a:pt x="94" y="139"/>
                    </a:lnTo>
                    <a:close/>
                    <a:moveTo>
                      <a:pt x="94" y="97"/>
                    </a:moveTo>
                    <a:lnTo>
                      <a:pt x="18" y="97"/>
                    </a:lnTo>
                    <a:lnTo>
                      <a:pt x="18" y="68"/>
                    </a:lnTo>
                    <a:lnTo>
                      <a:pt x="94" y="68"/>
                    </a:lnTo>
                    <a:lnTo>
                      <a:pt x="94" y="97"/>
                    </a:lnTo>
                    <a:close/>
                    <a:moveTo>
                      <a:pt x="94" y="52"/>
                    </a:moveTo>
                    <a:lnTo>
                      <a:pt x="18" y="52"/>
                    </a:lnTo>
                    <a:lnTo>
                      <a:pt x="18" y="24"/>
                    </a:lnTo>
                    <a:lnTo>
                      <a:pt x="94" y="24"/>
                    </a:lnTo>
                    <a:lnTo>
                      <a:pt x="94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21" name="Freeform 96"/>
              <p:cNvSpPr>
                <a:spLocks noEditPoints="1"/>
              </p:cNvSpPr>
              <p:nvPr/>
            </p:nvSpPr>
            <p:spPr bwMode="auto">
              <a:xfrm>
                <a:off x="3636" y="2018"/>
                <a:ext cx="144" cy="314"/>
              </a:xfrm>
              <a:custGeom>
                <a:avLst/>
                <a:gdLst>
                  <a:gd name="T0" fmla="*/ 118 w 144"/>
                  <a:gd name="T1" fmla="*/ 52 h 314"/>
                  <a:gd name="T2" fmla="*/ 81 w 144"/>
                  <a:gd name="T3" fmla="*/ 17 h 314"/>
                  <a:gd name="T4" fmla="*/ 66 w 144"/>
                  <a:gd name="T5" fmla="*/ 0 h 314"/>
                  <a:gd name="T6" fmla="*/ 26 w 144"/>
                  <a:gd name="T7" fmla="*/ 52 h 314"/>
                  <a:gd name="T8" fmla="*/ 0 w 144"/>
                  <a:gd name="T9" fmla="*/ 130 h 314"/>
                  <a:gd name="T10" fmla="*/ 144 w 144"/>
                  <a:gd name="T11" fmla="*/ 314 h 314"/>
                  <a:gd name="T12" fmla="*/ 118 w 144"/>
                  <a:gd name="T13" fmla="*/ 130 h 314"/>
                  <a:gd name="T14" fmla="*/ 97 w 144"/>
                  <a:gd name="T15" fmla="*/ 59 h 314"/>
                  <a:gd name="T16" fmla="*/ 50 w 144"/>
                  <a:gd name="T17" fmla="*/ 88 h 314"/>
                  <a:gd name="T18" fmla="*/ 50 w 144"/>
                  <a:gd name="T19" fmla="*/ 97 h 314"/>
                  <a:gd name="T20" fmla="*/ 97 w 144"/>
                  <a:gd name="T21" fmla="*/ 126 h 314"/>
                  <a:gd name="T22" fmla="*/ 50 w 144"/>
                  <a:gd name="T23" fmla="*/ 97 h 314"/>
                  <a:gd name="T24" fmla="*/ 21 w 144"/>
                  <a:gd name="T25" fmla="*/ 296 h 314"/>
                  <a:gd name="T26" fmla="*/ 69 w 144"/>
                  <a:gd name="T27" fmla="*/ 267 h 314"/>
                  <a:gd name="T28" fmla="*/ 69 w 144"/>
                  <a:gd name="T29" fmla="*/ 258 h 314"/>
                  <a:gd name="T30" fmla="*/ 21 w 144"/>
                  <a:gd name="T31" fmla="*/ 229 h 314"/>
                  <a:gd name="T32" fmla="*/ 69 w 144"/>
                  <a:gd name="T33" fmla="*/ 258 h 314"/>
                  <a:gd name="T34" fmla="*/ 21 w 144"/>
                  <a:gd name="T35" fmla="*/ 220 h 314"/>
                  <a:gd name="T36" fmla="*/ 69 w 144"/>
                  <a:gd name="T37" fmla="*/ 192 h 314"/>
                  <a:gd name="T38" fmla="*/ 69 w 144"/>
                  <a:gd name="T39" fmla="*/ 182 h 314"/>
                  <a:gd name="T40" fmla="*/ 21 w 144"/>
                  <a:gd name="T41" fmla="*/ 154 h 314"/>
                  <a:gd name="T42" fmla="*/ 69 w 144"/>
                  <a:gd name="T43" fmla="*/ 182 h 314"/>
                  <a:gd name="T44" fmla="*/ 78 w 144"/>
                  <a:gd name="T45" fmla="*/ 296 h 314"/>
                  <a:gd name="T46" fmla="*/ 125 w 144"/>
                  <a:gd name="T47" fmla="*/ 267 h 314"/>
                  <a:gd name="T48" fmla="*/ 125 w 144"/>
                  <a:gd name="T49" fmla="*/ 258 h 314"/>
                  <a:gd name="T50" fmla="*/ 78 w 144"/>
                  <a:gd name="T51" fmla="*/ 229 h 314"/>
                  <a:gd name="T52" fmla="*/ 125 w 144"/>
                  <a:gd name="T53" fmla="*/ 258 h 314"/>
                  <a:gd name="T54" fmla="*/ 78 w 144"/>
                  <a:gd name="T55" fmla="*/ 220 h 314"/>
                  <a:gd name="T56" fmla="*/ 125 w 144"/>
                  <a:gd name="T57" fmla="*/ 192 h 314"/>
                  <a:gd name="T58" fmla="*/ 125 w 144"/>
                  <a:gd name="T59" fmla="*/ 182 h 314"/>
                  <a:gd name="T60" fmla="*/ 78 w 144"/>
                  <a:gd name="T61" fmla="*/ 154 h 314"/>
                  <a:gd name="T62" fmla="*/ 125 w 144"/>
                  <a:gd name="T63" fmla="*/ 18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4" h="314">
                    <a:moveTo>
                      <a:pt x="118" y="130"/>
                    </a:moveTo>
                    <a:lnTo>
                      <a:pt x="118" y="52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81" y="0"/>
                    </a:lnTo>
                    <a:lnTo>
                      <a:pt x="66" y="0"/>
                    </a:lnTo>
                    <a:lnTo>
                      <a:pt x="66" y="17"/>
                    </a:lnTo>
                    <a:lnTo>
                      <a:pt x="26" y="52"/>
                    </a:lnTo>
                    <a:lnTo>
                      <a:pt x="26" y="130"/>
                    </a:lnTo>
                    <a:lnTo>
                      <a:pt x="0" y="130"/>
                    </a:lnTo>
                    <a:lnTo>
                      <a:pt x="0" y="314"/>
                    </a:lnTo>
                    <a:lnTo>
                      <a:pt x="144" y="314"/>
                    </a:lnTo>
                    <a:lnTo>
                      <a:pt x="144" y="130"/>
                    </a:lnTo>
                    <a:lnTo>
                      <a:pt x="118" y="130"/>
                    </a:lnTo>
                    <a:close/>
                    <a:moveTo>
                      <a:pt x="50" y="59"/>
                    </a:moveTo>
                    <a:lnTo>
                      <a:pt x="97" y="59"/>
                    </a:lnTo>
                    <a:lnTo>
                      <a:pt x="97" y="88"/>
                    </a:lnTo>
                    <a:lnTo>
                      <a:pt x="50" y="88"/>
                    </a:lnTo>
                    <a:lnTo>
                      <a:pt x="50" y="59"/>
                    </a:lnTo>
                    <a:close/>
                    <a:moveTo>
                      <a:pt x="50" y="97"/>
                    </a:moveTo>
                    <a:lnTo>
                      <a:pt x="97" y="97"/>
                    </a:lnTo>
                    <a:lnTo>
                      <a:pt x="97" y="126"/>
                    </a:lnTo>
                    <a:lnTo>
                      <a:pt x="50" y="126"/>
                    </a:lnTo>
                    <a:lnTo>
                      <a:pt x="50" y="97"/>
                    </a:lnTo>
                    <a:close/>
                    <a:moveTo>
                      <a:pt x="69" y="296"/>
                    </a:moveTo>
                    <a:lnTo>
                      <a:pt x="21" y="296"/>
                    </a:lnTo>
                    <a:lnTo>
                      <a:pt x="21" y="267"/>
                    </a:lnTo>
                    <a:lnTo>
                      <a:pt x="69" y="267"/>
                    </a:lnTo>
                    <a:lnTo>
                      <a:pt x="69" y="296"/>
                    </a:lnTo>
                    <a:close/>
                    <a:moveTo>
                      <a:pt x="69" y="258"/>
                    </a:moveTo>
                    <a:lnTo>
                      <a:pt x="21" y="258"/>
                    </a:lnTo>
                    <a:lnTo>
                      <a:pt x="21" y="229"/>
                    </a:lnTo>
                    <a:lnTo>
                      <a:pt x="69" y="229"/>
                    </a:lnTo>
                    <a:lnTo>
                      <a:pt x="69" y="258"/>
                    </a:lnTo>
                    <a:close/>
                    <a:moveTo>
                      <a:pt x="69" y="220"/>
                    </a:moveTo>
                    <a:lnTo>
                      <a:pt x="21" y="220"/>
                    </a:lnTo>
                    <a:lnTo>
                      <a:pt x="21" y="192"/>
                    </a:lnTo>
                    <a:lnTo>
                      <a:pt x="69" y="192"/>
                    </a:lnTo>
                    <a:lnTo>
                      <a:pt x="69" y="220"/>
                    </a:lnTo>
                    <a:close/>
                    <a:moveTo>
                      <a:pt x="69" y="182"/>
                    </a:moveTo>
                    <a:lnTo>
                      <a:pt x="21" y="182"/>
                    </a:lnTo>
                    <a:lnTo>
                      <a:pt x="21" y="154"/>
                    </a:lnTo>
                    <a:lnTo>
                      <a:pt x="69" y="154"/>
                    </a:lnTo>
                    <a:lnTo>
                      <a:pt x="69" y="182"/>
                    </a:lnTo>
                    <a:close/>
                    <a:moveTo>
                      <a:pt x="125" y="296"/>
                    </a:moveTo>
                    <a:lnTo>
                      <a:pt x="78" y="296"/>
                    </a:lnTo>
                    <a:lnTo>
                      <a:pt x="78" y="267"/>
                    </a:lnTo>
                    <a:lnTo>
                      <a:pt x="125" y="267"/>
                    </a:lnTo>
                    <a:lnTo>
                      <a:pt x="125" y="296"/>
                    </a:lnTo>
                    <a:close/>
                    <a:moveTo>
                      <a:pt x="125" y="258"/>
                    </a:moveTo>
                    <a:lnTo>
                      <a:pt x="78" y="258"/>
                    </a:lnTo>
                    <a:lnTo>
                      <a:pt x="78" y="229"/>
                    </a:lnTo>
                    <a:lnTo>
                      <a:pt x="125" y="229"/>
                    </a:lnTo>
                    <a:lnTo>
                      <a:pt x="125" y="258"/>
                    </a:lnTo>
                    <a:close/>
                    <a:moveTo>
                      <a:pt x="125" y="220"/>
                    </a:moveTo>
                    <a:lnTo>
                      <a:pt x="78" y="220"/>
                    </a:lnTo>
                    <a:lnTo>
                      <a:pt x="78" y="192"/>
                    </a:lnTo>
                    <a:lnTo>
                      <a:pt x="125" y="192"/>
                    </a:lnTo>
                    <a:lnTo>
                      <a:pt x="125" y="220"/>
                    </a:lnTo>
                    <a:close/>
                    <a:moveTo>
                      <a:pt x="125" y="182"/>
                    </a:moveTo>
                    <a:lnTo>
                      <a:pt x="78" y="182"/>
                    </a:lnTo>
                    <a:lnTo>
                      <a:pt x="78" y="154"/>
                    </a:lnTo>
                    <a:lnTo>
                      <a:pt x="125" y="154"/>
                    </a:lnTo>
                    <a:lnTo>
                      <a:pt x="125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22" name="Rectangle 97"/>
              <p:cNvSpPr>
                <a:spLocks noChangeArrowheads="1"/>
              </p:cNvSpPr>
              <p:nvPr/>
            </p:nvSpPr>
            <p:spPr bwMode="auto">
              <a:xfrm>
                <a:off x="3950" y="2103"/>
                <a:ext cx="76" cy="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</p:grpSp>
      </p:grpSp>
      <p:grpSp>
        <p:nvGrpSpPr>
          <p:cNvPr id="1050" name="Group 1049"/>
          <p:cNvGrpSpPr/>
          <p:nvPr/>
        </p:nvGrpSpPr>
        <p:grpSpPr>
          <a:xfrm>
            <a:off x="6643797" y="1649016"/>
            <a:ext cx="698660" cy="698660"/>
            <a:chOff x="5036126" y="2432462"/>
            <a:chExt cx="724391" cy="724391"/>
          </a:xfrm>
        </p:grpSpPr>
        <p:sp>
          <p:nvSpPr>
            <p:cNvPr id="146" name="Oval 145"/>
            <p:cNvSpPr/>
            <p:nvPr/>
          </p:nvSpPr>
          <p:spPr>
            <a:xfrm>
              <a:off x="5036126" y="2432462"/>
              <a:ext cx="724391" cy="724391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254000" dist="127000" dir="7020000" algn="tr" rotWithShape="0">
                <a:prstClr val="black">
                  <a:alpha val="14000"/>
                </a:prstClr>
              </a:outerShdw>
            </a:effectLst>
          </p:spPr>
          <p:txBody>
            <a:bodyPr lIns="91427" tIns="45714" rIns="91427" bIns="45714" rtlCol="0" anchor="ctr"/>
            <a:lstStyle/>
            <a:p>
              <a:pPr algn="ctr" defTabSz="684316"/>
              <a:endParaRPr lang="en-US" sz="1400" kern="0">
                <a:solidFill>
                  <a:prstClr val="white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63" name="Freeform 84"/>
            <p:cNvSpPr>
              <a:spLocks/>
            </p:cNvSpPr>
            <p:nvPr/>
          </p:nvSpPr>
          <p:spPr bwMode="auto">
            <a:xfrm>
              <a:off x="5267459" y="2590654"/>
              <a:ext cx="261725" cy="408007"/>
            </a:xfrm>
            <a:custGeom>
              <a:avLst/>
              <a:gdLst>
                <a:gd name="T0" fmla="*/ 16 w 25"/>
                <a:gd name="T1" fmla="*/ 16 h 39"/>
                <a:gd name="T2" fmla="*/ 10 w 25"/>
                <a:gd name="T3" fmla="*/ 13 h 39"/>
                <a:gd name="T4" fmla="*/ 14 w 25"/>
                <a:gd name="T5" fmla="*/ 10 h 39"/>
                <a:gd name="T6" fmla="*/ 22 w 25"/>
                <a:gd name="T7" fmla="*/ 12 h 39"/>
                <a:gd name="T8" fmla="*/ 23 w 25"/>
                <a:gd name="T9" fmla="*/ 6 h 39"/>
                <a:gd name="T10" fmla="*/ 15 w 25"/>
                <a:gd name="T11" fmla="*/ 4 h 39"/>
                <a:gd name="T12" fmla="*/ 15 w 25"/>
                <a:gd name="T13" fmla="*/ 0 h 39"/>
                <a:gd name="T14" fmla="*/ 9 w 25"/>
                <a:gd name="T15" fmla="*/ 0 h 39"/>
                <a:gd name="T16" fmla="*/ 9 w 25"/>
                <a:gd name="T17" fmla="*/ 4 h 39"/>
                <a:gd name="T18" fmla="*/ 0 w 25"/>
                <a:gd name="T19" fmla="*/ 14 h 39"/>
                <a:gd name="T20" fmla="*/ 10 w 25"/>
                <a:gd name="T21" fmla="*/ 23 h 39"/>
                <a:gd name="T22" fmla="*/ 15 w 25"/>
                <a:gd name="T23" fmla="*/ 26 h 39"/>
                <a:gd name="T24" fmla="*/ 11 w 25"/>
                <a:gd name="T25" fmla="*/ 28 h 39"/>
                <a:gd name="T26" fmla="*/ 1 w 25"/>
                <a:gd name="T27" fmla="*/ 26 h 39"/>
                <a:gd name="T28" fmla="*/ 0 w 25"/>
                <a:gd name="T29" fmla="*/ 33 h 39"/>
                <a:gd name="T30" fmla="*/ 9 w 25"/>
                <a:gd name="T31" fmla="*/ 35 h 39"/>
                <a:gd name="T32" fmla="*/ 9 w 25"/>
                <a:gd name="T33" fmla="*/ 39 h 39"/>
                <a:gd name="T34" fmla="*/ 15 w 25"/>
                <a:gd name="T35" fmla="*/ 39 h 39"/>
                <a:gd name="T36" fmla="*/ 15 w 25"/>
                <a:gd name="T37" fmla="*/ 35 h 39"/>
                <a:gd name="T38" fmla="*/ 25 w 25"/>
                <a:gd name="T39" fmla="*/ 25 h 39"/>
                <a:gd name="T40" fmla="*/ 16 w 25"/>
                <a:gd name="T4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39">
                  <a:moveTo>
                    <a:pt x="16" y="16"/>
                  </a:move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0" y="10"/>
                    <a:pt x="14" y="10"/>
                  </a:cubicBezTo>
                  <a:cubicBezTo>
                    <a:pt x="18" y="10"/>
                    <a:pt x="20" y="12"/>
                    <a:pt x="22" y="12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1" y="5"/>
                    <a:pt x="19" y="4"/>
                    <a:pt x="15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3" y="6"/>
                    <a:pt x="0" y="9"/>
                    <a:pt x="0" y="14"/>
                  </a:cubicBezTo>
                  <a:cubicBezTo>
                    <a:pt x="0" y="18"/>
                    <a:pt x="4" y="21"/>
                    <a:pt x="10" y="23"/>
                  </a:cubicBezTo>
                  <a:cubicBezTo>
                    <a:pt x="14" y="24"/>
                    <a:pt x="15" y="25"/>
                    <a:pt x="15" y="26"/>
                  </a:cubicBezTo>
                  <a:cubicBezTo>
                    <a:pt x="15" y="28"/>
                    <a:pt x="13" y="28"/>
                    <a:pt x="11" y="28"/>
                  </a:cubicBezTo>
                  <a:cubicBezTo>
                    <a:pt x="7" y="28"/>
                    <a:pt x="4" y="27"/>
                    <a:pt x="1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21" y="33"/>
                    <a:pt x="25" y="30"/>
                    <a:pt x="25" y="25"/>
                  </a:cubicBezTo>
                  <a:cubicBezTo>
                    <a:pt x="25" y="21"/>
                    <a:pt x="22" y="18"/>
                    <a:pt x="1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68469" tIns="34235" rIns="68469" bIns="34235" numCol="1" anchor="t" anchorCtr="0" compatLnSpc="1">
              <a:prstTxWarp prst="textNoShape">
                <a:avLst/>
              </a:prstTxWarp>
            </a:bodyPr>
            <a:lstStyle/>
            <a:p>
              <a:pPr defTabSz="684658"/>
              <a:endParaRPr lang="en-US" sz="1400" b="1">
                <a:solidFill>
                  <a:srgbClr val="1B49A0"/>
                </a:solidFill>
                <a:latin typeface="Calibri"/>
              </a:endParaRPr>
            </a:p>
          </p:txBody>
        </p:sp>
      </p:grpSp>
      <p:grpSp>
        <p:nvGrpSpPr>
          <p:cNvPr id="1051" name="Group 1050"/>
          <p:cNvGrpSpPr/>
          <p:nvPr/>
        </p:nvGrpSpPr>
        <p:grpSpPr>
          <a:xfrm>
            <a:off x="6630932" y="820217"/>
            <a:ext cx="724391" cy="724391"/>
            <a:chOff x="5119253" y="484909"/>
            <a:chExt cx="724391" cy="724391"/>
          </a:xfrm>
        </p:grpSpPr>
        <p:sp>
          <p:nvSpPr>
            <p:cNvPr id="165" name="Oval 164"/>
            <p:cNvSpPr/>
            <p:nvPr/>
          </p:nvSpPr>
          <p:spPr>
            <a:xfrm>
              <a:off x="5119253" y="484909"/>
              <a:ext cx="724391" cy="724391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254000" dist="127000" dir="7020000" algn="tr" rotWithShape="0">
                <a:prstClr val="black">
                  <a:alpha val="14000"/>
                </a:prstClr>
              </a:outerShdw>
            </a:effectLst>
          </p:spPr>
          <p:txBody>
            <a:bodyPr lIns="91427" tIns="45714" rIns="91427" bIns="45714" rtlCol="0" anchor="ctr"/>
            <a:lstStyle/>
            <a:p>
              <a:pPr algn="ctr" defTabSz="684316"/>
              <a:endParaRPr lang="en-US" sz="1400" kern="0">
                <a:solidFill>
                  <a:prstClr val="white"/>
                </a:solidFill>
                <a:latin typeface="Arial"/>
                <a:cs typeface="Arial" panose="020B0604020202020204" pitchFamily="34" charset="0"/>
              </a:endParaRPr>
            </a:p>
          </p:txBody>
        </p:sp>
        <p:grpSp>
          <p:nvGrpSpPr>
            <p:cNvPr id="89" name="Group 21"/>
            <p:cNvGrpSpPr>
              <a:grpSpLocks noChangeAspect="1"/>
            </p:cNvGrpSpPr>
            <p:nvPr/>
          </p:nvGrpSpPr>
          <p:grpSpPr bwMode="auto">
            <a:xfrm>
              <a:off x="5316120" y="612546"/>
              <a:ext cx="330657" cy="469117"/>
              <a:chOff x="2456" y="1022"/>
              <a:chExt cx="843" cy="1196"/>
            </a:xfrm>
            <a:solidFill>
              <a:schemeClr val="bg1"/>
            </a:solidFill>
          </p:grpSpPr>
          <p:sp>
            <p:nvSpPr>
              <p:cNvPr id="91" name="Freeform 22"/>
              <p:cNvSpPr>
                <a:spLocks noEditPoints="1"/>
              </p:cNvSpPr>
              <p:nvPr/>
            </p:nvSpPr>
            <p:spPr bwMode="auto">
              <a:xfrm>
                <a:off x="2456" y="1022"/>
                <a:ext cx="843" cy="1196"/>
              </a:xfrm>
              <a:custGeom>
                <a:avLst/>
                <a:gdLst>
                  <a:gd name="T0" fmla="*/ 338 w 357"/>
                  <a:gd name="T1" fmla="*/ 0 h 506"/>
                  <a:gd name="T2" fmla="*/ 19 w 357"/>
                  <a:gd name="T3" fmla="*/ 0 h 506"/>
                  <a:gd name="T4" fmla="*/ 0 w 357"/>
                  <a:gd name="T5" fmla="*/ 19 h 506"/>
                  <a:gd name="T6" fmla="*/ 0 w 357"/>
                  <a:gd name="T7" fmla="*/ 487 h 506"/>
                  <a:gd name="T8" fmla="*/ 19 w 357"/>
                  <a:gd name="T9" fmla="*/ 506 h 506"/>
                  <a:gd name="T10" fmla="*/ 338 w 357"/>
                  <a:gd name="T11" fmla="*/ 506 h 506"/>
                  <a:gd name="T12" fmla="*/ 357 w 357"/>
                  <a:gd name="T13" fmla="*/ 487 h 506"/>
                  <a:gd name="T14" fmla="*/ 357 w 357"/>
                  <a:gd name="T15" fmla="*/ 19 h 506"/>
                  <a:gd name="T16" fmla="*/ 338 w 357"/>
                  <a:gd name="T17" fmla="*/ 0 h 506"/>
                  <a:gd name="T18" fmla="*/ 178 w 357"/>
                  <a:gd name="T19" fmla="*/ 493 h 506"/>
                  <a:gd name="T20" fmla="*/ 158 w 357"/>
                  <a:gd name="T21" fmla="*/ 473 h 506"/>
                  <a:gd name="T22" fmla="*/ 178 w 357"/>
                  <a:gd name="T23" fmla="*/ 453 h 506"/>
                  <a:gd name="T24" fmla="*/ 199 w 357"/>
                  <a:gd name="T25" fmla="*/ 473 h 506"/>
                  <a:gd name="T26" fmla="*/ 178 w 357"/>
                  <a:gd name="T27" fmla="*/ 493 h 506"/>
                  <a:gd name="T28" fmla="*/ 337 w 357"/>
                  <a:gd name="T29" fmla="*/ 439 h 506"/>
                  <a:gd name="T30" fmla="*/ 20 w 357"/>
                  <a:gd name="T31" fmla="*/ 439 h 506"/>
                  <a:gd name="T32" fmla="*/ 20 w 357"/>
                  <a:gd name="T33" fmla="*/ 18 h 506"/>
                  <a:gd name="T34" fmla="*/ 337 w 357"/>
                  <a:gd name="T35" fmla="*/ 18 h 506"/>
                  <a:gd name="T36" fmla="*/ 337 w 357"/>
                  <a:gd name="T37" fmla="*/ 439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7" h="506">
                    <a:moveTo>
                      <a:pt x="33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498"/>
                      <a:pt x="8" y="506"/>
                      <a:pt x="19" y="506"/>
                    </a:cubicBezTo>
                    <a:cubicBezTo>
                      <a:pt x="338" y="506"/>
                      <a:pt x="338" y="506"/>
                      <a:pt x="338" y="506"/>
                    </a:cubicBezTo>
                    <a:cubicBezTo>
                      <a:pt x="348" y="506"/>
                      <a:pt x="357" y="498"/>
                      <a:pt x="357" y="487"/>
                    </a:cubicBezTo>
                    <a:cubicBezTo>
                      <a:pt x="357" y="19"/>
                      <a:pt x="357" y="19"/>
                      <a:pt x="357" y="19"/>
                    </a:cubicBezTo>
                    <a:cubicBezTo>
                      <a:pt x="357" y="9"/>
                      <a:pt x="348" y="0"/>
                      <a:pt x="338" y="0"/>
                    </a:cubicBezTo>
                    <a:close/>
                    <a:moveTo>
                      <a:pt x="178" y="493"/>
                    </a:moveTo>
                    <a:cubicBezTo>
                      <a:pt x="167" y="493"/>
                      <a:pt x="158" y="484"/>
                      <a:pt x="158" y="473"/>
                    </a:cubicBezTo>
                    <a:cubicBezTo>
                      <a:pt x="158" y="462"/>
                      <a:pt x="167" y="453"/>
                      <a:pt x="178" y="453"/>
                    </a:cubicBezTo>
                    <a:cubicBezTo>
                      <a:pt x="190" y="453"/>
                      <a:pt x="199" y="462"/>
                      <a:pt x="199" y="473"/>
                    </a:cubicBezTo>
                    <a:cubicBezTo>
                      <a:pt x="199" y="484"/>
                      <a:pt x="190" y="493"/>
                      <a:pt x="178" y="493"/>
                    </a:cubicBezTo>
                    <a:close/>
                    <a:moveTo>
                      <a:pt x="337" y="439"/>
                    </a:moveTo>
                    <a:cubicBezTo>
                      <a:pt x="20" y="439"/>
                      <a:pt x="20" y="439"/>
                      <a:pt x="20" y="43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337" y="18"/>
                      <a:pt x="337" y="18"/>
                      <a:pt x="337" y="18"/>
                    </a:cubicBezTo>
                    <a:lnTo>
                      <a:pt x="33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92" name="Freeform 23"/>
              <p:cNvSpPr>
                <a:spLocks/>
              </p:cNvSpPr>
              <p:nvPr/>
            </p:nvSpPr>
            <p:spPr bwMode="auto">
              <a:xfrm>
                <a:off x="2670" y="1152"/>
                <a:ext cx="277" cy="248"/>
              </a:xfrm>
              <a:custGeom>
                <a:avLst/>
                <a:gdLst>
                  <a:gd name="T0" fmla="*/ 25 w 117"/>
                  <a:gd name="T1" fmla="*/ 105 h 105"/>
                  <a:gd name="T2" fmla="*/ 25 w 117"/>
                  <a:gd name="T3" fmla="*/ 89 h 105"/>
                  <a:gd name="T4" fmla="*/ 10 w 117"/>
                  <a:gd name="T5" fmla="*/ 57 h 105"/>
                  <a:gd name="T6" fmla="*/ 58 w 117"/>
                  <a:gd name="T7" fmla="*/ 11 h 105"/>
                  <a:gd name="T8" fmla="*/ 105 w 117"/>
                  <a:gd name="T9" fmla="*/ 57 h 105"/>
                  <a:gd name="T10" fmla="*/ 90 w 117"/>
                  <a:gd name="T11" fmla="*/ 89 h 105"/>
                  <a:gd name="T12" fmla="*/ 90 w 117"/>
                  <a:gd name="T13" fmla="*/ 105 h 105"/>
                  <a:gd name="T14" fmla="*/ 117 w 117"/>
                  <a:gd name="T15" fmla="*/ 57 h 105"/>
                  <a:gd name="T16" fmla="*/ 58 w 117"/>
                  <a:gd name="T17" fmla="*/ 0 h 105"/>
                  <a:gd name="T18" fmla="*/ 0 w 117"/>
                  <a:gd name="T19" fmla="*/ 57 h 105"/>
                  <a:gd name="T20" fmla="*/ 25 w 117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105">
                    <a:moveTo>
                      <a:pt x="25" y="105"/>
                    </a:moveTo>
                    <a:cubicBezTo>
                      <a:pt x="25" y="89"/>
                      <a:pt x="25" y="89"/>
                      <a:pt x="25" y="89"/>
                    </a:cubicBezTo>
                    <a:cubicBezTo>
                      <a:pt x="16" y="82"/>
                      <a:pt x="10" y="70"/>
                      <a:pt x="10" y="57"/>
                    </a:cubicBezTo>
                    <a:cubicBezTo>
                      <a:pt x="10" y="32"/>
                      <a:pt x="33" y="11"/>
                      <a:pt x="58" y="11"/>
                    </a:cubicBezTo>
                    <a:cubicBezTo>
                      <a:pt x="84" y="11"/>
                      <a:pt x="105" y="32"/>
                      <a:pt x="105" y="57"/>
                    </a:cubicBezTo>
                    <a:cubicBezTo>
                      <a:pt x="105" y="70"/>
                      <a:pt x="100" y="82"/>
                      <a:pt x="90" y="89"/>
                    </a:cubicBezTo>
                    <a:cubicBezTo>
                      <a:pt x="90" y="105"/>
                      <a:pt x="90" y="105"/>
                      <a:pt x="90" y="105"/>
                    </a:cubicBezTo>
                    <a:cubicBezTo>
                      <a:pt x="107" y="93"/>
                      <a:pt x="117" y="76"/>
                      <a:pt x="117" y="57"/>
                    </a:cubicBezTo>
                    <a:cubicBezTo>
                      <a:pt x="117" y="25"/>
                      <a:pt x="90" y="0"/>
                      <a:pt x="58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6"/>
                      <a:pt x="10" y="93"/>
                      <a:pt x="25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93" name="Freeform 24"/>
              <p:cNvSpPr>
                <a:spLocks/>
              </p:cNvSpPr>
              <p:nvPr/>
            </p:nvSpPr>
            <p:spPr bwMode="auto">
              <a:xfrm>
                <a:off x="2576" y="1273"/>
                <a:ext cx="555" cy="678"/>
              </a:xfrm>
              <a:custGeom>
                <a:avLst/>
                <a:gdLst>
                  <a:gd name="T0" fmla="*/ 40 w 235"/>
                  <a:gd name="T1" fmla="*/ 200 h 287"/>
                  <a:gd name="T2" fmla="*/ 75 w 235"/>
                  <a:gd name="T3" fmla="*/ 272 h 287"/>
                  <a:gd name="T4" fmla="*/ 96 w 235"/>
                  <a:gd name="T5" fmla="*/ 287 h 287"/>
                  <a:gd name="T6" fmla="*/ 195 w 235"/>
                  <a:gd name="T7" fmla="*/ 287 h 287"/>
                  <a:gd name="T8" fmla="*/ 213 w 235"/>
                  <a:gd name="T9" fmla="*/ 274 h 287"/>
                  <a:gd name="T10" fmla="*/ 235 w 235"/>
                  <a:gd name="T11" fmla="*/ 200 h 287"/>
                  <a:gd name="T12" fmla="*/ 235 w 235"/>
                  <a:gd name="T13" fmla="*/ 131 h 287"/>
                  <a:gd name="T14" fmla="*/ 216 w 235"/>
                  <a:gd name="T15" fmla="*/ 112 h 287"/>
                  <a:gd name="T16" fmla="*/ 197 w 235"/>
                  <a:gd name="T17" fmla="*/ 131 h 287"/>
                  <a:gd name="T18" fmla="*/ 197 w 235"/>
                  <a:gd name="T19" fmla="*/ 120 h 287"/>
                  <a:gd name="T20" fmla="*/ 176 w 235"/>
                  <a:gd name="T21" fmla="*/ 101 h 287"/>
                  <a:gd name="T22" fmla="*/ 157 w 235"/>
                  <a:gd name="T23" fmla="*/ 120 h 287"/>
                  <a:gd name="T24" fmla="*/ 157 w 235"/>
                  <a:gd name="T25" fmla="*/ 108 h 287"/>
                  <a:gd name="T26" fmla="*/ 138 w 235"/>
                  <a:gd name="T27" fmla="*/ 88 h 287"/>
                  <a:gd name="T28" fmla="*/ 119 w 235"/>
                  <a:gd name="T29" fmla="*/ 107 h 287"/>
                  <a:gd name="T30" fmla="*/ 119 w 235"/>
                  <a:gd name="T31" fmla="*/ 19 h 287"/>
                  <a:gd name="T32" fmla="*/ 98 w 235"/>
                  <a:gd name="T33" fmla="*/ 0 h 287"/>
                  <a:gd name="T34" fmla="*/ 79 w 235"/>
                  <a:gd name="T35" fmla="*/ 19 h 287"/>
                  <a:gd name="T36" fmla="*/ 79 w 235"/>
                  <a:gd name="T37" fmla="*/ 164 h 287"/>
                  <a:gd name="T38" fmla="*/ 56 w 235"/>
                  <a:gd name="T39" fmla="*/ 133 h 287"/>
                  <a:gd name="T40" fmla="*/ 19 w 235"/>
                  <a:gd name="T41" fmla="*/ 105 h 287"/>
                  <a:gd name="T42" fmla="*/ 0 w 235"/>
                  <a:gd name="T43" fmla="*/ 120 h 287"/>
                  <a:gd name="T44" fmla="*/ 19 w 235"/>
                  <a:gd name="T45" fmla="*/ 149 h 287"/>
                  <a:gd name="T46" fmla="*/ 40 w 235"/>
                  <a:gd name="T47" fmla="*/ 20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5" h="287">
                    <a:moveTo>
                      <a:pt x="40" y="200"/>
                    </a:moveTo>
                    <a:cubicBezTo>
                      <a:pt x="62" y="235"/>
                      <a:pt x="71" y="258"/>
                      <a:pt x="75" y="272"/>
                    </a:cubicBezTo>
                    <a:cubicBezTo>
                      <a:pt x="78" y="281"/>
                      <a:pt x="86" y="287"/>
                      <a:pt x="96" y="287"/>
                    </a:cubicBezTo>
                    <a:cubicBezTo>
                      <a:pt x="195" y="287"/>
                      <a:pt x="195" y="287"/>
                      <a:pt x="195" y="287"/>
                    </a:cubicBezTo>
                    <a:cubicBezTo>
                      <a:pt x="203" y="287"/>
                      <a:pt x="210" y="282"/>
                      <a:pt x="213" y="274"/>
                    </a:cubicBezTo>
                    <a:cubicBezTo>
                      <a:pt x="235" y="221"/>
                      <a:pt x="235" y="200"/>
                      <a:pt x="235" y="200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35" y="122"/>
                      <a:pt x="225" y="112"/>
                      <a:pt x="216" y="112"/>
                    </a:cubicBezTo>
                    <a:cubicBezTo>
                      <a:pt x="204" y="112"/>
                      <a:pt x="197" y="122"/>
                      <a:pt x="197" y="131"/>
                    </a:cubicBezTo>
                    <a:cubicBezTo>
                      <a:pt x="197" y="120"/>
                      <a:pt x="197" y="120"/>
                      <a:pt x="197" y="120"/>
                    </a:cubicBezTo>
                    <a:cubicBezTo>
                      <a:pt x="197" y="109"/>
                      <a:pt x="187" y="101"/>
                      <a:pt x="176" y="101"/>
                    </a:cubicBezTo>
                    <a:cubicBezTo>
                      <a:pt x="166" y="101"/>
                      <a:pt x="157" y="109"/>
                      <a:pt x="157" y="120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7" y="97"/>
                      <a:pt x="148" y="88"/>
                      <a:pt x="138" y="88"/>
                    </a:cubicBezTo>
                    <a:cubicBezTo>
                      <a:pt x="126" y="88"/>
                      <a:pt x="119" y="97"/>
                      <a:pt x="119" y="107"/>
                    </a:cubicBezTo>
                    <a:cubicBezTo>
                      <a:pt x="119" y="19"/>
                      <a:pt x="119" y="19"/>
                      <a:pt x="119" y="19"/>
                    </a:cubicBezTo>
                    <a:cubicBezTo>
                      <a:pt x="119" y="8"/>
                      <a:pt x="109" y="0"/>
                      <a:pt x="98" y="0"/>
                    </a:cubicBezTo>
                    <a:cubicBezTo>
                      <a:pt x="88" y="0"/>
                      <a:pt x="79" y="8"/>
                      <a:pt x="79" y="19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9" y="164"/>
                      <a:pt x="63" y="143"/>
                      <a:pt x="56" y="133"/>
                    </a:cubicBezTo>
                    <a:cubicBezTo>
                      <a:pt x="42" y="118"/>
                      <a:pt x="31" y="105"/>
                      <a:pt x="19" y="105"/>
                    </a:cubicBezTo>
                    <a:cubicBezTo>
                      <a:pt x="6" y="105"/>
                      <a:pt x="0" y="112"/>
                      <a:pt x="0" y="120"/>
                    </a:cubicBezTo>
                    <a:cubicBezTo>
                      <a:pt x="0" y="128"/>
                      <a:pt x="12" y="139"/>
                      <a:pt x="19" y="149"/>
                    </a:cubicBezTo>
                    <a:cubicBezTo>
                      <a:pt x="27" y="164"/>
                      <a:pt x="40" y="200"/>
                      <a:pt x="40" y="2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</p:grpSp>
      </p:grpSp>
      <p:grpSp>
        <p:nvGrpSpPr>
          <p:cNvPr id="1052" name="Group 1051"/>
          <p:cNvGrpSpPr/>
          <p:nvPr/>
        </p:nvGrpSpPr>
        <p:grpSpPr>
          <a:xfrm>
            <a:off x="6630932" y="3280883"/>
            <a:ext cx="724391" cy="724391"/>
            <a:chOff x="7618020" y="2610592"/>
            <a:chExt cx="724391" cy="724391"/>
          </a:xfrm>
        </p:grpSpPr>
        <p:sp>
          <p:nvSpPr>
            <p:cNvPr id="166" name="Oval 165"/>
            <p:cNvSpPr/>
            <p:nvPr/>
          </p:nvSpPr>
          <p:spPr>
            <a:xfrm>
              <a:off x="7618020" y="2610592"/>
              <a:ext cx="724391" cy="724391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254000" dist="127000" dir="7020000" algn="tr" rotWithShape="0">
                <a:prstClr val="black">
                  <a:alpha val="14000"/>
                </a:prstClr>
              </a:outerShdw>
            </a:effectLst>
          </p:spPr>
          <p:txBody>
            <a:bodyPr lIns="91427" tIns="45714" rIns="91427" bIns="45714" rtlCol="0" anchor="ctr"/>
            <a:lstStyle/>
            <a:p>
              <a:pPr algn="ctr" defTabSz="684316"/>
              <a:endParaRPr lang="en-US" sz="1400" kern="0">
                <a:solidFill>
                  <a:prstClr val="white"/>
                </a:solidFill>
                <a:latin typeface="Arial"/>
                <a:cs typeface="Arial" panose="020B0604020202020204" pitchFamily="34" charset="0"/>
              </a:endParaRPr>
            </a:p>
          </p:txBody>
        </p:sp>
        <p:grpSp>
          <p:nvGrpSpPr>
            <p:cNvPr id="54" name="Group 71"/>
            <p:cNvGrpSpPr>
              <a:grpSpLocks noChangeAspect="1"/>
            </p:cNvGrpSpPr>
            <p:nvPr/>
          </p:nvGrpSpPr>
          <p:grpSpPr bwMode="auto">
            <a:xfrm>
              <a:off x="7732412" y="2743199"/>
              <a:ext cx="484186" cy="427512"/>
              <a:chOff x="3643" y="1986"/>
              <a:chExt cx="393" cy="347"/>
            </a:xfrm>
            <a:solidFill>
              <a:schemeClr val="bg1"/>
            </a:solidFill>
            <a:effectLst/>
          </p:grpSpPr>
          <p:sp>
            <p:nvSpPr>
              <p:cNvPr id="55" name="Freeform 72"/>
              <p:cNvSpPr>
                <a:spLocks/>
              </p:cNvSpPr>
              <p:nvPr/>
            </p:nvSpPr>
            <p:spPr bwMode="auto">
              <a:xfrm>
                <a:off x="3757" y="2111"/>
                <a:ext cx="37" cy="36"/>
              </a:xfrm>
              <a:custGeom>
                <a:avLst/>
                <a:gdLst>
                  <a:gd name="T0" fmla="*/ 5 w 16"/>
                  <a:gd name="T1" fmla="*/ 0 h 15"/>
                  <a:gd name="T2" fmla="*/ 0 w 16"/>
                  <a:gd name="T3" fmla="*/ 15 h 15"/>
                  <a:gd name="T4" fmla="*/ 3 w 16"/>
                  <a:gd name="T5" fmla="*/ 14 h 15"/>
                  <a:gd name="T6" fmla="*/ 15 w 16"/>
                  <a:gd name="T7" fmla="*/ 10 h 15"/>
                  <a:gd name="T8" fmla="*/ 16 w 16"/>
                  <a:gd name="T9" fmla="*/ 9 h 15"/>
                  <a:gd name="T10" fmla="*/ 16 w 16"/>
                  <a:gd name="T11" fmla="*/ 4 h 15"/>
                  <a:gd name="T12" fmla="*/ 16 w 16"/>
                  <a:gd name="T13" fmla="*/ 3 h 15"/>
                  <a:gd name="T14" fmla="*/ 15 w 16"/>
                  <a:gd name="T15" fmla="*/ 3 h 15"/>
                  <a:gd name="T16" fmla="*/ 6 w 16"/>
                  <a:gd name="T17" fmla="*/ 0 h 15"/>
                  <a:gd name="T18" fmla="*/ 5 w 16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5">
                    <a:moveTo>
                      <a:pt x="5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2"/>
                      <a:pt x="10" y="11"/>
                      <a:pt x="15" y="1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2"/>
                      <a:pt x="6" y="0"/>
                      <a:pt x="6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56" name="Freeform 73"/>
              <p:cNvSpPr>
                <a:spLocks/>
              </p:cNvSpPr>
              <p:nvPr/>
            </p:nvSpPr>
            <p:spPr bwMode="auto">
              <a:xfrm>
                <a:off x="3660" y="21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57" name="Freeform 74"/>
              <p:cNvSpPr>
                <a:spLocks/>
              </p:cNvSpPr>
              <p:nvPr/>
            </p:nvSpPr>
            <p:spPr bwMode="auto">
              <a:xfrm>
                <a:off x="3643" y="2003"/>
                <a:ext cx="135" cy="280"/>
              </a:xfrm>
              <a:custGeom>
                <a:avLst/>
                <a:gdLst>
                  <a:gd name="T0" fmla="*/ 31 w 57"/>
                  <a:gd name="T1" fmla="*/ 67 h 119"/>
                  <a:gd name="T2" fmla="*/ 31 w 57"/>
                  <a:gd name="T3" fmla="*/ 67 h 119"/>
                  <a:gd name="T4" fmla="*/ 32 w 57"/>
                  <a:gd name="T5" fmla="*/ 67 h 119"/>
                  <a:gd name="T6" fmla="*/ 36 w 57"/>
                  <a:gd name="T7" fmla="*/ 65 h 119"/>
                  <a:gd name="T8" fmla="*/ 37 w 57"/>
                  <a:gd name="T9" fmla="*/ 65 h 119"/>
                  <a:gd name="T10" fmla="*/ 37 w 57"/>
                  <a:gd name="T11" fmla="*/ 64 h 119"/>
                  <a:gd name="T12" fmla="*/ 39 w 57"/>
                  <a:gd name="T13" fmla="*/ 64 h 119"/>
                  <a:gd name="T14" fmla="*/ 45 w 57"/>
                  <a:gd name="T15" fmla="*/ 62 h 119"/>
                  <a:gd name="T16" fmla="*/ 46 w 57"/>
                  <a:gd name="T17" fmla="*/ 61 h 119"/>
                  <a:gd name="T18" fmla="*/ 45 w 57"/>
                  <a:gd name="T19" fmla="*/ 58 h 119"/>
                  <a:gd name="T20" fmla="*/ 47 w 57"/>
                  <a:gd name="T21" fmla="*/ 56 h 119"/>
                  <a:gd name="T22" fmla="*/ 47 w 57"/>
                  <a:gd name="T23" fmla="*/ 55 h 119"/>
                  <a:gd name="T24" fmla="*/ 43 w 57"/>
                  <a:gd name="T25" fmla="*/ 51 h 119"/>
                  <a:gd name="T26" fmla="*/ 54 w 57"/>
                  <a:gd name="T27" fmla="*/ 43 h 119"/>
                  <a:gd name="T28" fmla="*/ 54 w 57"/>
                  <a:gd name="T29" fmla="*/ 39 h 119"/>
                  <a:gd name="T30" fmla="*/ 54 w 57"/>
                  <a:gd name="T31" fmla="*/ 36 h 119"/>
                  <a:gd name="T32" fmla="*/ 54 w 57"/>
                  <a:gd name="T33" fmla="*/ 36 h 119"/>
                  <a:gd name="T34" fmla="*/ 54 w 57"/>
                  <a:gd name="T35" fmla="*/ 35 h 119"/>
                  <a:gd name="T36" fmla="*/ 53 w 57"/>
                  <a:gd name="T37" fmla="*/ 29 h 119"/>
                  <a:gd name="T38" fmla="*/ 54 w 57"/>
                  <a:gd name="T39" fmla="*/ 23 h 119"/>
                  <a:gd name="T40" fmla="*/ 56 w 57"/>
                  <a:gd name="T41" fmla="*/ 20 h 119"/>
                  <a:gd name="T42" fmla="*/ 57 w 57"/>
                  <a:gd name="T43" fmla="*/ 20 h 119"/>
                  <a:gd name="T44" fmla="*/ 57 w 57"/>
                  <a:gd name="T45" fmla="*/ 8 h 119"/>
                  <a:gd name="T46" fmla="*/ 57 w 57"/>
                  <a:gd name="T47" fmla="*/ 7 h 119"/>
                  <a:gd name="T48" fmla="*/ 52 w 57"/>
                  <a:gd name="T49" fmla="*/ 4 h 119"/>
                  <a:gd name="T50" fmla="*/ 48 w 57"/>
                  <a:gd name="T51" fmla="*/ 1 h 119"/>
                  <a:gd name="T52" fmla="*/ 42 w 57"/>
                  <a:gd name="T53" fmla="*/ 0 h 119"/>
                  <a:gd name="T54" fmla="*/ 31 w 57"/>
                  <a:gd name="T55" fmla="*/ 4 h 119"/>
                  <a:gd name="T56" fmla="*/ 27 w 57"/>
                  <a:gd name="T57" fmla="*/ 14 h 119"/>
                  <a:gd name="T58" fmla="*/ 27 w 57"/>
                  <a:gd name="T59" fmla="*/ 21 h 119"/>
                  <a:gd name="T60" fmla="*/ 26 w 57"/>
                  <a:gd name="T61" fmla="*/ 21 h 119"/>
                  <a:gd name="T62" fmla="*/ 25 w 57"/>
                  <a:gd name="T63" fmla="*/ 23 h 119"/>
                  <a:gd name="T64" fmla="*/ 24 w 57"/>
                  <a:gd name="T65" fmla="*/ 26 h 119"/>
                  <a:gd name="T66" fmla="*/ 27 w 57"/>
                  <a:gd name="T67" fmla="*/ 33 h 119"/>
                  <a:gd name="T68" fmla="*/ 29 w 57"/>
                  <a:gd name="T69" fmla="*/ 34 h 119"/>
                  <a:gd name="T70" fmla="*/ 30 w 57"/>
                  <a:gd name="T71" fmla="*/ 39 h 119"/>
                  <a:gd name="T72" fmla="*/ 30 w 57"/>
                  <a:gd name="T73" fmla="*/ 43 h 119"/>
                  <a:gd name="T74" fmla="*/ 30 w 57"/>
                  <a:gd name="T75" fmla="*/ 43 h 119"/>
                  <a:gd name="T76" fmla="*/ 41 w 57"/>
                  <a:gd name="T77" fmla="*/ 51 h 119"/>
                  <a:gd name="T78" fmla="*/ 41 w 57"/>
                  <a:gd name="T79" fmla="*/ 51 h 119"/>
                  <a:gd name="T80" fmla="*/ 37 w 57"/>
                  <a:gd name="T81" fmla="*/ 55 h 119"/>
                  <a:gd name="T82" fmla="*/ 39 w 57"/>
                  <a:gd name="T83" fmla="*/ 58 h 119"/>
                  <a:gd name="T84" fmla="*/ 37 w 57"/>
                  <a:gd name="T85" fmla="*/ 61 h 119"/>
                  <a:gd name="T86" fmla="*/ 37 w 57"/>
                  <a:gd name="T87" fmla="*/ 61 h 119"/>
                  <a:gd name="T88" fmla="*/ 37 w 57"/>
                  <a:gd name="T89" fmla="*/ 62 h 119"/>
                  <a:gd name="T90" fmla="*/ 37 w 57"/>
                  <a:gd name="T91" fmla="*/ 64 h 119"/>
                  <a:gd name="T92" fmla="*/ 31 w 57"/>
                  <a:gd name="T93" fmla="*/ 46 h 119"/>
                  <a:gd name="T94" fmla="*/ 29 w 57"/>
                  <a:gd name="T95" fmla="*/ 46 h 119"/>
                  <a:gd name="T96" fmla="*/ 19 w 57"/>
                  <a:gd name="T97" fmla="*/ 50 h 119"/>
                  <a:gd name="T98" fmla="*/ 12 w 57"/>
                  <a:gd name="T99" fmla="*/ 52 h 119"/>
                  <a:gd name="T100" fmla="*/ 9 w 57"/>
                  <a:gd name="T101" fmla="*/ 53 h 119"/>
                  <a:gd name="T102" fmla="*/ 7 w 57"/>
                  <a:gd name="T103" fmla="*/ 54 h 119"/>
                  <a:gd name="T104" fmla="*/ 5 w 57"/>
                  <a:gd name="T105" fmla="*/ 57 h 119"/>
                  <a:gd name="T106" fmla="*/ 1 w 57"/>
                  <a:gd name="T107" fmla="*/ 78 h 119"/>
                  <a:gd name="T108" fmla="*/ 0 w 57"/>
                  <a:gd name="T109" fmla="*/ 113 h 119"/>
                  <a:gd name="T110" fmla="*/ 0 w 57"/>
                  <a:gd name="T111" fmla="*/ 114 h 119"/>
                  <a:gd name="T112" fmla="*/ 3 w 57"/>
                  <a:gd name="T113" fmla="*/ 115 h 119"/>
                  <a:gd name="T114" fmla="*/ 17 w 57"/>
                  <a:gd name="T115" fmla="*/ 119 h 119"/>
                  <a:gd name="T116" fmla="*/ 19 w 57"/>
                  <a:gd name="T117" fmla="*/ 119 h 119"/>
                  <a:gd name="T118" fmla="*/ 19 w 57"/>
                  <a:gd name="T119" fmla="*/ 118 h 119"/>
                  <a:gd name="T120" fmla="*/ 23 w 57"/>
                  <a:gd name="T121" fmla="*/ 85 h 119"/>
                  <a:gd name="T122" fmla="*/ 31 w 57"/>
                  <a:gd name="T123" fmla="*/ 6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" h="119">
                    <a:moveTo>
                      <a:pt x="31" y="67"/>
                    </a:moveTo>
                    <a:cubicBezTo>
                      <a:pt x="31" y="67"/>
                      <a:pt x="31" y="67"/>
                      <a:pt x="31" y="67"/>
                    </a:cubicBezTo>
                    <a:cubicBezTo>
                      <a:pt x="31" y="67"/>
                      <a:pt x="32" y="67"/>
                      <a:pt x="32" y="67"/>
                    </a:cubicBezTo>
                    <a:cubicBezTo>
                      <a:pt x="33" y="66"/>
                      <a:pt x="34" y="66"/>
                      <a:pt x="36" y="65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40" y="63"/>
                      <a:pt x="43" y="62"/>
                      <a:pt x="45" y="62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54" y="43"/>
                      <a:pt x="54" y="43"/>
                      <a:pt x="54" y="43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3" y="33"/>
                      <a:pt x="53" y="31"/>
                      <a:pt x="53" y="29"/>
                    </a:cubicBezTo>
                    <a:cubicBezTo>
                      <a:pt x="53" y="27"/>
                      <a:pt x="53" y="25"/>
                      <a:pt x="54" y="23"/>
                    </a:cubicBezTo>
                    <a:cubicBezTo>
                      <a:pt x="55" y="22"/>
                      <a:pt x="56" y="21"/>
                      <a:pt x="56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6"/>
                      <a:pt x="54" y="5"/>
                      <a:pt x="52" y="4"/>
                    </a:cubicBezTo>
                    <a:cubicBezTo>
                      <a:pt x="51" y="3"/>
                      <a:pt x="49" y="2"/>
                      <a:pt x="48" y="1"/>
                    </a:cubicBezTo>
                    <a:cubicBezTo>
                      <a:pt x="46" y="1"/>
                      <a:pt x="44" y="0"/>
                      <a:pt x="42" y="0"/>
                    </a:cubicBezTo>
                    <a:cubicBezTo>
                      <a:pt x="37" y="0"/>
                      <a:pt x="33" y="2"/>
                      <a:pt x="31" y="4"/>
                    </a:cubicBezTo>
                    <a:cubicBezTo>
                      <a:pt x="28" y="7"/>
                      <a:pt x="27" y="10"/>
                      <a:pt x="27" y="14"/>
                    </a:cubicBezTo>
                    <a:cubicBezTo>
                      <a:pt x="27" y="17"/>
                      <a:pt x="27" y="20"/>
                      <a:pt x="27" y="21"/>
                    </a:cubicBezTo>
                    <a:cubicBezTo>
                      <a:pt x="27" y="21"/>
                      <a:pt x="27" y="21"/>
                      <a:pt x="26" y="21"/>
                    </a:cubicBezTo>
                    <a:cubicBezTo>
                      <a:pt x="26" y="21"/>
                      <a:pt x="25" y="22"/>
                      <a:pt x="25" y="23"/>
                    </a:cubicBezTo>
                    <a:cubicBezTo>
                      <a:pt x="24" y="24"/>
                      <a:pt x="24" y="25"/>
                      <a:pt x="24" y="26"/>
                    </a:cubicBezTo>
                    <a:cubicBezTo>
                      <a:pt x="24" y="29"/>
                      <a:pt x="25" y="31"/>
                      <a:pt x="27" y="33"/>
                    </a:cubicBezTo>
                    <a:cubicBezTo>
                      <a:pt x="27" y="33"/>
                      <a:pt x="28" y="34"/>
                      <a:pt x="29" y="34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4" y="48"/>
                      <a:pt x="19" y="50"/>
                    </a:cubicBezTo>
                    <a:cubicBezTo>
                      <a:pt x="16" y="50"/>
                      <a:pt x="14" y="51"/>
                      <a:pt x="12" y="52"/>
                    </a:cubicBezTo>
                    <a:cubicBezTo>
                      <a:pt x="10" y="53"/>
                      <a:pt x="10" y="53"/>
                      <a:pt x="9" y="53"/>
                    </a:cubicBezTo>
                    <a:cubicBezTo>
                      <a:pt x="8" y="54"/>
                      <a:pt x="7" y="54"/>
                      <a:pt x="7" y="54"/>
                    </a:cubicBezTo>
                    <a:cubicBezTo>
                      <a:pt x="6" y="55"/>
                      <a:pt x="6" y="56"/>
                      <a:pt x="5" y="57"/>
                    </a:cubicBezTo>
                    <a:cubicBezTo>
                      <a:pt x="4" y="61"/>
                      <a:pt x="2" y="68"/>
                      <a:pt x="1" y="78"/>
                    </a:cubicBezTo>
                    <a:cubicBezTo>
                      <a:pt x="0" y="88"/>
                      <a:pt x="0" y="100"/>
                      <a:pt x="0" y="113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1" y="115"/>
                      <a:pt x="2" y="115"/>
                      <a:pt x="3" y="115"/>
                    </a:cubicBezTo>
                    <a:cubicBezTo>
                      <a:pt x="5" y="117"/>
                      <a:pt x="11" y="118"/>
                      <a:pt x="17" y="119"/>
                    </a:cubicBezTo>
                    <a:cubicBezTo>
                      <a:pt x="19" y="119"/>
                      <a:pt x="19" y="119"/>
                      <a:pt x="19" y="119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20" y="105"/>
                      <a:pt x="21" y="94"/>
                      <a:pt x="23" y="85"/>
                    </a:cubicBezTo>
                    <a:cubicBezTo>
                      <a:pt x="25" y="77"/>
                      <a:pt x="27" y="70"/>
                      <a:pt x="31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58" name="Freeform 75"/>
              <p:cNvSpPr>
                <a:spLocks/>
              </p:cNvSpPr>
              <p:nvPr/>
            </p:nvSpPr>
            <p:spPr bwMode="auto">
              <a:xfrm>
                <a:off x="3884" y="2003"/>
                <a:ext cx="152" cy="280"/>
              </a:xfrm>
              <a:custGeom>
                <a:avLst/>
                <a:gdLst>
                  <a:gd name="T0" fmla="*/ 62 w 64"/>
                  <a:gd name="T1" fmla="*/ 75 h 119"/>
                  <a:gd name="T2" fmla="*/ 59 w 64"/>
                  <a:gd name="T3" fmla="*/ 63 h 119"/>
                  <a:gd name="T4" fmla="*/ 58 w 64"/>
                  <a:gd name="T5" fmla="*/ 60 h 119"/>
                  <a:gd name="T6" fmla="*/ 57 w 64"/>
                  <a:gd name="T7" fmla="*/ 57 h 119"/>
                  <a:gd name="T8" fmla="*/ 57 w 64"/>
                  <a:gd name="T9" fmla="*/ 57 h 119"/>
                  <a:gd name="T10" fmla="*/ 57 w 64"/>
                  <a:gd name="T11" fmla="*/ 57 h 119"/>
                  <a:gd name="T12" fmla="*/ 57 w 64"/>
                  <a:gd name="T13" fmla="*/ 57 h 119"/>
                  <a:gd name="T14" fmla="*/ 57 w 64"/>
                  <a:gd name="T15" fmla="*/ 57 h 119"/>
                  <a:gd name="T16" fmla="*/ 55 w 64"/>
                  <a:gd name="T17" fmla="*/ 56 h 119"/>
                  <a:gd name="T18" fmla="*/ 36 w 64"/>
                  <a:gd name="T19" fmla="*/ 48 h 119"/>
                  <a:gd name="T20" fmla="*/ 32 w 64"/>
                  <a:gd name="T21" fmla="*/ 47 h 119"/>
                  <a:gd name="T22" fmla="*/ 43 w 64"/>
                  <a:gd name="T23" fmla="*/ 42 h 119"/>
                  <a:gd name="T24" fmla="*/ 42 w 64"/>
                  <a:gd name="T25" fmla="*/ 40 h 119"/>
                  <a:gd name="T26" fmla="*/ 39 w 64"/>
                  <a:gd name="T27" fmla="*/ 27 h 119"/>
                  <a:gd name="T28" fmla="*/ 39 w 64"/>
                  <a:gd name="T29" fmla="*/ 25 h 119"/>
                  <a:gd name="T30" fmla="*/ 39 w 64"/>
                  <a:gd name="T31" fmla="*/ 24 h 119"/>
                  <a:gd name="T32" fmla="*/ 39 w 64"/>
                  <a:gd name="T33" fmla="*/ 24 h 119"/>
                  <a:gd name="T34" fmla="*/ 39 w 64"/>
                  <a:gd name="T35" fmla="*/ 24 h 119"/>
                  <a:gd name="T36" fmla="*/ 37 w 64"/>
                  <a:gd name="T37" fmla="*/ 9 h 119"/>
                  <a:gd name="T38" fmla="*/ 31 w 64"/>
                  <a:gd name="T39" fmla="*/ 3 h 119"/>
                  <a:gd name="T40" fmla="*/ 22 w 64"/>
                  <a:gd name="T41" fmla="*/ 0 h 119"/>
                  <a:gd name="T42" fmla="*/ 12 w 64"/>
                  <a:gd name="T43" fmla="*/ 3 h 119"/>
                  <a:gd name="T44" fmla="*/ 7 w 64"/>
                  <a:gd name="T45" fmla="*/ 9 h 119"/>
                  <a:gd name="T46" fmla="*/ 6 w 64"/>
                  <a:gd name="T47" fmla="*/ 9 h 119"/>
                  <a:gd name="T48" fmla="*/ 6 w 64"/>
                  <a:gd name="T49" fmla="*/ 20 h 119"/>
                  <a:gd name="T50" fmla="*/ 7 w 64"/>
                  <a:gd name="T51" fmla="*/ 20 h 119"/>
                  <a:gd name="T52" fmla="*/ 9 w 64"/>
                  <a:gd name="T53" fmla="*/ 23 h 119"/>
                  <a:gd name="T54" fmla="*/ 11 w 64"/>
                  <a:gd name="T55" fmla="*/ 29 h 119"/>
                  <a:gd name="T56" fmla="*/ 6 w 64"/>
                  <a:gd name="T57" fmla="*/ 41 h 119"/>
                  <a:gd name="T58" fmla="*/ 5 w 64"/>
                  <a:gd name="T59" fmla="*/ 42 h 119"/>
                  <a:gd name="T60" fmla="*/ 3 w 64"/>
                  <a:gd name="T61" fmla="*/ 43 h 119"/>
                  <a:gd name="T62" fmla="*/ 11 w 64"/>
                  <a:gd name="T63" fmla="*/ 47 h 119"/>
                  <a:gd name="T64" fmla="*/ 7 w 64"/>
                  <a:gd name="T65" fmla="*/ 48 h 119"/>
                  <a:gd name="T66" fmla="*/ 1 w 64"/>
                  <a:gd name="T67" fmla="*/ 51 h 119"/>
                  <a:gd name="T68" fmla="*/ 0 w 64"/>
                  <a:gd name="T69" fmla="*/ 51 h 119"/>
                  <a:gd name="T70" fmla="*/ 0 w 64"/>
                  <a:gd name="T71" fmla="*/ 54 h 119"/>
                  <a:gd name="T72" fmla="*/ 0 w 64"/>
                  <a:gd name="T73" fmla="*/ 55 h 119"/>
                  <a:gd name="T74" fmla="*/ 1 w 64"/>
                  <a:gd name="T75" fmla="*/ 56 h 119"/>
                  <a:gd name="T76" fmla="*/ 4 w 64"/>
                  <a:gd name="T77" fmla="*/ 57 h 119"/>
                  <a:gd name="T78" fmla="*/ 5 w 64"/>
                  <a:gd name="T79" fmla="*/ 57 h 119"/>
                  <a:gd name="T80" fmla="*/ 11 w 64"/>
                  <a:gd name="T81" fmla="*/ 47 h 119"/>
                  <a:gd name="T82" fmla="*/ 18 w 64"/>
                  <a:gd name="T83" fmla="*/ 62 h 119"/>
                  <a:gd name="T84" fmla="*/ 19 w 64"/>
                  <a:gd name="T85" fmla="*/ 62 h 119"/>
                  <a:gd name="T86" fmla="*/ 23 w 64"/>
                  <a:gd name="T87" fmla="*/ 63 h 119"/>
                  <a:gd name="T88" fmla="*/ 24 w 64"/>
                  <a:gd name="T89" fmla="*/ 64 h 119"/>
                  <a:gd name="T90" fmla="*/ 32 w 64"/>
                  <a:gd name="T91" fmla="*/ 47 h 119"/>
                  <a:gd name="T92" fmla="*/ 41 w 64"/>
                  <a:gd name="T93" fmla="*/ 62 h 119"/>
                  <a:gd name="T94" fmla="*/ 29 w 64"/>
                  <a:gd name="T95" fmla="*/ 62 h 119"/>
                  <a:gd name="T96" fmla="*/ 28 w 64"/>
                  <a:gd name="T97" fmla="*/ 63 h 119"/>
                  <a:gd name="T98" fmla="*/ 26 w 64"/>
                  <a:gd name="T99" fmla="*/ 65 h 119"/>
                  <a:gd name="T100" fmla="*/ 29 w 64"/>
                  <a:gd name="T101" fmla="*/ 65 h 119"/>
                  <a:gd name="T102" fmla="*/ 32 w 64"/>
                  <a:gd name="T103" fmla="*/ 67 h 119"/>
                  <a:gd name="T104" fmla="*/ 32 w 64"/>
                  <a:gd name="T105" fmla="*/ 68 h 119"/>
                  <a:gd name="T106" fmla="*/ 33 w 64"/>
                  <a:gd name="T107" fmla="*/ 68 h 119"/>
                  <a:gd name="T108" fmla="*/ 41 w 64"/>
                  <a:gd name="T109" fmla="*/ 86 h 119"/>
                  <a:gd name="T110" fmla="*/ 44 w 64"/>
                  <a:gd name="T111" fmla="*/ 118 h 119"/>
                  <a:gd name="T112" fmla="*/ 44 w 64"/>
                  <a:gd name="T113" fmla="*/ 119 h 119"/>
                  <a:gd name="T114" fmla="*/ 46 w 64"/>
                  <a:gd name="T115" fmla="*/ 119 h 119"/>
                  <a:gd name="T116" fmla="*/ 58 w 64"/>
                  <a:gd name="T117" fmla="*/ 116 h 119"/>
                  <a:gd name="T118" fmla="*/ 62 w 64"/>
                  <a:gd name="T119" fmla="*/ 115 h 119"/>
                  <a:gd name="T120" fmla="*/ 63 w 64"/>
                  <a:gd name="T121" fmla="*/ 114 h 119"/>
                  <a:gd name="T122" fmla="*/ 64 w 64"/>
                  <a:gd name="T123" fmla="*/ 113 h 119"/>
                  <a:gd name="T124" fmla="*/ 62 w 64"/>
                  <a:gd name="T125" fmla="*/ 7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4" h="119">
                    <a:moveTo>
                      <a:pt x="62" y="75"/>
                    </a:moveTo>
                    <a:cubicBezTo>
                      <a:pt x="61" y="70"/>
                      <a:pt x="60" y="66"/>
                      <a:pt x="59" y="63"/>
                    </a:cubicBezTo>
                    <a:cubicBezTo>
                      <a:pt x="59" y="62"/>
                      <a:pt x="59" y="61"/>
                      <a:pt x="58" y="60"/>
                    </a:cubicBezTo>
                    <a:cubicBezTo>
                      <a:pt x="58" y="59"/>
                      <a:pt x="57" y="58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6" y="57"/>
                      <a:pt x="55" y="56"/>
                    </a:cubicBezTo>
                    <a:cubicBezTo>
                      <a:pt x="50" y="54"/>
                      <a:pt x="36" y="48"/>
                      <a:pt x="36" y="48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39" y="37"/>
                      <a:pt x="39" y="31"/>
                      <a:pt x="39" y="27"/>
                    </a:cubicBezTo>
                    <a:cubicBezTo>
                      <a:pt x="39" y="26"/>
                      <a:pt x="39" y="25"/>
                      <a:pt x="39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19"/>
                      <a:pt x="39" y="13"/>
                      <a:pt x="37" y="9"/>
                    </a:cubicBezTo>
                    <a:cubicBezTo>
                      <a:pt x="35" y="6"/>
                      <a:pt x="34" y="4"/>
                      <a:pt x="31" y="3"/>
                    </a:cubicBezTo>
                    <a:cubicBezTo>
                      <a:pt x="29" y="1"/>
                      <a:pt x="26" y="0"/>
                      <a:pt x="22" y="0"/>
                    </a:cubicBezTo>
                    <a:cubicBezTo>
                      <a:pt x="18" y="0"/>
                      <a:pt x="14" y="1"/>
                      <a:pt x="12" y="3"/>
                    </a:cubicBezTo>
                    <a:cubicBezTo>
                      <a:pt x="9" y="4"/>
                      <a:pt x="8" y="6"/>
                      <a:pt x="7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1"/>
                      <a:pt x="9" y="22"/>
                      <a:pt x="9" y="23"/>
                    </a:cubicBezTo>
                    <a:cubicBezTo>
                      <a:pt x="10" y="25"/>
                      <a:pt x="11" y="27"/>
                      <a:pt x="11" y="29"/>
                    </a:cubicBezTo>
                    <a:cubicBezTo>
                      <a:pt x="11" y="34"/>
                      <a:pt x="8" y="39"/>
                      <a:pt x="6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7" y="48"/>
                      <a:pt x="4" y="49"/>
                      <a:pt x="1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1" y="63"/>
                      <a:pt x="23" y="63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1" y="66"/>
                      <a:pt x="32" y="67"/>
                      <a:pt x="32" y="67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36" y="71"/>
                      <a:pt x="39" y="77"/>
                      <a:pt x="41" y="86"/>
                    </a:cubicBezTo>
                    <a:cubicBezTo>
                      <a:pt x="43" y="95"/>
                      <a:pt x="44" y="106"/>
                      <a:pt x="44" y="118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6" y="119"/>
                      <a:pt x="46" y="119"/>
                      <a:pt x="46" y="119"/>
                    </a:cubicBezTo>
                    <a:cubicBezTo>
                      <a:pt x="51" y="118"/>
                      <a:pt x="55" y="117"/>
                      <a:pt x="58" y="116"/>
                    </a:cubicBezTo>
                    <a:cubicBezTo>
                      <a:pt x="60" y="116"/>
                      <a:pt x="61" y="115"/>
                      <a:pt x="62" y="115"/>
                    </a:cubicBezTo>
                    <a:cubicBezTo>
                      <a:pt x="62" y="115"/>
                      <a:pt x="63" y="114"/>
                      <a:pt x="63" y="114"/>
                    </a:cubicBezTo>
                    <a:cubicBezTo>
                      <a:pt x="63" y="114"/>
                      <a:pt x="64" y="114"/>
                      <a:pt x="64" y="113"/>
                    </a:cubicBezTo>
                    <a:cubicBezTo>
                      <a:pt x="64" y="98"/>
                      <a:pt x="63" y="85"/>
                      <a:pt x="62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59" name="Freeform 76"/>
              <p:cNvSpPr>
                <a:spLocks/>
              </p:cNvSpPr>
              <p:nvPr/>
            </p:nvSpPr>
            <p:spPr bwMode="auto">
              <a:xfrm>
                <a:off x="3724" y="21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60" name="Freeform 77"/>
              <p:cNvSpPr>
                <a:spLocks/>
              </p:cNvSpPr>
              <p:nvPr/>
            </p:nvSpPr>
            <p:spPr bwMode="auto">
              <a:xfrm>
                <a:off x="3698" y="1986"/>
                <a:ext cx="281" cy="347"/>
              </a:xfrm>
              <a:custGeom>
                <a:avLst/>
                <a:gdLst>
                  <a:gd name="T0" fmla="*/ 113 w 119"/>
                  <a:gd name="T1" fmla="*/ 83 h 147"/>
                  <a:gd name="T2" fmla="*/ 109 w 119"/>
                  <a:gd name="T3" fmla="*/ 77 h 147"/>
                  <a:gd name="T4" fmla="*/ 106 w 119"/>
                  <a:gd name="T5" fmla="*/ 76 h 147"/>
                  <a:gd name="T6" fmla="*/ 77 w 119"/>
                  <a:gd name="T7" fmla="*/ 66 h 147"/>
                  <a:gd name="T8" fmla="*/ 76 w 119"/>
                  <a:gd name="T9" fmla="*/ 65 h 147"/>
                  <a:gd name="T10" fmla="*/ 68 w 119"/>
                  <a:gd name="T11" fmla="*/ 97 h 147"/>
                  <a:gd name="T12" fmla="*/ 68 w 119"/>
                  <a:gd name="T13" fmla="*/ 92 h 147"/>
                  <a:gd name="T14" fmla="*/ 68 w 119"/>
                  <a:gd name="T15" fmla="*/ 92 h 147"/>
                  <a:gd name="T16" fmla="*/ 63 w 119"/>
                  <a:gd name="T17" fmla="*/ 84 h 147"/>
                  <a:gd name="T18" fmla="*/ 69 w 119"/>
                  <a:gd name="T19" fmla="*/ 79 h 147"/>
                  <a:gd name="T20" fmla="*/ 61 w 119"/>
                  <a:gd name="T21" fmla="*/ 71 h 147"/>
                  <a:gd name="T22" fmla="*/ 75 w 119"/>
                  <a:gd name="T23" fmla="*/ 64 h 147"/>
                  <a:gd name="T24" fmla="*/ 75 w 119"/>
                  <a:gd name="T25" fmla="*/ 57 h 147"/>
                  <a:gd name="T26" fmla="*/ 78 w 119"/>
                  <a:gd name="T27" fmla="*/ 47 h 147"/>
                  <a:gd name="T28" fmla="*/ 82 w 119"/>
                  <a:gd name="T29" fmla="*/ 45 h 147"/>
                  <a:gd name="T30" fmla="*/ 86 w 119"/>
                  <a:gd name="T31" fmla="*/ 36 h 147"/>
                  <a:gd name="T32" fmla="*/ 85 w 119"/>
                  <a:gd name="T33" fmla="*/ 32 h 147"/>
                  <a:gd name="T34" fmla="*/ 83 w 119"/>
                  <a:gd name="T35" fmla="*/ 30 h 147"/>
                  <a:gd name="T36" fmla="*/ 82 w 119"/>
                  <a:gd name="T37" fmla="*/ 29 h 147"/>
                  <a:gd name="T38" fmla="*/ 82 w 119"/>
                  <a:gd name="T39" fmla="*/ 20 h 147"/>
                  <a:gd name="T40" fmla="*/ 80 w 119"/>
                  <a:gd name="T41" fmla="*/ 11 h 147"/>
                  <a:gd name="T42" fmla="*/ 77 w 119"/>
                  <a:gd name="T43" fmla="*/ 8 h 147"/>
                  <a:gd name="T44" fmla="*/ 73 w 119"/>
                  <a:gd name="T45" fmla="*/ 7 h 147"/>
                  <a:gd name="T46" fmla="*/ 68 w 119"/>
                  <a:gd name="T47" fmla="*/ 2 h 147"/>
                  <a:gd name="T48" fmla="*/ 60 w 119"/>
                  <a:gd name="T49" fmla="*/ 0 h 147"/>
                  <a:gd name="T50" fmla="*/ 44 w 119"/>
                  <a:gd name="T51" fmla="*/ 6 h 147"/>
                  <a:gd name="T52" fmla="*/ 38 w 119"/>
                  <a:gd name="T53" fmla="*/ 19 h 147"/>
                  <a:gd name="T54" fmla="*/ 38 w 119"/>
                  <a:gd name="T55" fmla="*/ 29 h 147"/>
                  <a:gd name="T56" fmla="*/ 37 w 119"/>
                  <a:gd name="T57" fmla="*/ 30 h 147"/>
                  <a:gd name="T58" fmla="*/ 35 w 119"/>
                  <a:gd name="T59" fmla="*/ 32 h 147"/>
                  <a:gd name="T60" fmla="*/ 34 w 119"/>
                  <a:gd name="T61" fmla="*/ 36 h 147"/>
                  <a:gd name="T62" fmla="*/ 37 w 119"/>
                  <a:gd name="T63" fmla="*/ 45 h 147"/>
                  <a:gd name="T64" fmla="*/ 41 w 119"/>
                  <a:gd name="T65" fmla="*/ 47 h 147"/>
                  <a:gd name="T66" fmla="*/ 45 w 119"/>
                  <a:gd name="T67" fmla="*/ 57 h 147"/>
                  <a:gd name="T68" fmla="*/ 45 w 119"/>
                  <a:gd name="T69" fmla="*/ 64 h 147"/>
                  <a:gd name="T70" fmla="*/ 58 w 119"/>
                  <a:gd name="T71" fmla="*/ 71 h 147"/>
                  <a:gd name="T72" fmla="*/ 51 w 119"/>
                  <a:gd name="T73" fmla="*/ 79 h 147"/>
                  <a:gd name="T74" fmla="*/ 56 w 119"/>
                  <a:gd name="T75" fmla="*/ 84 h 147"/>
                  <a:gd name="T76" fmla="*/ 51 w 119"/>
                  <a:gd name="T77" fmla="*/ 92 h 147"/>
                  <a:gd name="T78" fmla="*/ 51 w 119"/>
                  <a:gd name="T79" fmla="*/ 97 h 147"/>
                  <a:gd name="T80" fmla="*/ 44 w 119"/>
                  <a:gd name="T81" fmla="*/ 65 h 147"/>
                  <a:gd name="T82" fmla="*/ 42 w 119"/>
                  <a:gd name="T83" fmla="*/ 66 h 147"/>
                  <a:gd name="T84" fmla="*/ 28 w 119"/>
                  <a:gd name="T85" fmla="*/ 71 h 147"/>
                  <a:gd name="T86" fmla="*/ 17 w 119"/>
                  <a:gd name="T87" fmla="*/ 75 h 147"/>
                  <a:gd name="T88" fmla="*/ 13 w 119"/>
                  <a:gd name="T89" fmla="*/ 76 h 147"/>
                  <a:gd name="T90" fmla="*/ 11 w 119"/>
                  <a:gd name="T91" fmla="*/ 77 h 147"/>
                  <a:gd name="T92" fmla="*/ 7 w 119"/>
                  <a:gd name="T93" fmla="*/ 83 h 147"/>
                  <a:gd name="T94" fmla="*/ 0 w 119"/>
                  <a:gd name="T95" fmla="*/ 138 h 147"/>
                  <a:gd name="T96" fmla="*/ 1 w 119"/>
                  <a:gd name="T97" fmla="*/ 139 h 147"/>
                  <a:gd name="T98" fmla="*/ 2 w 119"/>
                  <a:gd name="T99" fmla="*/ 140 h 147"/>
                  <a:gd name="T100" fmla="*/ 9 w 119"/>
                  <a:gd name="T101" fmla="*/ 142 h 147"/>
                  <a:gd name="T102" fmla="*/ 60 w 119"/>
                  <a:gd name="T103" fmla="*/ 147 h 147"/>
                  <a:gd name="T104" fmla="*/ 60 w 119"/>
                  <a:gd name="T105" fmla="*/ 147 h 147"/>
                  <a:gd name="T106" fmla="*/ 60 w 119"/>
                  <a:gd name="T107" fmla="*/ 147 h 147"/>
                  <a:gd name="T108" fmla="*/ 60 w 119"/>
                  <a:gd name="T109" fmla="*/ 147 h 147"/>
                  <a:gd name="T110" fmla="*/ 100 w 119"/>
                  <a:gd name="T111" fmla="*/ 144 h 147"/>
                  <a:gd name="T112" fmla="*/ 113 w 119"/>
                  <a:gd name="T113" fmla="*/ 142 h 147"/>
                  <a:gd name="T114" fmla="*/ 117 w 119"/>
                  <a:gd name="T115" fmla="*/ 141 h 147"/>
                  <a:gd name="T116" fmla="*/ 118 w 119"/>
                  <a:gd name="T117" fmla="*/ 140 h 147"/>
                  <a:gd name="T118" fmla="*/ 119 w 119"/>
                  <a:gd name="T119" fmla="*/ 139 h 147"/>
                  <a:gd name="T120" fmla="*/ 119 w 119"/>
                  <a:gd name="T121" fmla="*/ 138 h 147"/>
                  <a:gd name="T122" fmla="*/ 116 w 119"/>
                  <a:gd name="T123" fmla="*/ 94 h 147"/>
                  <a:gd name="T124" fmla="*/ 113 w 119"/>
                  <a:gd name="T125" fmla="*/ 8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9" h="147">
                    <a:moveTo>
                      <a:pt x="113" y="83"/>
                    </a:moveTo>
                    <a:cubicBezTo>
                      <a:pt x="111" y="80"/>
                      <a:pt x="110" y="78"/>
                      <a:pt x="109" y="77"/>
                    </a:cubicBezTo>
                    <a:cubicBezTo>
                      <a:pt x="108" y="77"/>
                      <a:pt x="108" y="77"/>
                      <a:pt x="106" y="76"/>
                    </a:cubicBezTo>
                    <a:cubicBezTo>
                      <a:pt x="99" y="73"/>
                      <a:pt x="77" y="66"/>
                      <a:pt x="77" y="66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68" y="97"/>
                      <a:pt x="68" y="97"/>
                      <a:pt x="68" y="97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9" y="79"/>
                      <a:pt x="69" y="79"/>
                      <a:pt x="69" y="79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9" y="47"/>
                      <a:pt x="81" y="47"/>
                      <a:pt x="82" y="45"/>
                    </a:cubicBezTo>
                    <a:cubicBezTo>
                      <a:pt x="84" y="43"/>
                      <a:pt x="86" y="40"/>
                      <a:pt x="86" y="36"/>
                    </a:cubicBezTo>
                    <a:cubicBezTo>
                      <a:pt x="86" y="35"/>
                      <a:pt x="86" y="33"/>
                      <a:pt x="85" y="32"/>
                    </a:cubicBezTo>
                    <a:cubicBezTo>
                      <a:pt x="84" y="31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2" y="29"/>
                    </a:cubicBezTo>
                    <a:cubicBezTo>
                      <a:pt x="82" y="28"/>
                      <a:pt x="82" y="24"/>
                      <a:pt x="82" y="20"/>
                    </a:cubicBezTo>
                    <a:cubicBezTo>
                      <a:pt x="82" y="16"/>
                      <a:pt x="81" y="13"/>
                      <a:pt x="80" y="11"/>
                    </a:cubicBezTo>
                    <a:cubicBezTo>
                      <a:pt x="79" y="10"/>
                      <a:pt x="78" y="9"/>
                      <a:pt x="77" y="8"/>
                    </a:cubicBezTo>
                    <a:cubicBezTo>
                      <a:pt x="76" y="7"/>
                      <a:pt x="75" y="7"/>
                      <a:pt x="73" y="7"/>
                    </a:cubicBezTo>
                    <a:cubicBezTo>
                      <a:pt x="72" y="5"/>
                      <a:pt x="70" y="3"/>
                      <a:pt x="68" y="2"/>
                    </a:cubicBezTo>
                    <a:cubicBezTo>
                      <a:pt x="66" y="1"/>
                      <a:pt x="63" y="0"/>
                      <a:pt x="60" y="0"/>
                    </a:cubicBezTo>
                    <a:cubicBezTo>
                      <a:pt x="53" y="0"/>
                      <a:pt x="47" y="2"/>
                      <a:pt x="44" y="6"/>
                    </a:cubicBezTo>
                    <a:cubicBezTo>
                      <a:pt x="40" y="9"/>
                      <a:pt x="38" y="14"/>
                      <a:pt x="38" y="19"/>
                    </a:cubicBezTo>
                    <a:cubicBezTo>
                      <a:pt x="38" y="23"/>
                      <a:pt x="38" y="27"/>
                      <a:pt x="38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6" y="30"/>
                      <a:pt x="35" y="31"/>
                      <a:pt x="35" y="32"/>
                    </a:cubicBezTo>
                    <a:cubicBezTo>
                      <a:pt x="34" y="33"/>
                      <a:pt x="34" y="35"/>
                      <a:pt x="34" y="36"/>
                    </a:cubicBezTo>
                    <a:cubicBezTo>
                      <a:pt x="34" y="40"/>
                      <a:pt x="35" y="43"/>
                      <a:pt x="37" y="45"/>
                    </a:cubicBezTo>
                    <a:cubicBezTo>
                      <a:pt x="39" y="47"/>
                      <a:pt x="40" y="47"/>
                      <a:pt x="41" y="4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44" y="65"/>
                      <a:pt x="44" y="65"/>
                      <a:pt x="44" y="65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66"/>
                      <a:pt x="35" y="68"/>
                      <a:pt x="28" y="71"/>
                    </a:cubicBezTo>
                    <a:cubicBezTo>
                      <a:pt x="24" y="72"/>
                      <a:pt x="20" y="73"/>
                      <a:pt x="17" y="75"/>
                    </a:cubicBezTo>
                    <a:cubicBezTo>
                      <a:pt x="15" y="75"/>
                      <a:pt x="14" y="76"/>
                      <a:pt x="13" y="76"/>
                    </a:cubicBezTo>
                    <a:cubicBezTo>
                      <a:pt x="12" y="77"/>
                      <a:pt x="11" y="77"/>
                      <a:pt x="11" y="77"/>
                    </a:cubicBezTo>
                    <a:cubicBezTo>
                      <a:pt x="9" y="78"/>
                      <a:pt x="8" y="80"/>
                      <a:pt x="7" y="83"/>
                    </a:cubicBezTo>
                    <a:cubicBezTo>
                      <a:pt x="3" y="91"/>
                      <a:pt x="0" y="107"/>
                      <a:pt x="0" y="138"/>
                    </a:cubicBezTo>
                    <a:cubicBezTo>
                      <a:pt x="0" y="139"/>
                      <a:pt x="0" y="139"/>
                      <a:pt x="1" y="139"/>
                    </a:cubicBezTo>
                    <a:cubicBezTo>
                      <a:pt x="1" y="140"/>
                      <a:pt x="1" y="140"/>
                      <a:pt x="2" y="140"/>
                    </a:cubicBezTo>
                    <a:cubicBezTo>
                      <a:pt x="3" y="141"/>
                      <a:pt x="6" y="142"/>
                      <a:pt x="9" y="142"/>
                    </a:cubicBezTo>
                    <a:cubicBezTo>
                      <a:pt x="20" y="145"/>
                      <a:pt x="40" y="147"/>
                      <a:pt x="60" y="147"/>
                    </a:cubicBezTo>
                    <a:cubicBezTo>
                      <a:pt x="60" y="147"/>
                      <a:pt x="60" y="147"/>
                      <a:pt x="60" y="147"/>
                    </a:cubicBezTo>
                    <a:cubicBezTo>
                      <a:pt x="60" y="147"/>
                      <a:pt x="60" y="147"/>
                      <a:pt x="60" y="147"/>
                    </a:cubicBezTo>
                    <a:cubicBezTo>
                      <a:pt x="60" y="147"/>
                      <a:pt x="60" y="147"/>
                      <a:pt x="60" y="147"/>
                    </a:cubicBezTo>
                    <a:cubicBezTo>
                      <a:pt x="74" y="147"/>
                      <a:pt x="89" y="145"/>
                      <a:pt x="100" y="144"/>
                    </a:cubicBezTo>
                    <a:cubicBezTo>
                      <a:pt x="105" y="143"/>
                      <a:pt x="110" y="143"/>
                      <a:pt x="113" y="142"/>
                    </a:cubicBezTo>
                    <a:cubicBezTo>
                      <a:pt x="115" y="141"/>
                      <a:pt x="116" y="141"/>
                      <a:pt x="117" y="141"/>
                    </a:cubicBezTo>
                    <a:cubicBezTo>
                      <a:pt x="117" y="140"/>
                      <a:pt x="118" y="140"/>
                      <a:pt x="118" y="140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9" y="139"/>
                      <a:pt x="119" y="139"/>
                      <a:pt x="119" y="138"/>
                    </a:cubicBezTo>
                    <a:cubicBezTo>
                      <a:pt x="119" y="118"/>
                      <a:pt x="118" y="104"/>
                      <a:pt x="116" y="94"/>
                    </a:cubicBezTo>
                    <a:cubicBezTo>
                      <a:pt x="115" y="89"/>
                      <a:pt x="114" y="86"/>
                      <a:pt x="113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61" name="Freeform 78"/>
              <p:cNvSpPr>
                <a:spLocks/>
              </p:cNvSpPr>
              <p:nvPr/>
            </p:nvSpPr>
            <p:spPr bwMode="auto">
              <a:xfrm>
                <a:off x="3955" y="21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</p:grpSp>
      </p:grpSp>
      <p:grpSp>
        <p:nvGrpSpPr>
          <p:cNvPr id="1054" name="Group 1053"/>
          <p:cNvGrpSpPr/>
          <p:nvPr/>
        </p:nvGrpSpPr>
        <p:grpSpPr>
          <a:xfrm>
            <a:off x="6630932" y="2452084"/>
            <a:ext cx="724391" cy="724391"/>
            <a:chOff x="5701144" y="2388673"/>
            <a:chExt cx="724391" cy="724391"/>
          </a:xfrm>
        </p:grpSpPr>
        <p:sp>
          <p:nvSpPr>
            <p:cNvPr id="167" name="Oval 166"/>
            <p:cNvSpPr/>
            <p:nvPr/>
          </p:nvSpPr>
          <p:spPr>
            <a:xfrm>
              <a:off x="5701144" y="2388673"/>
              <a:ext cx="724391" cy="724391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254000" dist="127000" dir="7020000" algn="tr" rotWithShape="0">
                <a:prstClr val="black">
                  <a:alpha val="14000"/>
                </a:prstClr>
              </a:outerShdw>
            </a:effectLst>
          </p:spPr>
          <p:txBody>
            <a:bodyPr lIns="91427" tIns="45714" rIns="91427" bIns="45714" rtlCol="0" anchor="ctr"/>
            <a:lstStyle/>
            <a:p>
              <a:pPr algn="ctr" defTabSz="684316"/>
              <a:endParaRPr lang="en-US" sz="1400" kern="0">
                <a:solidFill>
                  <a:prstClr val="white"/>
                </a:solidFill>
                <a:latin typeface="Arial"/>
                <a:cs typeface="Arial" panose="020B0604020202020204" pitchFamily="34" charset="0"/>
              </a:endParaRPr>
            </a:p>
          </p:txBody>
        </p:sp>
        <p:grpSp>
          <p:nvGrpSpPr>
            <p:cNvPr id="1043" name="Group 44"/>
            <p:cNvGrpSpPr>
              <a:grpSpLocks noChangeAspect="1"/>
            </p:cNvGrpSpPr>
            <p:nvPr/>
          </p:nvGrpSpPr>
          <p:grpSpPr bwMode="auto">
            <a:xfrm>
              <a:off x="5819443" y="2576945"/>
              <a:ext cx="511546" cy="324572"/>
              <a:chOff x="2031" y="1097"/>
              <a:chExt cx="1699" cy="1078"/>
            </a:xfrm>
            <a:solidFill>
              <a:schemeClr val="bg1"/>
            </a:solidFill>
          </p:grpSpPr>
          <p:sp>
            <p:nvSpPr>
              <p:cNvPr id="1045" name="Freeform 45"/>
              <p:cNvSpPr>
                <a:spLocks/>
              </p:cNvSpPr>
              <p:nvPr/>
            </p:nvSpPr>
            <p:spPr bwMode="auto">
              <a:xfrm>
                <a:off x="3130" y="1140"/>
                <a:ext cx="404" cy="596"/>
              </a:xfrm>
              <a:custGeom>
                <a:avLst/>
                <a:gdLst>
                  <a:gd name="T0" fmla="*/ 127 w 171"/>
                  <a:gd name="T1" fmla="*/ 173 h 252"/>
                  <a:gd name="T2" fmla="*/ 171 w 171"/>
                  <a:gd name="T3" fmla="*/ 155 h 252"/>
                  <a:gd name="T4" fmla="*/ 158 w 171"/>
                  <a:gd name="T5" fmla="*/ 129 h 252"/>
                  <a:gd name="T6" fmla="*/ 155 w 171"/>
                  <a:gd name="T7" fmla="*/ 80 h 252"/>
                  <a:gd name="T8" fmla="*/ 148 w 171"/>
                  <a:gd name="T9" fmla="*/ 34 h 252"/>
                  <a:gd name="T10" fmla="*/ 88 w 171"/>
                  <a:gd name="T11" fmla="*/ 0 h 252"/>
                  <a:gd name="T12" fmla="*/ 85 w 171"/>
                  <a:gd name="T13" fmla="*/ 0 h 252"/>
                  <a:gd name="T14" fmla="*/ 83 w 171"/>
                  <a:gd name="T15" fmla="*/ 0 h 252"/>
                  <a:gd name="T16" fmla="*/ 23 w 171"/>
                  <a:gd name="T17" fmla="*/ 34 h 252"/>
                  <a:gd name="T18" fmla="*/ 16 w 171"/>
                  <a:gd name="T19" fmla="*/ 80 h 252"/>
                  <a:gd name="T20" fmla="*/ 13 w 171"/>
                  <a:gd name="T21" fmla="*/ 129 h 252"/>
                  <a:gd name="T22" fmla="*/ 0 w 171"/>
                  <a:gd name="T23" fmla="*/ 155 h 252"/>
                  <a:gd name="T24" fmla="*/ 43 w 171"/>
                  <a:gd name="T25" fmla="*/ 173 h 252"/>
                  <a:gd name="T26" fmla="*/ 85 w 171"/>
                  <a:gd name="T27" fmla="*/ 252 h 252"/>
                  <a:gd name="T28" fmla="*/ 127 w 171"/>
                  <a:gd name="T29" fmla="*/ 173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" h="252">
                    <a:moveTo>
                      <a:pt x="127" y="173"/>
                    </a:moveTo>
                    <a:cubicBezTo>
                      <a:pt x="171" y="155"/>
                      <a:pt x="171" y="155"/>
                      <a:pt x="171" y="155"/>
                    </a:cubicBezTo>
                    <a:cubicBezTo>
                      <a:pt x="166" y="146"/>
                      <a:pt x="160" y="139"/>
                      <a:pt x="158" y="129"/>
                    </a:cubicBezTo>
                    <a:cubicBezTo>
                      <a:pt x="154" y="113"/>
                      <a:pt x="155" y="96"/>
                      <a:pt x="155" y="80"/>
                    </a:cubicBezTo>
                    <a:cubicBezTo>
                      <a:pt x="155" y="64"/>
                      <a:pt x="156" y="48"/>
                      <a:pt x="148" y="34"/>
                    </a:cubicBezTo>
                    <a:cubicBezTo>
                      <a:pt x="136" y="13"/>
                      <a:pt x="113" y="0"/>
                      <a:pt x="88" y="0"/>
                    </a:cubicBezTo>
                    <a:cubicBezTo>
                      <a:pt x="87" y="0"/>
                      <a:pt x="86" y="0"/>
                      <a:pt x="85" y="0"/>
                    </a:cubicBezTo>
                    <a:cubicBezTo>
                      <a:pt x="84" y="0"/>
                      <a:pt x="84" y="0"/>
                      <a:pt x="83" y="0"/>
                    </a:cubicBezTo>
                    <a:cubicBezTo>
                      <a:pt x="58" y="0"/>
                      <a:pt x="35" y="13"/>
                      <a:pt x="23" y="34"/>
                    </a:cubicBezTo>
                    <a:cubicBezTo>
                      <a:pt x="15" y="48"/>
                      <a:pt x="16" y="64"/>
                      <a:pt x="16" y="80"/>
                    </a:cubicBezTo>
                    <a:cubicBezTo>
                      <a:pt x="15" y="96"/>
                      <a:pt x="17" y="113"/>
                      <a:pt x="13" y="129"/>
                    </a:cubicBezTo>
                    <a:cubicBezTo>
                      <a:pt x="11" y="139"/>
                      <a:pt x="4" y="146"/>
                      <a:pt x="0" y="155"/>
                    </a:cubicBezTo>
                    <a:cubicBezTo>
                      <a:pt x="0" y="155"/>
                      <a:pt x="0" y="155"/>
                      <a:pt x="43" y="173"/>
                    </a:cubicBezTo>
                    <a:cubicBezTo>
                      <a:pt x="85" y="252"/>
                      <a:pt x="85" y="252"/>
                      <a:pt x="85" y="252"/>
                    </a:cubicBezTo>
                    <a:lnTo>
                      <a:pt x="127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46" name="Freeform 46"/>
              <p:cNvSpPr>
                <a:spLocks/>
              </p:cNvSpPr>
              <p:nvPr/>
            </p:nvSpPr>
            <p:spPr bwMode="auto">
              <a:xfrm>
                <a:off x="3352" y="1549"/>
                <a:ext cx="378" cy="626"/>
              </a:xfrm>
              <a:custGeom>
                <a:avLst/>
                <a:gdLst>
                  <a:gd name="T0" fmla="*/ 134 w 160"/>
                  <a:gd name="T1" fmla="*/ 39 h 265"/>
                  <a:gd name="T2" fmla="*/ 36 w 160"/>
                  <a:gd name="T3" fmla="*/ 1 h 265"/>
                  <a:gd name="T4" fmla="*/ 33 w 160"/>
                  <a:gd name="T5" fmla="*/ 0 h 265"/>
                  <a:gd name="T6" fmla="*/ 69 w 160"/>
                  <a:gd name="T7" fmla="*/ 55 h 265"/>
                  <a:gd name="T8" fmla="*/ 21 w 160"/>
                  <a:gd name="T9" fmla="*/ 55 h 265"/>
                  <a:gd name="T10" fmla="*/ 18 w 160"/>
                  <a:gd name="T11" fmla="*/ 59 h 265"/>
                  <a:gd name="T12" fmla="*/ 10 w 160"/>
                  <a:gd name="T13" fmla="*/ 66 h 265"/>
                  <a:gd name="T14" fmla="*/ 14 w 160"/>
                  <a:gd name="T15" fmla="*/ 88 h 265"/>
                  <a:gd name="T16" fmla="*/ 0 w 160"/>
                  <a:gd name="T17" fmla="*/ 141 h 265"/>
                  <a:gd name="T18" fmla="*/ 4 w 160"/>
                  <a:gd name="T19" fmla="*/ 264 h 265"/>
                  <a:gd name="T20" fmla="*/ 160 w 160"/>
                  <a:gd name="T21" fmla="*/ 250 h 265"/>
                  <a:gd name="T22" fmla="*/ 134 w 160"/>
                  <a:gd name="T23" fmla="*/ 3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265">
                    <a:moveTo>
                      <a:pt x="134" y="39"/>
                    </a:moveTo>
                    <a:cubicBezTo>
                      <a:pt x="126" y="30"/>
                      <a:pt x="58" y="6"/>
                      <a:pt x="36" y="1"/>
                    </a:cubicBezTo>
                    <a:cubicBezTo>
                      <a:pt x="36" y="1"/>
                      <a:pt x="34" y="0"/>
                      <a:pt x="33" y="0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4" y="264"/>
                      <a:pt x="4" y="264"/>
                      <a:pt x="4" y="264"/>
                    </a:cubicBezTo>
                    <a:cubicBezTo>
                      <a:pt x="13" y="265"/>
                      <a:pt x="160" y="261"/>
                      <a:pt x="160" y="250"/>
                    </a:cubicBezTo>
                    <a:cubicBezTo>
                      <a:pt x="160" y="203"/>
                      <a:pt x="154" y="60"/>
                      <a:pt x="134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47" name="Freeform 47"/>
              <p:cNvSpPr>
                <a:spLocks/>
              </p:cNvSpPr>
              <p:nvPr/>
            </p:nvSpPr>
            <p:spPr bwMode="auto">
              <a:xfrm>
                <a:off x="2931" y="1549"/>
                <a:ext cx="378" cy="626"/>
              </a:xfrm>
              <a:custGeom>
                <a:avLst/>
                <a:gdLst>
                  <a:gd name="T0" fmla="*/ 124 w 160"/>
                  <a:gd name="T1" fmla="*/ 1 h 265"/>
                  <a:gd name="T2" fmla="*/ 27 w 160"/>
                  <a:gd name="T3" fmla="*/ 39 h 265"/>
                  <a:gd name="T4" fmla="*/ 0 w 160"/>
                  <a:gd name="T5" fmla="*/ 250 h 265"/>
                  <a:gd name="T6" fmla="*/ 156 w 160"/>
                  <a:gd name="T7" fmla="*/ 264 h 265"/>
                  <a:gd name="T8" fmla="*/ 160 w 160"/>
                  <a:gd name="T9" fmla="*/ 141 h 265"/>
                  <a:gd name="T10" fmla="*/ 146 w 160"/>
                  <a:gd name="T11" fmla="*/ 88 h 265"/>
                  <a:gd name="T12" fmla="*/ 151 w 160"/>
                  <a:gd name="T13" fmla="*/ 66 h 265"/>
                  <a:gd name="T14" fmla="*/ 143 w 160"/>
                  <a:gd name="T15" fmla="*/ 59 h 265"/>
                  <a:gd name="T16" fmla="*/ 139 w 160"/>
                  <a:gd name="T17" fmla="*/ 55 h 265"/>
                  <a:gd name="T18" fmla="*/ 92 w 160"/>
                  <a:gd name="T19" fmla="*/ 55 h 265"/>
                  <a:gd name="T20" fmla="*/ 127 w 160"/>
                  <a:gd name="T21" fmla="*/ 0 h 265"/>
                  <a:gd name="T22" fmla="*/ 124 w 160"/>
                  <a:gd name="T23" fmla="*/ 1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265">
                    <a:moveTo>
                      <a:pt x="124" y="1"/>
                    </a:moveTo>
                    <a:cubicBezTo>
                      <a:pt x="103" y="6"/>
                      <a:pt x="35" y="30"/>
                      <a:pt x="27" y="39"/>
                    </a:cubicBezTo>
                    <a:cubicBezTo>
                      <a:pt x="7" y="60"/>
                      <a:pt x="0" y="203"/>
                      <a:pt x="0" y="250"/>
                    </a:cubicBezTo>
                    <a:cubicBezTo>
                      <a:pt x="0" y="261"/>
                      <a:pt x="148" y="265"/>
                      <a:pt x="156" y="264"/>
                    </a:cubicBezTo>
                    <a:cubicBezTo>
                      <a:pt x="160" y="141"/>
                      <a:pt x="160" y="141"/>
                      <a:pt x="160" y="141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1" y="66"/>
                      <a:pt x="143" y="59"/>
                    </a:cubicBezTo>
                    <a:cubicBezTo>
                      <a:pt x="143" y="59"/>
                      <a:pt x="143" y="59"/>
                      <a:pt x="139" y="55"/>
                    </a:cubicBezTo>
                    <a:cubicBezTo>
                      <a:pt x="139" y="55"/>
                      <a:pt x="139" y="55"/>
                      <a:pt x="92" y="55"/>
                    </a:cubicBezTo>
                    <a:cubicBezTo>
                      <a:pt x="92" y="55"/>
                      <a:pt x="92" y="55"/>
                      <a:pt x="127" y="0"/>
                    </a:cubicBezTo>
                    <a:cubicBezTo>
                      <a:pt x="127" y="0"/>
                      <a:pt x="125" y="1"/>
                      <a:pt x="1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48" name="Freeform 48"/>
              <p:cNvSpPr>
                <a:spLocks/>
              </p:cNvSpPr>
              <p:nvPr/>
            </p:nvSpPr>
            <p:spPr bwMode="auto">
              <a:xfrm>
                <a:off x="2031" y="1097"/>
                <a:ext cx="839" cy="1047"/>
              </a:xfrm>
              <a:custGeom>
                <a:avLst/>
                <a:gdLst>
                  <a:gd name="T0" fmla="*/ 159 w 355"/>
                  <a:gd name="T1" fmla="*/ 214 h 443"/>
                  <a:gd name="T2" fmla="*/ 150 w 355"/>
                  <a:gd name="T3" fmla="*/ 238 h 443"/>
                  <a:gd name="T4" fmla="*/ 168 w 355"/>
                  <a:gd name="T5" fmla="*/ 253 h 443"/>
                  <a:gd name="T6" fmla="*/ 157 w 355"/>
                  <a:gd name="T7" fmla="*/ 296 h 443"/>
                  <a:gd name="T8" fmla="*/ 145 w 355"/>
                  <a:gd name="T9" fmla="*/ 244 h 443"/>
                  <a:gd name="T10" fmla="*/ 125 w 355"/>
                  <a:gd name="T11" fmla="*/ 213 h 443"/>
                  <a:gd name="T12" fmla="*/ 128 w 355"/>
                  <a:gd name="T13" fmla="*/ 199 h 443"/>
                  <a:gd name="T14" fmla="*/ 39 w 355"/>
                  <a:gd name="T15" fmla="*/ 229 h 443"/>
                  <a:gd name="T16" fmla="*/ 18 w 355"/>
                  <a:gd name="T17" fmla="*/ 250 h 443"/>
                  <a:gd name="T18" fmla="*/ 0 w 355"/>
                  <a:gd name="T19" fmla="*/ 421 h 443"/>
                  <a:gd name="T20" fmla="*/ 177 w 355"/>
                  <a:gd name="T21" fmla="*/ 443 h 443"/>
                  <a:gd name="T22" fmla="*/ 177 w 355"/>
                  <a:gd name="T23" fmla="*/ 443 h 443"/>
                  <a:gd name="T24" fmla="*/ 177 w 355"/>
                  <a:gd name="T25" fmla="*/ 443 h 443"/>
                  <a:gd name="T26" fmla="*/ 355 w 355"/>
                  <a:gd name="T27" fmla="*/ 421 h 443"/>
                  <a:gd name="T28" fmla="*/ 337 w 355"/>
                  <a:gd name="T29" fmla="*/ 250 h 443"/>
                  <a:gd name="T30" fmla="*/ 316 w 355"/>
                  <a:gd name="T31" fmla="*/ 229 h 443"/>
                  <a:gd name="T32" fmla="*/ 226 w 355"/>
                  <a:gd name="T33" fmla="*/ 199 h 443"/>
                  <a:gd name="T34" fmla="*/ 230 w 355"/>
                  <a:gd name="T35" fmla="*/ 213 h 443"/>
                  <a:gd name="T36" fmla="*/ 209 w 355"/>
                  <a:gd name="T37" fmla="*/ 244 h 443"/>
                  <a:gd name="T38" fmla="*/ 198 w 355"/>
                  <a:gd name="T39" fmla="*/ 296 h 443"/>
                  <a:gd name="T40" fmla="*/ 186 w 355"/>
                  <a:gd name="T41" fmla="*/ 253 h 443"/>
                  <a:gd name="T42" fmla="*/ 204 w 355"/>
                  <a:gd name="T43" fmla="*/ 238 h 443"/>
                  <a:gd name="T44" fmla="*/ 195 w 355"/>
                  <a:gd name="T45" fmla="*/ 214 h 443"/>
                  <a:gd name="T46" fmla="*/ 222 w 355"/>
                  <a:gd name="T47" fmla="*/ 193 h 443"/>
                  <a:gd name="T48" fmla="*/ 222 w 355"/>
                  <a:gd name="T49" fmla="*/ 172 h 443"/>
                  <a:gd name="T50" fmla="*/ 231 w 355"/>
                  <a:gd name="T51" fmla="*/ 142 h 443"/>
                  <a:gd name="T52" fmla="*/ 240 w 355"/>
                  <a:gd name="T53" fmla="*/ 140 h 443"/>
                  <a:gd name="T54" fmla="*/ 255 w 355"/>
                  <a:gd name="T55" fmla="*/ 109 h 443"/>
                  <a:gd name="T56" fmla="*/ 253 w 355"/>
                  <a:gd name="T57" fmla="*/ 98 h 443"/>
                  <a:gd name="T58" fmla="*/ 244 w 355"/>
                  <a:gd name="T59" fmla="*/ 90 h 443"/>
                  <a:gd name="T60" fmla="*/ 243 w 355"/>
                  <a:gd name="T61" fmla="*/ 87 h 443"/>
                  <a:gd name="T62" fmla="*/ 243 w 355"/>
                  <a:gd name="T63" fmla="*/ 60 h 443"/>
                  <a:gd name="T64" fmla="*/ 225 w 355"/>
                  <a:gd name="T65" fmla="*/ 23 h 443"/>
                  <a:gd name="T66" fmla="*/ 216 w 355"/>
                  <a:gd name="T67" fmla="*/ 21 h 443"/>
                  <a:gd name="T68" fmla="*/ 201 w 355"/>
                  <a:gd name="T69" fmla="*/ 6 h 443"/>
                  <a:gd name="T70" fmla="*/ 177 w 355"/>
                  <a:gd name="T71" fmla="*/ 0 h 443"/>
                  <a:gd name="T72" fmla="*/ 177 w 355"/>
                  <a:gd name="T73" fmla="*/ 0 h 443"/>
                  <a:gd name="T74" fmla="*/ 177 w 355"/>
                  <a:gd name="T75" fmla="*/ 0 h 443"/>
                  <a:gd name="T76" fmla="*/ 111 w 355"/>
                  <a:gd name="T77" fmla="*/ 60 h 443"/>
                  <a:gd name="T78" fmla="*/ 111 w 355"/>
                  <a:gd name="T79" fmla="*/ 87 h 443"/>
                  <a:gd name="T80" fmla="*/ 111 w 355"/>
                  <a:gd name="T81" fmla="*/ 90 h 443"/>
                  <a:gd name="T82" fmla="*/ 105 w 355"/>
                  <a:gd name="T83" fmla="*/ 94 h 443"/>
                  <a:gd name="T84" fmla="*/ 99 w 355"/>
                  <a:gd name="T85" fmla="*/ 109 h 443"/>
                  <a:gd name="T86" fmla="*/ 115 w 355"/>
                  <a:gd name="T87" fmla="*/ 140 h 443"/>
                  <a:gd name="T88" fmla="*/ 123 w 355"/>
                  <a:gd name="T89" fmla="*/ 142 h 443"/>
                  <a:gd name="T90" fmla="*/ 132 w 355"/>
                  <a:gd name="T91" fmla="*/ 172 h 443"/>
                  <a:gd name="T92" fmla="*/ 132 w 355"/>
                  <a:gd name="T93" fmla="*/ 193 h 443"/>
                  <a:gd name="T94" fmla="*/ 159 w 355"/>
                  <a:gd name="T95" fmla="*/ 214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5" h="443">
                    <a:moveTo>
                      <a:pt x="159" y="214"/>
                    </a:moveTo>
                    <a:cubicBezTo>
                      <a:pt x="150" y="238"/>
                      <a:pt x="150" y="238"/>
                      <a:pt x="150" y="238"/>
                    </a:cubicBezTo>
                    <a:cubicBezTo>
                      <a:pt x="150" y="238"/>
                      <a:pt x="150" y="238"/>
                      <a:pt x="168" y="253"/>
                    </a:cubicBezTo>
                    <a:cubicBezTo>
                      <a:pt x="157" y="296"/>
                      <a:pt x="157" y="296"/>
                      <a:pt x="157" y="296"/>
                    </a:cubicBezTo>
                    <a:cubicBezTo>
                      <a:pt x="145" y="244"/>
                      <a:pt x="145" y="244"/>
                      <a:pt x="145" y="24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199"/>
                      <a:pt x="128" y="199"/>
                      <a:pt x="128" y="199"/>
                    </a:cubicBezTo>
                    <a:cubicBezTo>
                      <a:pt x="128" y="199"/>
                      <a:pt x="60" y="221"/>
                      <a:pt x="39" y="229"/>
                    </a:cubicBezTo>
                    <a:cubicBezTo>
                      <a:pt x="28" y="233"/>
                      <a:pt x="20" y="241"/>
                      <a:pt x="18" y="250"/>
                    </a:cubicBezTo>
                    <a:cubicBezTo>
                      <a:pt x="15" y="259"/>
                      <a:pt x="0" y="361"/>
                      <a:pt x="0" y="421"/>
                    </a:cubicBezTo>
                    <a:cubicBezTo>
                      <a:pt x="0" y="434"/>
                      <a:pt x="134" y="443"/>
                      <a:pt x="177" y="443"/>
                    </a:cubicBezTo>
                    <a:cubicBezTo>
                      <a:pt x="177" y="443"/>
                      <a:pt x="177" y="443"/>
                      <a:pt x="177" y="443"/>
                    </a:cubicBezTo>
                    <a:cubicBezTo>
                      <a:pt x="177" y="443"/>
                      <a:pt x="177" y="443"/>
                      <a:pt x="177" y="443"/>
                    </a:cubicBezTo>
                    <a:cubicBezTo>
                      <a:pt x="220" y="443"/>
                      <a:pt x="355" y="434"/>
                      <a:pt x="355" y="421"/>
                    </a:cubicBezTo>
                    <a:cubicBezTo>
                      <a:pt x="355" y="361"/>
                      <a:pt x="340" y="259"/>
                      <a:pt x="337" y="250"/>
                    </a:cubicBezTo>
                    <a:cubicBezTo>
                      <a:pt x="334" y="241"/>
                      <a:pt x="326" y="233"/>
                      <a:pt x="316" y="229"/>
                    </a:cubicBezTo>
                    <a:cubicBezTo>
                      <a:pt x="294" y="221"/>
                      <a:pt x="226" y="199"/>
                      <a:pt x="226" y="199"/>
                    </a:cubicBezTo>
                    <a:cubicBezTo>
                      <a:pt x="230" y="213"/>
                      <a:pt x="230" y="213"/>
                      <a:pt x="230" y="213"/>
                    </a:cubicBezTo>
                    <a:cubicBezTo>
                      <a:pt x="209" y="244"/>
                      <a:pt x="209" y="244"/>
                      <a:pt x="209" y="244"/>
                    </a:cubicBezTo>
                    <a:cubicBezTo>
                      <a:pt x="198" y="296"/>
                      <a:pt x="198" y="296"/>
                      <a:pt x="198" y="296"/>
                    </a:cubicBezTo>
                    <a:cubicBezTo>
                      <a:pt x="186" y="253"/>
                      <a:pt x="186" y="253"/>
                      <a:pt x="186" y="253"/>
                    </a:cubicBezTo>
                    <a:cubicBezTo>
                      <a:pt x="204" y="238"/>
                      <a:pt x="204" y="238"/>
                      <a:pt x="204" y="238"/>
                    </a:cubicBezTo>
                    <a:cubicBezTo>
                      <a:pt x="195" y="214"/>
                      <a:pt x="195" y="214"/>
                      <a:pt x="195" y="214"/>
                    </a:cubicBezTo>
                    <a:cubicBezTo>
                      <a:pt x="222" y="193"/>
                      <a:pt x="222" y="193"/>
                      <a:pt x="222" y="193"/>
                    </a:cubicBezTo>
                    <a:cubicBezTo>
                      <a:pt x="222" y="172"/>
                      <a:pt x="222" y="172"/>
                      <a:pt x="222" y="172"/>
                    </a:cubicBezTo>
                    <a:cubicBezTo>
                      <a:pt x="230" y="160"/>
                      <a:pt x="231" y="142"/>
                      <a:pt x="231" y="142"/>
                    </a:cubicBezTo>
                    <a:cubicBezTo>
                      <a:pt x="231" y="142"/>
                      <a:pt x="239" y="140"/>
                      <a:pt x="240" y="140"/>
                    </a:cubicBezTo>
                    <a:cubicBezTo>
                      <a:pt x="249" y="133"/>
                      <a:pt x="255" y="119"/>
                      <a:pt x="255" y="109"/>
                    </a:cubicBezTo>
                    <a:cubicBezTo>
                      <a:pt x="255" y="105"/>
                      <a:pt x="255" y="101"/>
                      <a:pt x="253" y="98"/>
                    </a:cubicBezTo>
                    <a:cubicBezTo>
                      <a:pt x="251" y="94"/>
                      <a:pt x="246" y="93"/>
                      <a:pt x="244" y="90"/>
                    </a:cubicBezTo>
                    <a:cubicBezTo>
                      <a:pt x="243" y="89"/>
                      <a:pt x="243" y="88"/>
                      <a:pt x="243" y="87"/>
                    </a:cubicBezTo>
                    <a:cubicBezTo>
                      <a:pt x="243" y="78"/>
                      <a:pt x="243" y="69"/>
                      <a:pt x="243" y="60"/>
                    </a:cubicBezTo>
                    <a:cubicBezTo>
                      <a:pt x="243" y="47"/>
                      <a:pt x="239" y="28"/>
                      <a:pt x="225" y="23"/>
                    </a:cubicBezTo>
                    <a:cubicBezTo>
                      <a:pt x="224" y="22"/>
                      <a:pt x="216" y="22"/>
                      <a:pt x="216" y="21"/>
                    </a:cubicBezTo>
                    <a:cubicBezTo>
                      <a:pt x="213" y="15"/>
                      <a:pt x="207" y="9"/>
                      <a:pt x="201" y="6"/>
                    </a:cubicBezTo>
                    <a:cubicBezTo>
                      <a:pt x="195" y="3"/>
                      <a:pt x="186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43" y="0"/>
                      <a:pt x="111" y="25"/>
                      <a:pt x="111" y="60"/>
                    </a:cubicBezTo>
                    <a:cubicBezTo>
                      <a:pt x="111" y="69"/>
                      <a:pt x="111" y="78"/>
                      <a:pt x="111" y="87"/>
                    </a:cubicBezTo>
                    <a:cubicBezTo>
                      <a:pt x="111" y="88"/>
                      <a:pt x="111" y="89"/>
                      <a:pt x="111" y="90"/>
                    </a:cubicBezTo>
                    <a:cubicBezTo>
                      <a:pt x="109" y="91"/>
                      <a:pt x="106" y="92"/>
                      <a:pt x="105" y="94"/>
                    </a:cubicBezTo>
                    <a:cubicBezTo>
                      <a:pt x="100" y="98"/>
                      <a:pt x="99" y="103"/>
                      <a:pt x="99" y="109"/>
                    </a:cubicBezTo>
                    <a:cubicBezTo>
                      <a:pt x="99" y="119"/>
                      <a:pt x="105" y="133"/>
                      <a:pt x="115" y="140"/>
                    </a:cubicBezTo>
                    <a:cubicBezTo>
                      <a:pt x="115" y="140"/>
                      <a:pt x="123" y="142"/>
                      <a:pt x="123" y="142"/>
                    </a:cubicBezTo>
                    <a:cubicBezTo>
                      <a:pt x="123" y="142"/>
                      <a:pt x="125" y="160"/>
                      <a:pt x="132" y="172"/>
                    </a:cubicBezTo>
                    <a:cubicBezTo>
                      <a:pt x="132" y="193"/>
                      <a:pt x="132" y="193"/>
                      <a:pt x="132" y="193"/>
                    </a:cubicBezTo>
                    <a:lnTo>
                      <a:pt x="159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</p:grpSp>
      </p:grpSp>
      <p:grpSp>
        <p:nvGrpSpPr>
          <p:cNvPr id="1053" name="Group 1052"/>
          <p:cNvGrpSpPr/>
          <p:nvPr/>
        </p:nvGrpSpPr>
        <p:grpSpPr>
          <a:xfrm>
            <a:off x="6630932" y="4109683"/>
            <a:ext cx="724391" cy="724391"/>
            <a:chOff x="4810496" y="3893127"/>
            <a:chExt cx="724391" cy="724391"/>
          </a:xfrm>
        </p:grpSpPr>
        <p:sp>
          <p:nvSpPr>
            <p:cNvPr id="170" name="Oval 169"/>
            <p:cNvSpPr/>
            <p:nvPr/>
          </p:nvSpPr>
          <p:spPr>
            <a:xfrm>
              <a:off x="4810496" y="3893127"/>
              <a:ext cx="724391" cy="724391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254000" dist="127000" dir="7020000" algn="tr" rotWithShape="0">
                <a:prstClr val="black">
                  <a:alpha val="14000"/>
                </a:prstClr>
              </a:outerShdw>
            </a:effectLst>
          </p:spPr>
          <p:txBody>
            <a:bodyPr lIns="91427" tIns="45714" rIns="91427" bIns="45714" rtlCol="0" anchor="ctr"/>
            <a:lstStyle/>
            <a:p>
              <a:pPr algn="ctr" defTabSz="684316"/>
              <a:endParaRPr lang="en-US" sz="1400" kern="0">
                <a:solidFill>
                  <a:prstClr val="white"/>
                </a:solidFill>
                <a:latin typeface="Arial"/>
                <a:cs typeface="Arial" panose="020B0604020202020204" pitchFamily="34" charset="0"/>
              </a:endParaRPr>
            </a:p>
          </p:txBody>
        </p:sp>
        <p:grpSp>
          <p:nvGrpSpPr>
            <p:cNvPr id="94" name="Group 28"/>
            <p:cNvGrpSpPr>
              <a:grpSpLocks noChangeAspect="1"/>
            </p:cNvGrpSpPr>
            <p:nvPr/>
          </p:nvGrpSpPr>
          <p:grpSpPr bwMode="auto">
            <a:xfrm>
              <a:off x="4923027" y="4065918"/>
              <a:ext cx="492122" cy="422954"/>
              <a:chOff x="2570" y="1351"/>
              <a:chExt cx="619" cy="532"/>
            </a:xfrm>
            <a:solidFill>
              <a:schemeClr val="bg1"/>
            </a:solidFill>
          </p:grpSpPr>
          <p:sp>
            <p:nvSpPr>
              <p:cNvPr id="1024" name="Freeform 29"/>
              <p:cNvSpPr>
                <a:spLocks/>
              </p:cNvSpPr>
              <p:nvPr/>
            </p:nvSpPr>
            <p:spPr bwMode="auto">
              <a:xfrm>
                <a:off x="2570" y="1526"/>
                <a:ext cx="293" cy="160"/>
              </a:xfrm>
              <a:custGeom>
                <a:avLst/>
                <a:gdLst>
                  <a:gd name="T0" fmla="*/ 293 w 293"/>
                  <a:gd name="T1" fmla="*/ 104 h 160"/>
                  <a:gd name="T2" fmla="*/ 99 w 293"/>
                  <a:gd name="T3" fmla="*/ 0 h 160"/>
                  <a:gd name="T4" fmla="*/ 0 w 293"/>
                  <a:gd name="T5" fmla="*/ 54 h 160"/>
                  <a:gd name="T6" fmla="*/ 199 w 293"/>
                  <a:gd name="T7" fmla="*/ 160 h 160"/>
                  <a:gd name="T8" fmla="*/ 293 w 293"/>
                  <a:gd name="T9" fmla="*/ 10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160">
                    <a:moveTo>
                      <a:pt x="293" y="104"/>
                    </a:moveTo>
                    <a:lnTo>
                      <a:pt x="99" y="0"/>
                    </a:lnTo>
                    <a:lnTo>
                      <a:pt x="0" y="54"/>
                    </a:lnTo>
                    <a:lnTo>
                      <a:pt x="199" y="160"/>
                    </a:lnTo>
                    <a:lnTo>
                      <a:pt x="293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25" name="Freeform 30"/>
              <p:cNvSpPr>
                <a:spLocks/>
              </p:cNvSpPr>
              <p:nvPr/>
            </p:nvSpPr>
            <p:spPr bwMode="auto">
              <a:xfrm>
                <a:off x="2669" y="1651"/>
                <a:ext cx="201" cy="225"/>
              </a:xfrm>
              <a:custGeom>
                <a:avLst/>
                <a:gdLst>
                  <a:gd name="T0" fmla="*/ 0 w 201"/>
                  <a:gd name="T1" fmla="*/ 5 h 225"/>
                  <a:gd name="T2" fmla="*/ 0 w 201"/>
                  <a:gd name="T3" fmla="*/ 128 h 225"/>
                  <a:gd name="T4" fmla="*/ 201 w 201"/>
                  <a:gd name="T5" fmla="*/ 225 h 225"/>
                  <a:gd name="T6" fmla="*/ 201 w 201"/>
                  <a:gd name="T7" fmla="*/ 0 h 225"/>
                  <a:gd name="T8" fmla="*/ 97 w 201"/>
                  <a:gd name="T9" fmla="*/ 54 h 225"/>
                  <a:gd name="T10" fmla="*/ 0 w 201"/>
                  <a:gd name="T11" fmla="*/ 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1" h="225">
                    <a:moveTo>
                      <a:pt x="0" y="5"/>
                    </a:moveTo>
                    <a:lnTo>
                      <a:pt x="0" y="128"/>
                    </a:lnTo>
                    <a:lnTo>
                      <a:pt x="201" y="225"/>
                    </a:lnTo>
                    <a:lnTo>
                      <a:pt x="201" y="0"/>
                    </a:lnTo>
                    <a:lnTo>
                      <a:pt x="97" y="5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27" name="Freeform 31"/>
              <p:cNvSpPr>
                <a:spLocks/>
              </p:cNvSpPr>
              <p:nvPr/>
            </p:nvSpPr>
            <p:spPr bwMode="auto">
              <a:xfrm>
                <a:off x="2903" y="1353"/>
                <a:ext cx="284" cy="154"/>
              </a:xfrm>
              <a:custGeom>
                <a:avLst/>
                <a:gdLst>
                  <a:gd name="T0" fmla="*/ 284 w 284"/>
                  <a:gd name="T1" fmla="*/ 102 h 154"/>
                  <a:gd name="T2" fmla="*/ 95 w 284"/>
                  <a:gd name="T3" fmla="*/ 0 h 154"/>
                  <a:gd name="T4" fmla="*/ 0 w 284"/>
                  <a:gd name="T5" fmla="*/ 50 h 154"/>
                  <a:gd name="T6" fmla="*/ 197 w 284"/>
                  <a:gd name="T7" fmla="*/ 154 h 154"/>
                  <a:gd name="T8" fmla="*/ 284 w 284"/>
                  <a:gd name="T9" fmla="*/ 10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4" h="154">
                    <a:moveTo>
                      <a:pt x="284" y="102"/>
                    </a:moveTo>
                    <a:lnTo>
                      <a:pt x="95" y="0"/>
                    </a:lnTo>
                    <a:lnTo>
                      <a:pt x="0" y="50"/>
                    </a:lnTo>
                    <a:lnTo>
                      <a:pt x="197" y="154"/>
                    </a:lnTo>
                    <a:lnTo>
                      <a:pt x="284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28" name="Freeform 32"/>
              <p:cNvSpPr>
                <a:spLocks/>
              </p:cNvSpPr>
              <p:nvPr/>
            </p:nvSpPr>
            <p:spPr bwMode="auto">
              <a:xfrm>
                <a:off x="2577" y="1351"/>
                <a:ext cx="279" cy="151"/>
              </a:xfrm>
              <a:custGeom>
                <a:avLst/>
                <a:gdLst>
                  <a:gd name="T0" fmla="*/ 279 w 279"/>
                  <a:gd name="T1" fmla="*/ 47 h 151"/>
                  <a:gd name="T2" fmla="*/ 189 w 279"/>
                  <a:gd name="T3" fmla="*/ 0 h 151"/>
                  <a:gd name="T4" fmla="*/ 0 w 279"/>
                  <a:gd name="T5" fmla="*/ 99 h 151"/>
                  <a:gd name="T6" fmla="*/ 92 w 279"/>
                  <a:gd name="T7" fmla="*/ 151 h 151"/>
                  <a:gd name="T8" fmla="*/ 279 w 279"/>
                  <a:gd name="T9" fmla="*/ 4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9" h="151">
                    <a:moveTo>
                      <a:pt x="279" y="47"/>
                    </a:moveTo>
                    <a:lnTo>
                      <a:pt x="189" y="0"/>
                    </a:lnTo>
                    <a:lnTo>
                      <a:pt x="0" y="99"/>
                    </a:lnTo>
                    <a:lnTo>
                      <a:pt x="92" y="151"/>
                    </a:lnTo>
                    <a:lnTo>
                      <a:pt x="279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29" name="Freeform 33"/>
              <p:cNvSpPr>
                <a:spLocks/>
              </p:cNvSpPr>
              <p:nvPr/>
            </p:nvSpPr>
            <p:spPr bwMode="auto">
              <a:xfrm>
                <a:off x="2889" y="1646"/>
                <a:ext cx="211" cy="237"/>
              </a:xfrm>
              <a:custGeom>
                <a:avLst/>
                <a:gdLst>
                  <a:gd name="T0" fmla="*/ 0 w 211"/>
                  <a:gd name="T1" fmla="*/ 0 h 237"/>
                  <a:gd name="T2" fmla="*/ 0 w 211"/>
                  <a:gd name="T3" fmla="*/ 237 h 237"/>
                  <a:gd name="T4" fmla="*/ 211 w 211"/>
                  <a:gd name="T5" fmla="*/ 133 h 237"/>
                  <a:gd name="T6" fmla="*/ 211 w 211"/>
                  <a:gd name="T7" fmla="*/ 5 h 237"/>
                  <a:gd name="T8" fmla="*/ 104 w 211"/>
                  <a:gd name="T9" fmla="*/ 57 h 237"/>
                  <a:gd name="T10" fmla="*/ 0 w 211"/>
                  <a:gd name="T11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237">
                    <a:moveTo>
                      <a:pt x="0" y="0"/>
                    </a:moveTo>
                    <a:lnTo>
                      <a:pt x="0" y="237"/>
                    </a:lnTo>
                    <a:lnTo>
                      <a:pt x="211" y="133"/>
                    </a:lnTo>
                    <a:lnTo>
                      <a:pt x="211" y="5"/>
                    </a:lnTo>
                    <a:lnTo>
                      <a:pt x="104" y="5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30" name="Freeform 34"/>
              <p:cNvSpPr>
                <a:spLocks/>
              </p:cNvSpPr>
              <p:nvPr/>
            </p:nvSpPr>
            <p:spPr bwMode="auto">
              <a:xfrm>
                <a:off x="2899" y="1530"/>
                <a:ext cx="290" cy="152"/>
              </a:xfrm>
              <a:custGeom>
                <a:avLst/>
                <a:gdLst>
                  <a:gd name="T0" fmla="*/ 0 w 290"/>
                  <a:gd name="T1" fmla="*/ 100 h 152"/>
                  <a:gd name="T2" fmla="*/ 94 w 290"/>
                  <a:gd name="T3" fmla="*/ 152 h 152"/>
                  <a:gd name="T4" fmla="*/ 290 w 290"/>
                  <a:gd name="T5" fmla="*/ 48 h 152"/>
                  <a:gd name="T6" fmla="*/ 201 w 290"/>
                  <a:gd name="T7" fmla="*/ 0 h 152"/>
                  <a:gd name="T8" fmla="*/ 0 w 290"/>
                  <a:gd name="T9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152">
                    <a:moveTo>
                      <a:pt x="0" y="100"/>
                    </a:moveTo>
                    <a:lnTo>
                      <a:pt x="94" y="152"/>
                    </a:lnTo>
                    <a:lnTo>
                      <a:pt x="290" y="48"/>
                    </a:lnTo>
                    <a:lnTo>
                      <a:pt x="201" y="0"/>
                    </a:lnTo>
                    <a:lnTo>
                      <a:pt x="0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32" name="Freeform 35"/>
              <p:cNvSpPr>
                <a:spLocks/>
              </p:cNvSpPr>
              <p:nvPr/>
            </p:nvSpPr>
            <p:spPr bwMode="auto">
              <a:xfrm>
                <a:off x="2691" y="1412"/>
                <a:ext cx="392" cy="201"/>
              </a:xfrm>
              <a:custGeom>
                <a:avLst/>
                <a:gdLst>
                  <a:gd name="T0" fmla="*/ 186 w 392"/>
                  <a:gd name="T1" fmla="*/ 0 h 201"/>
                  <a:gd name="T2" fmla="*/ 392 w 392"/>
                  <a:gd name="T3" fmla="*/ 107 h 201"/>
                  <a:gd name="T4" fmla="*/ 191 w 392"/>
                  <a:gd name="T5" fmla="*/ 201 h 201"/>
                  <a:gd name="T6" fmla="*/ 0 w 392"/>
                  <a:gd name="T7" fmla="*/ 104 h 201"/>
                  <a:gd name="T8" fmla="*/ 186 w 392"/>
                  <a:gd name="T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201">
                    <a:moveTo>
                      <a:pt x="186" y="0"/>
                    </a:moveTo>
                    <a:lnTo>
                      <a:pt x="392" y="107"/>
                    </a:lnTo>
                    <a:lnTo>
                      <a:pt x="191" y="201"/>
                    </a:lnTo>
                    <a:lnTo>
                      <a:pt x="0" y="104"/>
                    </a:lnTo>
                    <a:lnTo>
                      <a:pt x="18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4020488" y="1726801"/>
            <a:ext cx="110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DTM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4099312" y="978833"/>
            <a:ext cx="5151770" cy="3764764"/>
            <a:chOff x="6363481" y="731298"/>
            <a:chExt cx="5151770" cy="3764764"/>
          </a:xfrm>
        </p:grpSpPr>
        <p:sp>
          <p:nvSpPr>
            <p:cNvPr id="65" name="Rectangle 64"/>
            <p:cNvSpPr/>
            <p:nvPr/>
          </p:nvSpPr>
          <p:spPr>
            <a:xfrm>
              <a:off x="9621014" y="744931"/>
              <a:ext cx="18942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spc="-50" dirty="0" err="1" smtClean="0">
                  <a:solidFill>
                    <a:schemeClr val="accent2"/>
                  </a:solidFill>
                  <a:latin typeface="Calibri"/>
                </a:rPr>
                <a:t>Consumidores</a:t>
              </a:r>
              <a:endParaRPr lang="en-U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621014" y="1560865"/>
              <a:ext cx="1124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spc="-50" dirty="0" err="1" smtClean="0">
                  <a:solidFill>
                    <a:schemeClr val="accent2"/>
                  </a:solidFill>
                  <a:latin typeface="Calibri"/>
                </a:rPr>
                <a:t>Clientes</a:t>
              </a:r>
              <a:endParaRPr lang="en-U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621014" y="2376798"/>
              <a:ext cx="11810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spc="-50" dirty="0" smtClean="0">
                  <a:solidFill>
                    <a:schemeClr val="accent2"/>
                  </a:solidFill>
                  <a:latin typeface="Calibri"/>
                </a:rPr>
                <a:t>Partners</a:t>
              </a:r>
              <a:endParaRPr lang="en-U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621014" y="4034397"/>
              <a:ext cx="16813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spc="-50" dirty="0" smtClean="0">
                  <a:solidFill>
                    <a:schemeClr val="accent2"/>
                  </a:solidFill>
                </a:rPr>
                <a:t>Proveedores</a:t>
              </a:r>
              <a:endParaRPr lang="es-E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621014" y="3205597"/>
              <a:ext cx="15007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spc="-50" dirty="0" smtClean="0">
                  <a:solidFill>
                    <a:schemeClr val="accent2"/>
                  </a:solidFill>
                  <a:latin typeface="Calibri"/>
                </a:rPr>
                <a:t>Empleados</a:t>
              </a:r>
              <a:endParaRPr lang="es-ES" sz="2400" spc="-50" dirty="0">
                <a:solidFill>
                  <a:schemeClr val="accent2"/>
                </a:solidFill>
                <a:latin typeface="Calibri"/>
              </a:endParaRPr>
            </a:p>
          </p:txBody>
        </p:sp>
        <p:grpSp>
          <p:nvGrpSpPr>
            <p:cNvPr id="106" name="Group 21"/>
            <p:cNvGrpSpPr>
              <a:grpSpLocks noChangeAspect="1"/>
            </p:cNvGrpSpPr>
            <p:nvPr/>
          </p:nvGrpSpPr>
          <p:grpSpPr bwMode="auto">
            <a:xfrm>
              <a:off x="6425005" y="731298"/>
              <a:ext cx="330657" cy="469117"/>
              <a:chOff x="2456" y="1022"/>
              <a:chExt cx="843" cy="1196"/>
            </a:xfrm>
            <a:solidFill>
              <a:schemeClr val="bg1"/>
            </a:solidFill>
          </p:grpSpPr>
          <p:sp>
            <p:nvSpPr>
              <p:cNvPr id="107" name="Freeform 22"/>
              <p:cNvSpPr>
                <a:spLocks noEditPoints="1"/>
              </p:cNvSpPr>
              <p:nvPr/>
            </p:nvSpPr>
            <p:spPr bwMode="auto">
              <a:xfrm>
                <a:off x="2456" y="1022"/>
                <a:ext cx="843" cy="1196"/>
              </a:xfrm>
              <a:custGeom>
                <a:avLst/>
                <a:gdLst>
                  <a:gd name="T0" fmla="*/ 338 w 357"/>
                  <a:gd name="T1" fmla="*/ 0 h 506"/>
                  <a:gd name="T2" fmla="*/ 19 w 357"/>
                  <a:gd name="T3" fmla="*/ 0 h 506"/>
                  <a:gd name="T4" fmla="*/ 0 w 357"/>
                  <a:gd name="T5" fmla="*/ 19 h 506"/>
                  <a:gd name="T6" fmla="*/ 0 w 357"/>
                  <a:gd name="T7" fmla="*/ 487 h 506"/>
                  <a:gd name="T8" fmla="*/ 19 w 357"/>
                  <a:gd name="T9" fmla="*/ 506 h 506"/>
                  <a:gd name="T10" fmla="*/ 338 w 357"/>
                  <a:gd name="T11" fmla="*/ 506 h 506"/>
                  <a:gd name="T12" fmla="*/ 357 w 357"/>
                  <a:gd name="T13" fmla="*/ 487 h 506"/>
                  <a:gd name="T14" fmla="*/ 357 w 357"/>
                  <a:gd name="T15" fmla="*/ 19 h 506"/>
                  <a:gd name="T16" fmla="*/ 338 w 357"/>
                  <a:gd name="T17" fmla="*/ 0 h 506"/>
                  <a:gd name="T18" fmla="*/ 178 w 357"/>
                  <a:gd name="T19" fmla="*/ 493 h 506"/>
                  <a:gd name="T20" fmla="*/ 158 w 357"/>
                  <a:gd name="T21" fmla="*/ 473 h 506"/>
                  <a:gd name="T22" fmla="*/ 178 w 357"/>
                  <a:gd name="T23" fmla="*/ 453 h 506"/>
                  <a:gd name="T24" fmla="*/ 199 w 357"/>
                  <a:gd name="T25" fmla="*/ 473 h 506"/>
                  <a:gd name="T26" fmla="*/ 178 w 357"/>
                  <a:gd name="T27" fmla="*/ 493 h 506"/>
                  <a:gd name="T28" fmla="*/ 337 w 357"/>
                  <a:gd name="T29" fmla="*/ 439 h 506"/>
                  <a:gd name="T30" fmla="*/ 20 w 357"/>
                  <a:gd name="T31" fmla="*/ 439 h 506"/>
                  <a:gd name="T32" fmla="*/ 20 w 357"/>
                  <a:gd name="T33" fmla="*/ 18 h 506"/>
                  <a:gd name="T34" fmla="*/ 337 w 357"/>
                  <a:gd name="T35" fmla="*/ 18 h 506"/>
                  <a:gd name="T36" fmla="*/ 337 w 357"/>
                  <a:gd name="T37" fmla="*/ 439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7" h="506">
                    <a:moveTo>
                      <a:pt x="338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498"/>
                      <a:pt x="8" y="506"/>
                      <a:pt x="19" y="506"/>
                    </a:cubicBezTo>
                    <a:cubicBezTo>
                      <a:pt x="338" y="506"/>
                      <a:pt x="338" y="506"/>
                      <a:pt x="338" y="506"/>
                    </a:cubicBezTo>
                    <a:cubicBezTo>
                      <a:pt x="348" y="506"/>
                      <a:pt x="357" y="498"/>
                      <a:pt x="357" y="487"/>
                    </a:cubicBezTo>
                    <a:cubicBezTo>
                      <a:pt x="357" y="19"/>
                      <a:pt x="357" y="19"/>
                      <a:pt x="357" y="19"/>
                    </a:cubicBezTo>
                    <a:cubicBezTo>
                      <a:pt x="357" y="9"/>
                      <a:pt x="348" y="0"/>
                      <a:pt x="338" y="0"/>
                    </a:cubicBezTo>
                    <a:close/>
                    <a:moveTo>
                      <a:pt x="178" y="493"/>
                    </a:moveTo>
                    <a:cubicBezTo>
                      <a:pt x="167" y="493"/>
                      <a:pt x="158" y="484"/>
                      <a:pt x="158" y="473"/>
                    </a:cubicBezTo>
                    <a:cubicBezTo>
                      <a:pt x="158" y="462"/>
                      <a:pt x="167" y="453"/>
                      <a:pt x="178" y="453"/>
                    </a:cubicBezTo>
                    <a:cubicBezTo>
                      <a:pt x="190" y="453"/>
                      <a:pt x="199" y="462"/>
                      <a:pt x="199" y="473"/>
                    </a:cubicBezTo>
                    <a:cubicBezTo>
                      <a:pt x="199" y="484"/>
                      <a:pt x="190" y="493"/>
                      <a:pt x="178" y="493"/>
                    </a:cubicBezTo>
                    <a:close/>
                    <a:moveTo>
                      <a:pt x="337" y="439"/>
                    </a:moveTo>
                    <a:cubicBezTo>
                      <a:pt x="20" y="439"/>
                      <a:pt x="20" y="439"/>
                      <a:pt x="20" y="43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337" y="18"/>
                      <a:pt x="337" y="18"/>
                      <a:pt x="337" y="18"/>
                    </a:cubicBezTo>
                    <a:lnTo>
                      <a:pt x="337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8" name="Freeform 23"/>
              <p:cNvSpPr>
                <a:spLocks/>
              </p:cNvSpPr>
              <p:nvPr/>
            </p:nvSpPr>
            <p:spPr bwMode="auto">
              <a:xfrm>
                <a:off x="2670" y="1152"/>
                <a:ext cx="277" cy="248"/>
              </a:xfrm>
              <a:custGeom>
                <a:avLst/>
                <a:gdLst>
                  <a:gd name="T0" fmla="*/ 25 w 117"/>
                  <a:gd name="T1" fmla="*/ 105 h 105"/>
                  <a:gd name="T2" fmla="*/ 25 w 117"/>
                  <a:gd name="T3" fmla="*/ 89 h 105"/>
                  <a:gd name="T4" fmla="*/ 10 w 117"/>
                  <a:gd name="T5" fmla="*/ 57 h 105"/>
                  <a:gd name="T6" fmla="*/ 58 w 117"/>
                  <a:gd name="T7" fmla="*/ 11 h 105"/>
                  <a:gd name="T8" fmla="*/ 105 w 117"/>
                  <a:gd name="T9" fmla="*/ 57 h 105"/>
                  <a:gd name="T10" fmla="*/ 90 w 117"/>
                  <a:gd name="T11" fmla="*/ 89 h 105"/>
                  <a:gd name="T12" fmla="*/ 90 w 117"/>
                  <a:gd name="T13" fmla="*/ 105 h 105"/>
                  <a:gd name="T14" fmla="*/ 117 w 117"/>
                  <a:gd name="T15" fmla="*/ 57 h 105"/>
                  <a:gd name="T16" fmla="*/ 58 w 117"/>
                  <a:gd name="T17" fmla="*/ 0 h 105"/>
                  <a:gd name="T18" fmla="*/ 0 w 117"/>
                  <a:gd name="T19" fmla="*/ 57 h 105"/>
                  <a:gd name="T20" fmla="*/ 25 w 117"/>
                  <a:gd name="T2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105">
                    <a:moveTo>
                      <a:pt x="25" y="105"/>
                    </a:moveTo>
                    <a:cubicBezTo>
                      <a:pt x="25" y="89"/>
                      <a:pt x="25" y="89"/>
                      <a:pt x="25" y="89"/>
                    </a:cubicBezTo>
                    <a:cubicBezTo>
                      <a:pt x="16" y="82"/>
                      <a:pt x="10" y="70"/>
                      <a:pt x="10" y="57"/>
                    </a:cubicBezTo>
                    <a:cubicBezTo>
                      <a:pt x="10" y="32"/>
                      <a:pt x="33" y="11"/>
                      <a:pt x="58" y="11"/>
                    </a:cubicBezTo>
                    <a:cubicBezTo>
                      <a:pt x="84" y="11"/>
                      <a:pt x="105" y="32"/>
                      <a:pt x="105" y="57"/>
                    </a:cubicBezTo>
                    <a:cubicBezTo>
                      <a:pt x="105" y="70"/>
                      <a:pt x="100" y="82"/>
                      <a:pt x="90" y="89"/>
                    </a:cubicBezTo>
                    <a:cubicBezTo>
                      <a:pt x="90" y="105"/>
                      <a:pt x="90" y="105"/>
                      <a:pt x="90" y="105"/>
                    </a:cubicBezTo>
                    <a:cubicBezTo>
                      <a:pt x="107" y="93"/>
                      <a:pt x="117" y="76"/>
                      <a:pt x="117" y="57"/>
                    </a:cubicBezTo>
                    <a:cubicBezTo>
                      <a:pt x="117" y="25"/>
                      <a:pt x="90" y="0"/>
                      <a:pt x="58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76"/>
                      <a:pt x="10" y="93"/>
                      <a:pt x="25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9" name="Freeform 24"/>
              <p:cNvSpPr>
                <a:spLocks/>
              </p:cNvSpPr>
              <p:nvPr/>
            </p:nvSpPr>
            <p:spPr bwMode="auto">
              <a:xfrm>
                <a:off x="2576" y="1273"/>
                <a:ext cx="555" cy="678"/>
              </a:xfrm>
              <a:custGeom>
                <a:avLst/>
                <a:gdLst>
                  <a:gd name="T0" fmla="*/ 40 w 235"/>
                  <a:gd name="T1" fmla="*/ 200 h 287"/>
                  <a:gd name="T2" fmla="*/ 75 w 235"/>
                  <a:gd name="T3" fmla="*/ 272 h 287"/>
                  <a:gd name="T4" fmla="*/ 96 w 235"/>
                  <a:gd name="T5" fmla="*/ 287 h 287"/>
                  <a:gd name="T6" fmla="*/ 195 w 235"/>
                  <a:gd name="T7" fmla="*/ 287 h 287"/>
                  <a:gd name="T8" fmla="*/ 213 w 235"/>
                  <a:gd name="T9" fmla="*/ 274 h 287"/>
                  <a:gd name="T10" fmla="*/ 235 w 235"/>
                  <a:gd name="T11" fmla="*/ 200 h 287"/>
                  <a:gd name="T12" fmla="*/ 235 w 235"/>
                  <a:gd name="T13" fmla="*/ 131 h 287"/>
                  <a:gd name="T14" fmla="*/ 216 w 235"/>
                  <a:gd name="T15" fmla="*/ 112 h 287"/>
                  <a:gd name="T16" fmla="*/ 197 w 235"/>
                  <a:gd name="T17" fmla="*/ 131 h 287"/>
                  <a:gd name="T18" fmla="*/ 197 w 235"/>
                  <a:gd name="T19" fmla="*/ 120 h 287"/>
                  <a:gd name="T20" fmla="*/ 176 w 235"/>
                  <a:gd name="T21" fmla="*/ 101 h 287"/>
                  <a:gd name="T22" fmla="*/ 157 w 235"/>
                  <a:gd name="T23" fmla="*/ 120 h 287"/>
                  <a:gd name="T24" fmla="*/ 157 w 235"/>
                  <a:gd name="T25" fmla="*/ 108 h 287"/>
                  <a:gd name="T26" fmla="*/ 138 w 235"/>
                  <a:gd name="T27" fmla="*/ 88 h 287"/>
                  <a:gd name="T28" fmla="*/ 119 w 235"/>
                  <a:gd name="T29" fmla="*/ 107 h 287"/>
                  <a:gd name="T30" fmla="*/ 119 w 235"/>
                  <a:gd name="T31" fmla="*/ 19 h 287"/>
                  <a:gd name="T32" fmla="*/ 98 w 235"/>
                  <a:gd name="T33" fmla="*/ 0 h 287"/>
                  <a:gd name="T34" fmla="*/ 79 w 235"/>
                  <a:gd name="T35" fmla="*/ 19 h 287"/>
                  <a:gd name="T36" fmla="*/ 79 w 235"/>
                  <a:gd name="T37" fmla="*/ 164 h 287"/>
                  <a:gd name="T38" fmla="*/ 56 w 235"/>
                  <a:gd name="T39" fmla="*/ 133 h 287"/>
                  <a:gd name="T40" fmla="*/ 19 w 235"/>
                  <a:gd name="T41" fmla="*/ 105 h 287"/>
                  <a:gd name="T42" fmla="*/ 0 w 235"/>
                  <a:gd name="T43" fmla="*/ 120 h 287"/>
                  <a:gd name="T44" fmla="*/ 19 w 235"/>
                  <a:gd name="T45" fmla="*/ 149 h 287"/>
                  <a:gd name="T46" fmla="*/ 40 w 235"/>
                  <a:gd name="T47" fmla="*/ 20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5" h="287">
                    <a:moveTo>
                      <a:pt x="40" y="200"/>
                    </a:moveTo>
                    <a:cubicBezTo>
                      <a:pt x="62" y="235"/>
                      <a:pt x="71" y="258"/>
                      <a:pt x="75" y="272"/>
                    </a:cubicBezTo>
                    <a:cubicBezTo>
                      <a:pt x="78" y="281"/>
                      <a:pt x="86" y="287"/>
                      <a:pt x="96" y="287"/>
                    </a:cubicBezTo>
                    <a:cubicBezTo>
                      <a:pt x="195" y="287"/>
                      <a:pt x="195" y="287"/>
                      <a:pt x="195" y="287"/>
                    </a:cubicBezTo>
                    <a:cubicBezTo>
                      <a:pt x="203" y="287"/>
                      <a:pt x="210" y="282"/>
                      <a:pt x="213" y="274"/>
                    </a:cubicBezTo>
                    <a:cubicBezTo>
                      <a:pt x="235" y="221"/>
                      <a:pt x="235" y="200"/>
                      <a:pt x="235" y="200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35" y="122"/>
                      <a:pt x="225" y="112"/>
                      <a:pt x="216" y="112"/>
                    </a:cubicBezTo>
                    <a:cubicBezTo>
                      <a:pt x="204" y="112"/>
                      <a:pt x="197" y="122"/>
                      <a:pt x="197" y="131"/>
                    </a:cubicBezTo>
                    <a:cubicBezTo>
                      <a:pt x="197" y="120"/>
                      <a:pt x="197" y="120"/>
                      <a:pt x="197" y="120"/>
                    </a:cubicBezTo>
                    <a:cubicBezTo>
                      <a:pt x="197" y="109"/>
                      <a:pt x="187" y="101"/>
                      <a:pt x="176" y="101"/>
                    </a:cubicBezTo>
                    <a:cubicBezTo>
                      <a:pt x="166" y="101"/>
                      <a:pt x="157" y="109"/>
                      <a:pt x="157" y="120"/>
                    </a:cubicBezTo>
                    <a:cubicBezTo>
                      <a:pt x="157" y="108"/>
                      <a:pt x="157" y="108"/>
                      <a:pt x="157" y="108"/>
                    </a:cubicBezTo>
                    <a:cubicBezTo>
                      <a:pt x="157" y="97"/>
                      <a:pt x="148" y="88"/>
                      <a:pt x="138" y="88"/>
                    </a:cubicBezTo>
                    <a:cubicBezTo>
                      <a:pt x="126" y="88"/>
                      <a:pt x="119" y="97"/>
                      <a:pt x="119" y="107"/>
                    </a:cubicBezTo>
                    <a:cubicBezTo>
                      <a:pt x="119" y="19"/>
                      <a:pt x="119" y="19"/>
                      <a:pt x="119" y="19"/>
                    </a:cubicBezTo>
                    <a:cubicBezTo>
                      <a:pt x="119" y="8"/>
                      <a:pt x="109" y="0"/>
                      <a:pt x="98" y="0"/>
                    </a:cubicBezTo>
                    <a:cubicBezTo>
                      <a:pt x="88" y="0"/>
                      <a:pt x="79" y="8"/>
                      <a:pt x="79" y="19"/>
                    </a:cubicBezTo>
                    <a:cubicBezTo>
                      <a:pt x="79" y="164"/>
                      <a:pt x="79" y="164"/>
                      <a:pt x="79" y="164"/>
                    </a:cubicBezTo>
                    <a:cubicBezTo>
                      <a:pt x="79" y="164"/>
                      <a:pt x="63" y="143"/>
                      <a:pt x="56" y="133"/>
                    </a:cubicBezTo>
                    <a:cubicBezTo>
                      <a:pt x="42" y="118"/>
                      <a:pt x="31" y="105"/>
                      <a:pt x="19" y="105"/>
                    </a:cubicBezTo>
                    <a:cubicBezTo>
                      <a:pt x="6" y="105"/>
                      <a:pt x="0" y="112"/>
                      <a:pt x="0" y="120"/>
                    </a:cubicBezTo>
                    <a:cubicBezTo>
                      <a:pt x="0" y="128"/>
                      <a:pt x="12" y="139"/>
                      <a:pt x="19" y="149"/>
                    </a:cubicBezTo>
                    <a:cubicBezTo>
                      <a:pt x="27" y="164"/>
                      <a:pt x="40" y="200"/>
                      <a:pt x="40" y="2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</p:grpSp>
        <p:grpSp>
          <p:nvGrpSpPr>
            <p:cNvPr id="96" name="Group 71"/>
            <p:cNvGrpSpPr>
              <a:grpSpLocks noChangeAspect="1"/>
            </p:cNvGrpSpPr>
            <p:nvPr/>
          </p:nvGrpSpPr>
          <p:grpSpPr bwMode="auto">
            <a:xfrm>
              <a:off x="6363481" y="3374352"/>
              <a:ext cx="363448" cy="46817"/>
              <a:chOff x="3660" y="2130"/>
              <a:chExt cx="295" cy="38"/>
            </a:xfrm>
            <a:solidFill>
              <a:schemeClr val="bg1"/>
            </a:solidFill>
            <a:effectLst/>
          </p:grpSpPr>
          <p:sp>
            <p:nvSpPr>
              <p:cNvPr id="98" name="Freeform 73"/>
              <p:cNvSpPr>
                <a:spLocks/>
              </p:cNvSpPr>
              <p:nvPr/>
            </p:nvSpPr>
            <p:spPr bwMode="auto">
              <a:xfrm>
                <a:off x="3660" y="21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1" name="Freeform 76"/>
              <p:cNvSpPr>
                <a:spLocks/>
              </p:cNvSpPr>
              <p:nvPr/>
            </p:nvSpPr>
            <p:spPr bwMode="auto">
              <a:xfrm>
                <a:off x="3724" y="21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  <p:sp>
            <p:nvSpPr>
              <p:cNvPr id="104" name="Freeform 78"/>
              <p:cNvSpPr>
                <a:spLocks/>
              </p:cNvSpPr>
              <p:nvPr/>
            </p:nvSpPr>
            <p:spPr bwMode="auto">
              <a:xfrm>
                <a:off x="3955" y="21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333132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10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>
          <a:xfrm rot="5400000">
            <a:off x="974008" y="534442"/>
            <a:ext cx="1122239" cy="2848133"/>
          </a:xfrm>
          <a:prstGeom prst="homePlate">
            <a:avLst>
              <a:gd name="adj" fmla="val 20440"/>
            </a:avLst>
          </a:prstGeom>
          <a:gradFill>
            <a:gsLst>
              <a:gs pos="1000">
                <a:schemeClr val="bg1">
                  <a:lumMod val="75000"/>
                  <a:alpha val="39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entagon 64"/>
          <p:cNvSpPr/>
          <p:nvPr/>
        </p:nvSpPr>
        <p:spPr>
          <a:xfrm rot="5400000">
            <a:off x="4006896" y="534442"/>
            <a:ext cx="1122238" cy="2848133"/>
          </a:xfrm>
          <a:prstGeom prst="homePlate">
            <a:avLst>
              <a:gd name="adj" fmla="val 20440"/>
            </a:avLst>
          </a:prstGeom>
          <a:gradFill>
            <a:gsLst>
              <a:gs pos="1000">
                <a:schemeClr val="bg1">
                  <a:lumMod val="75000"/>
                  <a:alpha val="39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entagon 65"/>
          <p:cNvSpPr/>
          <p:nvPr/>
        </p:nvSpPr>
        <p:spPr>
          <a:xfrm rot="5400000">
            <a:off x="7045914" y="534443"/>
            <a:ext cx="1122237" cy="2848133"/>
          </a:xfrm>
          <a:prstGeom prst="homePlate">
            <a:avLst>
              <a:gd name="adj" fmla="val 20440"/>
            </a:avLst>
          </a:prstGeom>
          <a:gradFill>
            <a:gsLst>
              <a:gs pos="1000">
                <a:schemeClr val="bg1">
                  <a:lumMod val="75000"/>
                  <a:alpha val="39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3304" y="1432261"/>
            <a:ext cx="1831382" cy="728305"/>
          </a:xfrm>
          <a:prstGeom prst="ellipse">
            <a:avLst/>
          </a:prstGeom>
          <a:gradFill flip="none" rotWithShape="1">
            <a:gsLst>
              <a:gs pos="28000">
                <a:schemeClr val="tx1">
                  <a:lumMod val="50000"/>
                  <a:lumOff val="50000"/>
                  <a:alpha val="73000"/>
                </a:schemeClr>
              </a:gs>
              <a:gs pos="99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3" tIns="34213" rIns="68423" bIns="34213" rtlCol="0" anchor="ctr"/>
          <a:lstStyle/>
          <a:p>
            <a:pPr algn="ctr" defTabSz="684316"/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3660141" y="1432261"/>
            <a:ext cx="1831382" cy="728305"/>
          </a:xfrm>
          <a:prstGeom prst="ellipse">
            <a:avLst/>
          </a:prstGeom>
          <a:gradFill flip="none" rotWithShape="1">
            <a:gsLst>
              <a:gs pos="28000">
                <a:schemeClr val="tx1">
                  <a:lumMod val="50000"/>
                  <a:lumOff val="50000"/>
                  <a:alpha val="73000"/>
                </a:schemeClr>
              </a:gs>
              <a:gs pos="99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3" tIns="34213" rIns="68423" bIns="34213" rtlCol="0" anchor="ctr"/>
          <a:lstStyle/>
          <a:p>
            <a:pPr algn="ctr" defTabSz="684316"/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31774" y="1430889"/>
            <a:ext cx="1831382" cy="728305"/>
          </a:xfrm>
          <a:prstGeom prst="ellipse">
            <a:avLst/>
          </a:prstGeom>
          <a:gradFill flip="none" rotWithShape="1">
            <a:gsLst>
              <a:gs pos="28000">
                <a:schemeClr val="tx1">
                  <a:lumMod val="50000"/>
                  <a:lumOff val="50000"/>
                  <a:alpha val="73000"/>
                </a:schemeClr>
              </a:gs>
              <a:gs pos="99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3" tIns="34213" rIns="68423" bIns="34213" rtlCol="0" anchor="ctr"/>
          <a:lstStyle/>
          <a:p>
            <a:pPr algn="ctr" defTabSz="684316"/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Delivered Value for Customers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30763" y="3249293"/>
            <a:ext cx="262477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Los clientes firman y activan su cuenta en mitad del tiempo</a:t>
            </a: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El equipo de ventas puede llegar a 2X de oportunidades</a:t>
            </a: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Integración con su CRM creando procesos automáticos</a:t>
            </a:r>
            <a:endParaRPr lang="es-ES" sz="1200" dirty="0">
              <a:solidFill>
                <a:srgbClr val="676365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2900" y="3249293"/>
            <a:ext cx="25646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n-US" sz="1200" dirty="0" smtClean="0">
                <a:solidFill>
                  <a:srgbClr val="676365"/>
                </a:solidFill>
                <a:latin typeface="+mj-lt"/>
              </a:rPr>
              <a:t>$</a:t>
            </a: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19.53 </a:t>
            </a: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ahorro por documento</a:t>
            </a:r>
            <a:endParaRPr lang="es-ES" sz="1200" dirty="0" smtClean="0">
              <a:solidFill>
                <a:srgbClr val="676365"/>
              </a:solidFill>
              <a:latin typeface="+mj-lt"/>
            </a:endParaRP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60% reducción de tiempo en enviar y recibir los documentos</a:t>
            </a: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50% de los contratos son 100% automatizados</a:t>
            </a:r>
            <a:endParaRPr lang="es-ES" sz="1200" dirty="0">
              <a:solidFill>
                <a:srgbClr val="676365"/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80329" y="3249293"/>
            <a:ext cx="25646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50% </a:t>
            </a: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de reducción de errores</a:t>
            </a:r>
            <a:endParaRPr lang="es-ES" sz="1200" dirty="0" smtClean="0">
              <a:solidFill>
                <a:srgbClr val="676365"/>
              </a:solidFill>
              <a:latin typeface="+mj-lt"/>
            </a:endParaRP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Centralización del 100% de los documentos de forma digital</a:t>
            </a:r>
            <a:endParaRPr lang="es-ES" sz="1200" dirty="0" smtClean="0">
              <a:solidFill>
                <a:srgbClr val="676365"/>
              </a:solidFill>
              <a:latin typeface="+mj-lt"/>
            </a:endParaRP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Wingdings" charset="2"/>
              <a:buChar char="§"/>
            </a:pP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Aumenta el uso de </a:t>
            </a:r>
            <a:r>
              <a:rPr lang="es-ES" sz="1200" dirty="0" err="1" smtClean="0">
                <a:solidFill>
                  <a:srgbClr val="676365"/>
                </a:solidFill>
                <a:latin typeface="+mj-lt"/>
              </a:rPr>
              <a:t>SalesForce</a:t>
            </a:r>
            <a:r>
              <a:rPr lang="es-ES" sz="1200" dirty="0" smtClean="0">
                <a:solidFill>
                  <a:srgbClr val="676365"/>
                </a:solidFill>
                <a:latin typeface="+mj-lt"/>
              </a:rPr>
              <a:t> en 300%</a:t>
            </a:r>
            <a:endParaRPr lang="es-ES" sz="1200" dirty="0">
              <a:solidFill>
                <a:srgbClr val="676365"/>
              </a:solidFill>
              <a:latin typeface="+mj-lt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048506" y="1057083"/>
            <a:ext cx="0" cy="3754759"/>
          </a:xfrm>
          <a:prstGeom prst="line">
            <a:avLst/>
          </a:prstGeom>
          <a:ln w="12700"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087523" y="1057083"/>
            <a:ext cx="0" cy="3754759"/>
          </a:xfrm>
          <a:prstGeom prst="line">
            <a:avLst/>
          </a:prstGeom>
          <a:ln w="12700"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74422" y="1893516"/>
            <a:ext cx="1909149" cy="306603"/>
          </a:xfrm>
          <a:prstGeom prst="rect">
            <a:avLst/>
          </a:prstGeom>
        </p:spPr>
        <p:txBody>
          <a:bodyPr wrap="square" lIns="68433" tIns="34217" rIns="68433" bIns="34217">
            <a:spAutoFit/>
          </a:bodyPr>
          <a:lstStyle/>
          <a:p>
            <a:pPr algn="ctr" defTabSz="684316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ROI</a:t>
            </a:r>
            <a:endParaRPr lang="en-US" altLang="en-US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681016" y="1893516"/>
            <a:ext cx="1963266" cy="306603"/>
          </a:xfrm>
          <a:prstGeom prst="rect">
            <a:avLst/>
          </a:prstGeom>
        </p:spPr>
        <p:txBody>
          <a:bodyPr wrap="square" lIns="68433" tIns="34217" rIns="68433" bIns="34217">
            <a:spAutoFit/>
          </a:bodyPr>
          <a:lstStyle/>
          <a:p>
            <a:pPr algn="ctr" defTabSz="684316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C</a:t>
            </a:r>
            <a:r>
              <a:rPr lang="en-US" alt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onformidad</a:t>
            </a:r>
            <a:endParaRPr lang="en-US" altLang="en-US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1" name="Rectangle 60"/>
          <p:cNvSpPr/>
          <p:nvPr>
            <p:custDataLst>
              <p:tags r:id="rId1"/>
            </p:custDataLst>
          </p:nvPr>
        </p:nvSpPr>
        <p:spPr>
          <a:xfrm>
            <a:off x="3473294" y="1893516"/>
            <a:ext cx="2189442" cy="542052"/>
          </a:xfrm>
          <a:prstGeom prst="rect">
            <a:avLst/>
          </a:prstGeom>
        </p:spPr>
        <p:txBody>
          <a:bodyPr wrap="square" lIns="68433" tIns="34217" rIns="68433" bIns="34217">
            <a:spAutoFit/>
          </a:bodyPr>
          <a:lstStyle/>
          <a:p>
            <a:pPr algn="ctr" defTabSz="684316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ES" alt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 panose="020B0604020202020204" pitchFamily="34" charset="0"/>
              </a:rPr>
              <a:t>Experiencia del cliente</a:t>
            </a:r>
            <a:endParaRPr lang="es-ES" altLang="en-US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575" y1="49751" x2="41575" y2="49751"/>
                        <a14:foregroundMark x1="57795" y1="49005" x2="57795" y2="49005"/>
                        <a14:foregroundMark x1="71181" y1="48010" x2="71181" y2="4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883" y="2655049"/>
            <a:ext cx="1036710" cy="65631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506" y="2694659"/>
            <a:ext cx="1026988" cy="57709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003" y="2745986"/>
            <a:ext cx="1081292" cy="474436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1149975" y="1005372"/>
            <a:ext cx="749541" cy="749541"/>
            <a:chOff x="826302" y="2955029"/>
            <a:chExt cx="1628246" cy="1628246"/>
          </a:xfrm>
        </p:grpSpPr>
        <p:sp>
          <p:nvSpPr>
            <p:cNvPr id="75" name="Oval 74"/>
            <p:cNvSpPr/>
            <p:nvPr/>
          </p:nvSpPr>
          <p:spPr>
            <a:xfrm>
              <a:off x="826302" y="2955029"/>
              <a:ext cx="1628246" cy="1628246"/>
            </a:xfrm>
            <a:prstGeom prst="ellipse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rgbClr val="800000"/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138948" y="3266675"/>
              <a:ext cx="1002954" cy="1004954"/>
              <a:chOff x="3553312" y="5076330"/>
              <a:chExt cx="307809" cy="308424"/>
            </a:xfrm>
          </p:grpSpPr>
          <p:sp>
            <p:nvSpPr>
              <p:cNvPr id="77" name="Freeform 16"/>
              <p:cNvSpPr>
                <a:spLocks/>
              </p:cNvSpPr>
              <p:nvPr/>
            </p:nvSpPr>
            <p:spPr bwMode="auto">
              <a:xfrm>
                <a:off x="3690936" y="5215182"/>
                <a:ext cx="31948" cy="29491"/>
              </a:xfrm>
              <a:custGeom>
                <a:avLst/>
                <a:gdLst>
                  <a:gd name="T0" fmla="*/ 21 w 39"/>
                  <a:gd name="T1" fmla="*/ 0 h 36"/>
                  <a:gd name="T2" fmla="*/ 0 w 39"/>
                  <a:gd name="T3" fmla="*/ 18 h 36"/>
                  <a:gd name="T4" fmla="*/ 21 w 39"/>
                  <a:gd name="T5" fmla="*/ 36 h 36"/>
                  <a:gd name="T6" fmla="*/ 39 w 39"/>
                  <a:gd name="T7" fmla="*/ 18 h 36"/>
                  <a:gd name="T8" fmla="*/ 21 w 39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6">
                    <a:moveTo>
                      <a:pt x="21" y="0"/>
                    </a:moveTo>
                    <a:cubicBezTo>
                      <a:pt x="9" y="0"/>
                      <a:pt x="0" y="9"/>
                      <a:pt x="0" y="18"/>
                    </a:cubicBezTo>
                    <a:cubicBezTo>
                      <a:pt x="0" y="28"/>
                      <a:pt x="9" y="36"/>
                      <a:pt x="21" y="36"/>
                    </a:cubicBezTo>
                    <a:cubicBezTo>
                      <a:pt x="30" y="36"/>
                      <a:pt x="39" y="28"/>
                      <a:pt x="39" y="18"/>
                    </a:cubicBezTo>
                    <a:cubicBezTo>
                      <a:pt x="39" y="9"/>
                      <a:pt x="30" y="0"/>
                      <a:pt x="2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8"/>
              <p:cNvSpPr>
                <a:spLocks noEditPoints="1"/>
              </p:cNvSpPr>
              <p:nvPr/>
            </p:nvSpPr>
            <p:spPr bwMode="auto">
              <a:xfrm>
                <a:off x="3553312" y="5076330"/>
                <a:ext cx="307809" cy="308424"/>
              </a:xfrm>
              <a:custGeom>
                <a:avLst/>
                <a:gdLst>
                  <a:gd name="T0" fmla="*/ 0 w 376"/>
                  <a:gd name="T1" fmla="*/ 188 h 377"/>
                  <a:gd name="T2" fmla="*/ 376 w 376"/>
                  <a:gd name="T3" fmla="*/ 188 h 377"/>
                  <a:gd name="T4" fmla="*/ 274 w 376"/>
                  <a:gd name="T5" fmla="*/ 90 h 377"/>
                  <a:gd name="T6" fmla="*/ 306 w 376"/>
                  <a:gd name="T7" fmla="*/ 70 h 377"/>
                  <a:gd name="T8" fmla="*/ 285 w 376"/>
                  <a:gd name="T9" fmla="*/ 103 h 377"/>
                  <a:gd name="T10" fmla="*/ 274 w 376"/>
                  <a:gd name="T11" fmla="*/ 90 h 377"/>
                  <a:gd name="T12" fmla="*/ 189 w 376"/>
                  <a:gd name="T13" fmla="*/ 22 h 377"/>
                  <a:gd name="T14" fmla="*/ 198 w 376"/>
                  <a:gd name="T15" fmla="*/ 60 h 377"/>
                  <a:gd name="T16" fmla="*/ 177 w 376"/>
                  <a:gd name="T17" fmla="*/ 60 h 377"/>
                  <a:gd name="T18" fmla="*/ 59 w 376"/>
                  <a:gd name="T19" fmla="*/ 198 h 377"/>
                  <a:gd name="T20" fmla="*/ 22 w 376"/>
                  <a:gd name="T21" fmla="*/ 188 h 377"/>
                  <a:gd name="T22" fmla="*/ 59 w 376"/>
                  <a:gd name="T23" fmla="*/ 179 h 377"/>
                  <a:gd name="T24" fmla="*/ 59 w 376"/>
                  <a:gd name="T25" fmla="*/ 198 h 377"/>
                  <a:gd name="T26" fmla="*/ 85 w 376"/>
                  <a:gd name="T27" fmla="*/ 305 h 377"/>
                  <a:gd name="T28" fmla="*/ 71 w 376"/>
                  <a:gd name="T29" fmla="*/ 292 h 377"/>
                  <a:gd name="T30" fmla="*/ 103 w 376"/>
                  <a:gd name="T31" fmla="*/ 273 h 377"/>
                  <a:gd name="T32" fmla="*/ 103 w 376"/>
                  <a:gd name="T33" fmla="*/ 103 h 377"/>
                  <a:gd name="T34" fmla="*/ 71 w 376"/>
                  <a:gd name="T35" fmla="*/ 85 h 377"/>
                  <a:gd name="T36" fmla="*/ 85 w 376"/>
                  <a:gd name="T37" fmla="*/ 70 h 377"/>
                  <a:gd name="T38" fmla="*/ 103 w 376"/>
                  <a:gd name="T39" fmla="*/ 103 h 377"/>
                  <a:gd name="T40" fmla="*/ 189 w 376"/>
                  <a:gd name="T41" fmla="*/ 354 h 377"/>
                  <a:gd name="T42" fmla="*/ 177 w 376"/>
                  <a:gd name="T43" fmla="*/ 318 h 377"/>
                  <a:gd name="T44" fmla="*/ 198 w 376"/>
                  <a:gd name="T45" fmla="*/ 318 h 377"/>
                  <a:gd name="T46" fmla="*/ 256 w 376"/>
                  <a:gd name="T47" fmla="*/ 329 h 377"/>
                  <a:gd name="T48" fmla="*/ 190 w 376"/>
                  <a:gd name="T49" fmla="*/ 225 h 377"/>
                  <a:gd name="T50" fmla="*/ 149 w 376"/>
                  <a:gd name="T51" fmla="*/ 188 h 377"/>
                  <a:gd name="T52" fmla="*/ 172 w 376"/>
                  <a:gd name="T53" fmla="*/ 101 h 377"/>
                  <a:gd name="T54" fmla="*/ 202 w 376"/>
                  <a:gd name="T55" fmla="*/ 101 h 377"/>
                  <a:gd name="T56" fmla="*/ 226 w 376"/>
                  <a:gd name="T57" fmla="*/ 188 h 377"/>
                  <a:gd name="T58" fmla="*/ 262 w 376"/>
                  <a:gd name="T59" fmla="*/ 313 h 377"/>
                  <a:gd name="T60" fmla="*/ 306 w 376"/>
                  <a:gd name="T61" fmla="*/ 305 h 377"/>
                  <a:gd name="T62" fmla="*/ 274 w 376"/>
                  <a:gd name="T63" fmla="*/ 287 h 377"/>
                  <a:gd name="T64" fmla="*/ 285 w 376"/>
                  <a:gd name="T65" fmla="*/ 273 h 377"/>
                  <a:gd name="T66" fmla="*/ 306 w 376"/>
                  <a:gd name="T67" fmla="*/ 305 h 377"/>
                  <a:gd name="T68" fmla="*/ 316 w 376"/>
                  <a:gd name="T69" fmla="*/ 198 h 377"/>
                  <a:gd name="T70" fmla="*/ 316 w 376"/>
                  <a:gd name="T71" fmla="*/ 179 h 377"/>
                  <a:gd name="T72" fmla="*/ 354 w 376"/>
                  <a:gd name="T73" fmla="*/ 18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76" h="377">
                    <a:moveTo>
                      <a:pt x="189" y="0"/>
                    </a:moveTo>
                    <a:cubicBezTo>
                      <a:pt x="85" y="0"/>
                      <a:pt x="0" y="85"/>
                      <a:pt x="0" y="188"/>
                    </a:cubicBezTo>
                    <a:cubicBezTo>
                      <a:pt x="0" y="292"/>
                      <a:pt x="85" y="377"/>
                      <a:pt x="189" y="377"/>
                    </a:cubicBezTo>
                    <a:cubicBezTo>
                      <a:pt x="292" y="377"/>
                      <a:pt x="376" y="292"/>
                      <a:pt x="376" y="188"/>
                    </a:cubicBezTo>
                    <a:cubicBezTo>
                      <a:pt x="376" y="85"/>
                      <a:pt x="292" y="0"/>
                      <a:pt x="189" y="0"/>
                    </a:cubicBezTo>
                    <a:close/>
                    <a:moveTo>
                      <a:pt x="274" y="90"/>
                    </a:moveTo>
                    <a:cubicBezTo>
                      <a:pt x="292" y="70"/>
                      <a:pt x="292" y="70"/>
                      <a:pt x="292" y="70"/>
                    </a:cubicBezTo>
                    <a:cubicBezTo>
                      <a:pt x="294" y="67"/>
                      <a:pt x="302" y="67"/>
                      <a:pt x="306" y="70"/>
                    </a:cubicBezTo>
                    <a:cubicBezTo>
                      <a:pt x="309" y="74"/>
                      <a:pt x="309" y="81"/>
                      <a:pt x="306" y="85"/>
                    </a:cubicBezTo>
                    <a:cubicBezTo>
                      <a:pt x="285" y="103"/>
                      <a:pt x="285" y="103"/>
                      <a:pt x="285" y="103"/>
                    </a:cubicBezTo>
                    <a:cubicBezTo>
                      <a:pt x="283" y="107"/>
                      <a:pt x="276" y="107"/>
                      <a:pt x="274" y="103"/>
                    </a:cubicBezTo>
                    <a:cubicBezTo>
                      <a:pt x="267" y="99"/>
                      <a:pt x="267" y="94"/>
                      <a:pt x="274" y="90"/>
                    </a:cubicBezTo>
                    <a:close/>
                    <a:moveTo>
                      <a:pt x="177" y="33"/>
                    </a:moveTo>
                    <a:cubicBezTo>
                      <a:pt x="177" y="27"/>
                      <a:pt x="184" y="22"/>
                      <a:pt x="189" y="22"/>
                    </a:cubicBezTo>
                    <a:cubicBezTo>
                      <a:pt x="193" y="22"/>
                      <a:pt x="198" y="27"/>
                      <a:pt x="198" y="33"/>
                    </a:cubicBezTo>
                    <a:cubicBezTo>
                      <a:pt x="198" y="60"/>
                      <a:pt x="198" y="60"/>
                      <a:pt x="198" y="60"/>
                    </a:cubicBezTo>
                    <a:cubicBezTo>
                      <a:pt x="198" y="63"/>
                      <a:pt x="193" y="69"/>
                      <a:pt x="189" y="69"/>
                    </a:cubicBezTo>
                    <a:cubicBezTo>
                      <a:pt x="184" y="69"/>
                      <a:pt x="177" y="63"/>
                      <a:pt x="177" y="60"/>
                    </a:cubicBezTo>
                    <a:cubicBezTo>
                      <a:pt x="177" y="33"/>
                      <a:pt x="177" y="33"/>
                      <a:pt x="177" y="33"/>
                    </a:cubicBezTo>
                    <a:close/>
                    <a:moveTo>
                      <a:pt x="59" y="198"/>
                    </a:moveTo>
                    <a:cubicBezTo>
                      <a:pt x="32" y="198"/>
                      <a:pt x="32" y="198"/>
                      <a:pt x="32" y="198"/>
                    </a:cubicBezTo>
                    <a:cubicBezTo>
                      <a:pt x="27" y="198"/>
                      <a:pt x="22" y="193"/>
                      <a:pt x="22" y="188"/>
                    </a:cubicBezTo>
                    <a:cubicBezTo>
                      <a:pt x="22" y="182"/>
                      <a:pt x="27" y="179"/>
                      <a:pt x="32" y="179"/>
                    </a:cubicBezTo>
                    <a:cubicBezTo>
                      <a:pt x="59" y="179"/>
                      <a:pt x="59" y="179"/>
                      <a:pt x="59" y="179"/>
                    </a:cubicBezTo>
                    <a:cubicBezTo>
                      <a:pt x="64" y="179"/>
                      <a:pt x="68" y="182"/>
                      <a:pt x="68" y="188"/>
                    </a:cubicBezTo>
                    <a:cubicBezTo>
                      <a:pt x="68" y="193"/>
                      <a:pt x="64" y="198"/>
                      <a:pt x="59" y="198"/>
                    </a:cubicBezTo>
                    <a:close/>
                    <a:moveTo>
                      <a:pt x="103" y="287"/>
                    </a:moveTo>
                    <a:cubicBezTo>
                      <a:pt x="85" y="305"/>
                      <a:pt x="85" y="305"/>
                      <a:pt x="85" y="305"/>
                    </a:cubicBezTo>
                    <a:cubicBezTo>
                      <a:pt x="81" y="310"/>
                      <a:pt x="76" y="310"/>
                      <a:pt x="71" y="305"/>
                    </a:cubicBezTo>
                    <a:cubicBezTo>
                      <a:pt x="67" y="301"/>
                      <a:pt x="67" y="296"/>
                      <a:pt x="71" y="292"/>
                    </a:cubicBezTo>
                    <a:cubicBezTo>
                      <a:pt x="90" y="273"/>
                      <a:pt x="90" y="273"/>
                      <a:pt x="90" y="273"/>
                    </a:cubicBezTo>
                    <a:cubicBezTo>
                      <a:pt x="94" y="269"/>
                      <a:pt x="99" y="269"/>
                      <a:pt x="103" y="273"/>
                    </a:cubicBezTo>
                    <a:cubicBezTo>
                      <a:pt x="108" y="276"/>
                      <a:pt x="108" y="283"/>
                      <a:pt x="103" y="287"/>
                    </a:cubicBezTo>
                    <a:close/>
                    <a:moveTo>
                      <a:pt x="103" y="103"/>
                    </a:moveTo>
                    <a:cubicBezTo>
                      <a:pt x="99" y="107"/>
                      <a:pt x="94" y="107"/>
                      <a:pt x="90" y="103"/>
                    </a:cubicBezTo>
                    <a:cubicBezTo>
                      <a:pt x="71" y="85"/>
                      <a:pt x="71" y="85"/>
                      <a:pt x="71" y="85"/>
                    </a:cubicBezTo>
                    <a:cubicBezTo>
                      <a:pt x="67" y="81"/>
                      <a:pt x="67" y="74"/>
                      <a:pt x="71" y="70"/>
                    </a:cubicBezTo>
                    <a:cubicBezTo>
                      <a:pt x="73" y="67"/>
                      <a:pt x="81" y="67"/>
                      <a:pt x="85" y="70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8" y="94"/>
                      <a:pt x="108" y="99"/>
                      <a:pt x="103" y="103"/>
                    </a:cubicBezTo>
                    <a:close/>
                    <a:moveTo>
                      <a:pt x="198" y="345"/>
                    </a:moveTo>
                    <a:cubicBezTo>
                      <a:pt x="198" y="350"/>
                      <a:pt x="193" y="354"/>
                      <a:pt x="189" y="354"/>
                    </a:cubicBezTo>
                    <a:cubicBezTo>
                      <a:pt x="184" y="354"/>
                      <a:pt x="177" y="350"/>
                      <a:pt x="177" y="345"/>
                    </a:cubicBezTo>
                    <a:cubicBezTo>
                      <a:pt x="177" y="318"/>
                      <a:pt x="177" y="318"/>
                      <a:pt x="177" y="318"/>
                    </a:cubicBezTo>
                    <a:cubicBezTo>
                      <a:pt x="177" y="313"/>
                      <a:pt x="184" y="309"/>
                      <a:pt x="189" y="309"/>
                    </a:cubicBezTo>
                    <a:cubicBezTo>
                      <a:pt x="193" y="309"/>
                      <a:pt x="198" y="313"/>
                      <a:pt x="198" y="318"/>
                    </a:cubicBezTo>
                    <a:cubicBezTo>
                      <a:pt x="198" y="345"/>
                      <a:pt x="198" y="345"/>
                      <a:pt x="198" y="345"/>
                    </a:cubicBezTo>
                    <a:close/>
                    <a:moveTo>
                      <a:pt x="256" y="329"/>
                    </a:moveTo>
                    <a:cubicBezTo>
                      <a:pt x="249" y="333"/>
                      <a:pt x="240" y="329"/>
                      <a:pt x="238" y="324"/>
                    </a:cubicBezTo>
                    <a:cubicBezTo>
                      <a:pt x="190" y="225"/>
                      <a:pt x="190" y="225"/>
                      <a:pt x="190" y="225"/>
                    </a:cubicBezTo>
                    <a:cubicBezTo>
                      <a:pt x="189" y="225"/>
                      <a:pt x="189" y="225"/>
                      <a:pt x="189" y="225"/>
                    </a:cubicBezTo>
                    <a:cubicBezTo>
                      <a:pt x="167" y="225"/>
                      <a:pt x="149" y="210"/>
                      <a:pt x="149" y="188"/>
                    </a:cubicBezTo>
                    <a:cubicBezTo>
                      <a:pt x="149" y="173"/>
                      <a:pt x="159" y="159"/>
                      <a:pt x="172" y="153"/>
                    </a:cubicBezTo>
                    <a:cubicBezTo>
                      <a:pt x="172" y="101"/>
                      <a:pt x="172" y="101"/>
                      <a:pt x="172" y="101"/>
                    </a:cubicBezTo>
                    <a:cubicBezTo>
                      <a:pt x="172" y="94"/>
                      <a:pt x="180" y="87"/>
                      <a:pt x="186" y="87"/>
                    </a:cubicBezTo>
                    <a:cubicBezTo>
                      <a:pt x="194" y="87"/>
                      <a:pt x="202" y="94"/>
                      <a:pt x="202" y="101"/>
                    </a:cubicBezTo>
                    <a:cubicBezTo>
                      <a:pt x="202" y="152"/>
                      <a:pt x="202" y="152"/>
                      <a:pt x="202" y="152"/>
                    </a:cubicBezTo>
                    <a:cubicBezTo>
                      <a:pt x="216" y="157"/>
                      <a:pt x="226" y="171"/>
                      <a:pt x="226" y="188"/>
                    </a:cubicBezTo>
                    <a:cubicBezTo>
                      <a:pt x="226" y="198"/>
                      <a:pt x="221" y="207"/>
                      <a:pt x="216" y="215"/>
                    </a:cubicBezTo>
                    <a:cubicBezTo>
                      <a:pt x="262" y="313"/>
                      <a:pt x="262" y="313"/>
                      <a:pt x="262" y="313"/>
                    </a:cubicBezTo>
                    <a:cubicBezTo>
                      <a:pt x="266" y="319"/>
                      <a:pt x="262" y="327"/>
                      <a:pt x="256" y="329"/>
                    </a:cubicBezTo>
                    <a:close/>
                    <a:moveTo>
                      <a:pt x="306" y="305"/>
                    </a:moveTo>
                    <a:cubicBezTo>
                      <a:pt x="302" y="310"/>
                      <a:pt x="294" y="310"/>
                      <a:pt x="292" y="305"/>
                    </a:cubicBezTo>
                    <a:cubicBezTo>
                      <a:pt x="274" y="287"/>
                      <a:pt x="274" y="287"/>
                      <a:pt x="274" y="287"/>
                    </a:cubicBezTo>
                    <a:cubicBezTo>
                      <a:pt x="267" y="283"/>
                      <a:pt x="267" y="276"/>
                      <a:pt x="274" y="273"/>
                    </a:cubicBezTo>
                    <a:cubicBezTo>
                      <a:pt x="276" y="269"/>
                      <a:pt x="283" y="269"/>
                      <a:pt x="285" y="273"/>
                    </a:cubicBezTo>
                    <a:cubicBezTo>
                      <a:pt x="306" y="292"/>
                      <a:pt x="306" y="292"/>
                      <a:pt x="306" y="292"/>
                    </a:cubicBezTo>
                    <a:cubicBezTo>
                      <a:pt x="309" y="296"/>
                      <a:pt x="309" y="301"/>
                      <a:pt x="306" y="305"/>
                    </a:cubicBezTo>
                    <a:close/>
                    <a:moveTo>
                      <a:pt x="343" y="198"/>
                    </a:moveTo>
                    <a:cubicBezTo>
                      <a:pt x="316" y="198"/>
                      <a:pt x="316" y="198"/>
                      <a:pt x="316" y="198"/>
                    </a:cubicBezTo>
                    <a:cubicBezTo>
                      <a:pt x="311" y="198"/>
                      <a:pt x="307" y="193"/>
                      <a:pt x="307" y="188"/>
                    </a:cubicBezTo>
                    <a:cubicBezTo>
                      <a:pt x="307" y="182"/>
                      <a:pt x="311" y="179"/>
                      <a:pt x="316" y="179"/>
                    </a:cubicBezTo>
                    <a:cubicBezTo>
                      <a:pt x="343" y="179"/>
                      <a:pt x="343" y="179"/>
                      <a:pt x="343" y="179"/>
                    </a:cubicBezTo>
                    <a:cubicBezTo>
                      <a:pt x="349" y="179"/>
                      <a:pt x="354" y="182"/>
                      <a:pt x="354" y="188"/>
                    </a:cubicBezTo>
                    <a:cubicBezTo>
                      <a:pt x="354" y="193"/>
                      <a:pt x="349" y="198"/>
                      <a:pt x="343" y="1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4229411" y="1005372"/>
            <a:ext cx="749541" cy="749541"/>
            <a:chOff x="3759243" y="2955029"/>
            <a:chExt cx="1628246" cy="1628246"/>
          </a:xfrm>
        </p:grpSpPr>
        <p:sp>
          <p:nvSpPr>
            <p:cNvPr id="80" name="Oval 79"/>
            <p:cNvSpPr/>
            <p:nvPr/>
          </p:nvSpPr>
          <p:spPr>
            <a:xfrm>
              <a:off x="3759243" y="2955029"/>
              <a:ext cx="1628246" cy="1628246"/>
            </a:xfrm>
            <a:prstGeom prst="ellipse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rgbClr val="800000"/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4102698" y="3310349"/>
              <a:ext cx="968584" cy="968584"/>
            </a:xfrm>
            <a:custGeom>
              <a:avLst/>
              <a:gdLst>
                <a:gd name="connsiteX0" fmla="*/ 806275 w 2248524"/>
                <a:gd name="connsiteY0" fmla="*/ 551878 h 2248524"/>
                <a:gd name="connsiteX1" fmla="*/ 551878 w 2248524"/>
                <a:gd name="connsiteY1" fmla="*/ 806275 h 2248524"/>
                <a:gd name="connsiteX2" fmla="*/ 869865 w 2248524"/>
                <a:gd name="connsiteY2" fmla="*/ 1124262 h 2248524"/>
                <a:gd name="connsiteX3" fmla="*/ 551878 w 2248524"/>
                <a:gd name="connsiteY3" fmla="*/ 1442249 h 2248524"/>
                <a:gd name="connsiteX4" fmla="*/ 806275 w 2248524"/>
                <a:gd name="connsiteY4" fmla="*/ 1696646 h 2248524"/>
                <a:gd name="connsiteX5" fmla="*/ 1124262 w 2248524"/>
                <a:gd name="connsiteY5" fmla="*/ 1378659 h 2248524"/>
                <a:gd name="connsiteX6" fmla="*/ 1442249 w 2248524"/>
                <a:gd name="connsiteY6" fmla="*/ 1696646 h 2248524"/>
                <a:gd name="connsiteX7" fmla="*/ 1696646 w 2248524"/>
                <a:gd name="connsiteY7" fmla="*/ 1442249 h 2248524"/>
                <a:gd name="connsiteX8" fmla="*/ 1378659 w 2248524"/>
                <a:gd name="connsiteY8" fmla="*/ 1124262 h 2248524"/>
                <a:gd name="connsiteX9" fmla="*/ 1696646 w 2248524"/>
                <a:gd name="connsiteY9" fmla="*/ 806275 h 2248524"/>
                <a:gd name="connsiteX10" fmla="*/ 1442249 w 2248524"/>
                <a:gd name="connsiteY10" fmla="*/ 551878 h 2248524"/>
                <a:gd name="connsiteX11" fmla="*/ 1124262 w 2248524"/>
                <a:gd name="connsiteY11" fmla="*/ 869865 h 2248524"/>
                <a:gd name="connsiteX12" fmla="*/ 1124262 w 2248524"/>
                <a:gd name="connsiteY12" fmla="*/ 0 h 2248524"/>
                <a:gd name="connsiteX13" fmla="*/ 2248524 w 2248524"/>
                <a:gd name="connsiteY13" fmla="*/ 1124262 h 2248524"/>
                <a:gd name="connsiteX14" fmla="*/ 1124262 w 2248524"/>
                <a:gd name="connsiteY14" fmla="*/ 2248524 h 2248524"/>
                <a:gd name="connsiteX15" fmla="*/ 0 w 2248524"/>
                <a:gd name="connsiteY15" fmla="*/ 1124262 h 2248524"/>
                <a:gd name="connsiteX16" fmla="*/ 1124262 w 2248524"/>
                <a:gd name="connsiteY16" fmla="*/ 0 h 224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8524" h="2248524">
                  <a:moveTo>
                    <a:pt x="806275" y="551878"/>
                  </a:moveTo>
                  <a:lnTo>
                    <a:pt x="551878" y="806275"/>
                  </a:lnTo>
                  <a:lnTo>
                    <a:pt x="869865" y="1124262"/>
                  </a:lnTo>
                  <a:lnTo>
                    <a:pt x="551878" y="1442249"/>
                  </a:lnTo>
                  <a:lnTo>
                    <a:pt x="806275" y="1696646"/>
                  </a:lnTo>
                  <a:lnTo>
                    <a:pt x="1124262" y="1378659"/>
                  </a:lnTo>
                  <a:lnTo>
                    <a:pt x="1442249" y="1696646"/>
                  </a:lnTo>
                  <a:lnTo>
                    <a:pt x="1696646" y="1442249"/>
                  </a:lnTo>
                  <a:lnTo>
                    <a:pt x="1378659" y="1124262"/>
                  </a:lnTo>
                  <a:lnTo>
                    <a:pt x="1696646" y="806275"/>
                  </a:lnTo>
                  <a:lnTo>
                    <a:pt x="1442249" y="551878"/>
                  </a:lnTo>
                  <a:lnTo>
                    <a:pt x="1124262" y="869865"/>
                  </a:lnTo>
                  <a:close/>
                  <a:moveTo>
                    <a:pt x="1124262" y="0"/>
                  </a:moveTo>
                  <a:cubicBezTo>
                    <a:pt x="1745175" y="0"/>
                    <a:pt x="2248524" y="503349"/>
                    <a:pt x="2248524" y="1124262"/>
                  </a:cubicBezTo>
                  <a:cubicBezTo>
                    <a:pt x="2248524" y="1745175"/>
                    <a:pt x="1745175" y="2248524"/>
                    <a:pt x="1124262" y="2248524"/>
                  </a:cubicBezTo>
                  <a:cubicBezTo>
                    <a:pt x="503349" y="2248524"/>
                    <a:pt x="0" y="1745175"/>
                    <a:pt x="0" y="1124262"/>
                  </a:cubicBezTo>
                  <a:cubicBezTo>
                    <a:pt x="0" y="503349"/>
                    <a:pt x="503349" y="0"/>
                    <a:pt x="11242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256497" y="1005372"/>
            <a:ext cx="749541" cy="749541"/>
            <a:chOff x="6692183" y="2955029"/>
            <a:chExt cx="1628246" cy="1628246"/>
          </a:xfrm>
        </p:grpSpPr>
        <p:sp>
          <p:nvSpPr>
            <p:cNvPr id="83" name="Oval 82"/>
            <p:cNvSpPr/>
            <p:nvPr/>
          </p:nvSpPr>
          <p:spPr>
            <a:xfrm>
              <a:off x="6692183" y="2955029"/>
              <a:ext cx="1628246" cy="1628246"/>
            </a:xfrm>
            <a:prstGeom prst="ellipse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rgbClr val="800000"/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9"/>
            <p:cNvSpPr>
              <a:spLocks noEditPoints="1"/>
            </p:cNvSpPr>
            <p:nvPr/>
          </p:nvSpPr>
          <p:spPr bwMode="auto">
            <a:xfrm>
              <a:off x="7058735" y="3326477"/>
              <a:ext cx="925121" cy="789101"/>
            </a:xfrm>
            <a:custGeom>
              <a:avLst/>
              <a:gdLst/>
              <a:ahLst/>
              <a:cxnLst>
                <a:cxn ang="0">
                  <a:pos x="442" y="333"/>
                </a:cxn>
                <a:cxn ang="0">
                  <a:pos x="252" y="19"/>
                </a:cxn>
                <a:cxn ang="0">
                  <a:pos x="223" y="0"/>
                </a:cxn>
                <a:cxn ang="0">
                  <a:pos x="194" y="19"/>
                </a:cxn>
                <a:cxn ang="0">
                  <a:pos x="6" y="333"/>
                </a:cxn>
                <a:cxn ang="0">
                  <a:pos x="0" y="354"/>
                </a:cxn>
                <a:cxn ang="0">
                  <a:pos x="10" y="375"/>
                </a:cxn>
                <a:cxn ang="0">
                  <a:pos x="34" y="383"/>
                </a:cxn>
                <a:cxn ang="0">
                  <a:pos x="414" y="383"/>
                </a:cxn>
                <a:cxn ang="0">
                  <a:pos x="439" y="375"/>
                </a:cxn>
                <a:cxn ang="0">
                  <a:pos x="449" y="354"/>
                </a:cxn>
                <a:cxn ang="0">
                  <a:pos x="442" y="333"/>
                </a:cxn>
                <a:cxn ang="0">
                  <a:pos x="426" y="360"/>
                </a:cxn>
                <a:cxn ang="0">
                  <a:pos x="414" y="363"/>
                </a:cxn>
                <a:cxn ang="0">
                  <a:pos x="34" y="363"/>
                </a:cxn>
                <a:cxn ang="0">
                  <a:pos x="23" y="360"/>
                </a:cxn>
                <a:cxn ang="0">
                  <a:pos x="20" y="354"/>
                </a:cxn>
                <a:cxn ang="0">
                  <a:pos x="24" y="343"/>
                </a:cxn>
                <a:cxn ang="0">
                  <a:pos x="211" y="29"/>
                </a:cxn>
                <a:cxn ang="0">
                  <a:pos x="223" y="20"/>
                </a:cxn>
                <a:cxn ang="0">
                  <a:pos x="235" y="29"/>
                </a:cxn>
                <a:cxn ang="0">
                  <a:pos x="425" y="344"/>
                </a:cxn>
                <a:cxn ang="0">
                  <a:pos x="429" y="354"/>
                </a:cxn>
                <a:cxn ang="0">
                  <a:pos x="426" y="360"/>
                </a:cxn>
                <a:cxn ang="0">
                  <a:pos x="205" y="336"/>
                </a:cxn>
                <a:cxn ang="0">
                  <a:pos x="243" y="336"/>
                </a:cxn>
                <a:cxn ang="0">
                  <a:pos x="243" y="294"/>
                </a:cxn>
                <a:cxn ang="0">
                  <a:pos x="205" y="294"/>
                </a:cxn>
                <a:cxn ang="0">
                  <a:pos x="205" y="336"/>
                </a:cxn>
                <a:cxn ang="0">
                  <a:pos x="209" y="271"/>
                </a:cxn>
                <a:cxn ang="0">
                  <a:pos x="240" y="271"/>
                </a:cxn>
                <a:cxn ang="0">
                  <a:pos x="249" y="107"/>
                </a:cxn>
                <a:cxn ang="0">
                  <a:pos x="200" y="107"/>
                </a:cxn>
                <a:cxn ang="0">
                  <a:pos x="209" y="271"/>
                </a:cxn>
              </a:cxnLst>
              <a:rect l="0" t="0" r="r" b="b"/>
              <a:pathLst>
                <a:path w="449" h="383">
                  <a:moveTo>
                    <a:pt x="442" y="333"/>
                  </a:moveTo>
                  <a:cubicBezTo>
                    <a:pt x="252" y="19"/>
                    <a:pt x="252" y="19"/>
                    <a:pt x="252" y="19"/>
                  </a:cubicBezTo>
                  <a:cubicBezTo>
                    <a:pt x="245" y="7"/>
                    <a:pt x="235" y="0"/>
                    <a:pt x="223" y="0"/>
                  </a:cubicBezTo>
                  <a:cubicBezTo>
                    <a:pt x="211" y="0"/>
                    <a:pt x="201" y="7"/>
                    <a:pt x="194" y="19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2" y="340"/>
                    <a:pt x="0" y="347"/>
                    <a:pt x="0" y="354"/>
                  </a:cubicBezTo>
                  <a:cubicBezTo>
                    <a:pt x="0" y="362"/>
                    <a:pt x="4" y="370"/>
                    <a:pt x="10" y="375"/>
                  </a:cubicBezTo>
                  <a:cubicBezTo>
                    <a:pt x="17" y="380"/>
                    <a:pt x="25" y="383"/>
                    <a:pt x="34" y="383"/>
                  </a:cubicBezTo>
                  <a:cubicBezTo>
                    <a:pt x="414" y="383"/>
                    <a:pt x="414" y="383"/>
                    <a:pt x="414" y="383"/>
                  </a:cubicBezTo>
                  <a:cubicBezTo>
                    <a:pt x="424" y="383"/>
                    <a:pt x="432" y="380"/>
                    <a:pt x="439" y="375"/>
                  </a:cubicBezTo>
                  <a:cubicBezTo>
                    <a:pt x="445" y="370"/>
                    <a:pt x="449" y="362"/>
                    <a:pt x="449" y="354"/>
                  </a:cubicBezTo>
                  <a:cubicBezTo>
                    <a:pt x="449" y="347"/>
                    <a:pt x="446" y="340"/>
                    <a:pt x="442" y="333"/>
                  </a:cubicBezTo>
                  <a:close/>
                  <a:moveTo>
                    <a:pt x="426" y="360"/>
                  </a:moveTo>
                  <a:cubicBezTo>
                    <a:pt x="424" y="361"/>
                    <a:pt x="421" y="363"/>
                    <a:pt x="414" y="363"/>
                  </a:cubicBezTo>
                  <a:cubicBezTo>
                    <a:pt x="34" y="363"/>
                    <a:pt x="34" y="363"/>
                    <a:pt x="34" y="363"/>
                  </a:cubicBezTo>
                  <a:cubicBezTo>
                    <a:pt x="28" y="363"/>
                    <a:pt x="25" y="361"/>
                    <a:pt x="23" y="360"/>
                  </a:cubicBezTo>
                  <a:cubicBezTo>
                    <a:pt x="21" y="358"/>
                    <a:pt x="20" y="357"/>
                    <a:pt x="20" y="354"/>
                  </a:cubicBezTo>
                  <a:cubicBezTo>
                    <a:pt x="20" y="351"/>
                    <a:pt x="21" y="348"/>
                    <a:pt x="24" y="343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6" y="22"/>
                    <a:pt x="220" y="20"/>
                    <a:pt x="223" y="20"/>
                  </a:cubicBezTo>
                  <a:cubicBezTo>
                    <a:pt x="226" y="20"/>
                    <a:pt x="230" y="22"/>
                    <a:pt x="235" y="29"/>
                  </a:cubicBezTo>
                  <a:cubicBezTo>
                    <a:pt x="425" y="344"/>
                    <a:pt x="425" y="344"/>
                    <a:pt x="425" y="344"/>
                  </a:cubicBezTo>
                  <a:cubicBezTo>
                    <a:pt x="428" y="348"/>
                    <a:pt x="429" y="352"/>
                    <a:pt x="429" y="354"/>
                  </a:cubicBezTo>
                  <a:cubicBezTo>
                    <a:pt x="429" y="357"/>
                    <a:pt x="428" y="358"/>
                    <a:pt x="426" y="360"/>
                  </a:cubicBezTo>
                  <a:close/>
                  <a:moveTo>
                    <a:pt x="205" y="336"/>
                  </a:moveTo>
                  <a:cubicBezTo>
                    <a:pt x="243" y="336"/>
                    <a:pt x="243" y="336"/>
                    <a:pt x="243" y="336"/>
                  </a:cubicBezTo>
                  <a:cubicBezTo>
                    <a:pt x="243" y="294"/>
                    <a:pt x="243" y="294"/>
                    <a:pt x="243" y="294"/>
                  </a:cubicBezTo>
                  <a:cubicBezTo>
                    <a:pt x="205" y="294"/>
                    <a:pt x="205" y="294"/>
                    <a:pt x="205" y="294"/>
                  </a:cubicBezTo>
                  <a:lnTo>
                    <a:pt x="205" y="336"/>
                  </a:lnTo>
                  <a:close/>
                  <a:moveTo>
                    <a:pt x="209" y="271"/>
                  </a:moveTo>
                  <a:cubicBezTo>
                    <a:pt x="240" y="271"/>
                    <a:pt x="240" y="271"/>
                    <a:pt x="240" y="271"/>
                  </a:cubicBezTo>
                  <a:cubicBezTo>
                    <a:pt x="249" y="107"/>
                    <a:pt x="249" y="107"/>
                    <a:pt x="249" y="107"/>
                  </a:cubicBezTo>
                  <a:cubicBezTo>
                    <a:pt x="200" y="107"/>
                    <a:pt x="200" y="107"/>
                    <a:pt x="200" y="107"/>
                  </a:cubicBezTo>
                  <a:lnTo>
                    <a:pt x="209" y="27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38546" y="1002909"/>
            <a:ext cx="758040" cy="758040"/>
            <a:chOff x="826302" y="1007187"/>
            <a:chExt cx="1628246" cy="1628246"/>
          </a:xfrm>
        </p:grpSpPr>
        <p:sp>
          <p:nvSpPr>
            <p:cNvPr id="47" name="Oval 46"/>
            <p:cNvSpPr/>
            <p:nvPr/>
          </p:nvSpPr>
          <p:spPr>
            <a:xfrm>
              <a:off x="826302" y="1007187"/>
              <a:ext cx="1628246" cy="162824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7469" y="1516748"/>
              <a:ext cx="985912" cy="618282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226453" y="1008761"/>
            <a:ext cx="752188" cy="752188"/>
            <a:chOff x="3772114" y="7043962"/>
            <a:chExt cx="1628246" cy="1628246"/>
          </a:xfrm>
        </p:grpSpPr>
        <p:sp>
          <p:nvSpPr>
            <p:cNvPr id="32" name="Oval 31"/>
            <p:cNvSpPr/>
            <p:nvPr/>
          </p:nvSpPr>
          <p:spPr>
            <a:xfrm>
              <a:off x="3772114" y="7043962"/>
              <a:ext cx="1628246" cy="162824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202495" y="7347474"/>
              <a:ext cx="790494" cy="1021222"/>
              <a:chOff x="4171564" y="7304777"/>
              <a:chExt cx="856593" cy="1106615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7839" y="7600278"/>
                <a:ext cx="401034" cy="515614"/>
              </a:xfrm>
              <a:prstGeom prst="rect">
                <a:avLst/>
              </a:prstGeom>
            </p:spPr>
          </p:pic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4171564" y="7304777"/>
                <a:ext cx="856593" cy="1106615"/>
              </a:xfrm>
              <a:custGeom>
                <a:avLst/>
                <a:gdLst/>
                <a:ahLst/>
                <a:cxnLst>
                  <a:cxn ang="0">
                    <a:pos x="535" y="1200"/>
                  </a:cxn>
                  <a:cxn ang="0">
                    <a:pos x="476" y="1259"/>
                  </a:cxn>
                  <a:cxn ang="0">
                    <a:pos x="535" y="1317"/>
                  </a:cxn>
                  <a:cxn ang="0">
                    <a:pos x="593" y="1259"/>
                  </a:cxn>
                  <a:cxn ang="0">
                    <a:pos x="535" y="1200"/>
                  </a:cxn>
                  <a:cxn ang="0">
                    <a:pos x="1021" y="0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0" y="1333"/>
                  </a:cxn>
                  <a:cxn ang="0">
                    <a:pos x="48" y="1381"/>
                  </a:cxn>
                  <a:cxn ang="0">
                    <a:pos x="1021" y="1381"/>
                  </a:cxn>
                  <a:cxn ang="0">
                    <a:pos x="1069" y="1333"/>
                  </a:cxn>
                  <a:cxn ang="0">
                    <a:pos x="1069" y="48"/>
                  </a:cxn>
                  <a:cxn ang="0">
                    <a:pos x="1021" y="0"/>
                  </a:cxn>
                  <a:cxn ang="0">
                    <a:pos x="445" y="77"/>
                  </a:cxn>
                  <a:cxn ang="0">
                    <a:pos x="625" y="77"/>
                  </a:cxn>
                  <a:cxn ang="0">
                    <a:pos x="632" y="84"/>
                  </a:cxn>
                  <a:cxn ang="0">
                    <a:pos x="625" y="91"/>
                  </a:cxn>
                  <a:cxn ang="0">
                    <a:pos x="445" y="91"/>
                  </a:cxn>
                  <a:cxn ang="0">
                    <a:pos x="437" y="84"/>
                  </a:cxn>
                  <a:cxn ang="0">
                    <a:pos x="445" y="77"/>
                  </a:cxn>
                  <a:cxn ang="0">
                    <a:pos x="535" y="1333"/>
                  </a:cxn>
                  <a:cxn ang="0">
                    <a:pos x="460" y="1259"/>
                  </a:cxn>
                  <a:cxn ang="0">
                    <a:pos x="535" y="1184"/>
                  </a:cxn>
                  <a:cxn ang="0">
                    <a:pos x="609" y="1259"/>
                  </a:cxn>
                  <a:cxn ang="0">
                    <a:pos x="535" y="1333"/>
                  </a:cxn>
                  <a:cxn ang="0">
                    <a:pos x="989" y="1135"/>
                  </a:cxn>
                  <a:cxn ang="0">
                    <a:pos x="80" y="1135"/>
                  </a:cxn>
                  <a:cxn ang="0">
                    <a:pos x="80" y="156"/>
                  </a:cxn>
                  <a:cxn ang="0">
                    <a:pos x="989" y="156"/>
                  </a:cxn>
                  <a:cxn ang="0">
                    <a:pos x="989" y="1135"/>
                  </a:cxn>
                </a:cxnLst>
                <a:rect l="0" t="0" r="r" b="b"/>
                <a:pathLst>
                  <a:path w="1069" h="1381">
                    <a:moveTo>
                      <a:pt x="535" y="1200"/>
                    </a:moveTo>
                    <a:cubicBezTo>
                      <a:pt x="502" y="1200"/>
                      <a:pt x="476" y="1226"/>
                      <a:pt x="476" y="1259"/>
                    </a:cubicBezTo>
                    <a:cubicBezTo>
                      <a:pt x="476" y="1291"/>
                      <a:pt x="502" y="1317"/>
                      <a:pt x="535" y="1317"/>
                    </a:cubicBezTo>
                    <a:cubicBezTo>
                      <a:pt x="567" y="1317"/>
                      <a:pt x="593" y="1291"/>
                      <a:pt x="593" y="1259"/>
                    </a:cubicBezTo>
                    <a:cubicBezTo>
                      <a:pt x="593" y="1226"/>
                      <a:pt x="567" y="1200"/>
                      <a:pt x="535" y="1200"/>
                    </a:cubicBezTo>
                    <a:close/>
                    <a:moveTo>
                      <a:pt x="1021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1333"/>
                      <a:pt x="0" y="1333"/>
                      <a:pt x="0" y="1333"/>
                    </a:cubicBezTo>
                    <a:cubicBezTo>
                      <a:pt x="0" y="1360"/>
                      <a:pt x="21" y="1381"/>
                      <a:pt x="48" y="1381"/>
                    </a:cubicBezTo>
                    <a:cubicBezTo>
                      <a:pt x="1021" y="1381"/>
                      <a:pt x="1021" y="1381"/>
                      <a:pt x="1021" y="1381"/>
                    </a:cubicBezTo>
                    <a:cubicBezTo>
                      <a:pt x="1048" y="1381"/>
                      <a:pt x="1069" y="1360"/>
                      <a:pt x="1069" y="1333"/>
                    </a:cubicBezTo>
                    <a:cubicBezTo>
                      <a:pt x="1069" y="48"/>
                      <a:pt x="1069" y="48"/>
                      <a:pt x="1069" y="48"/>
                    </a:cubicBezTo>
                    <a:cubicBezTo>
                      <a:pt x="1069" y="21"/>
                      <a:pt x="1048" y="0"/>
                      <a:pt x="1021" y="0"/>
                    </a:cubicBezTo>
                    <a:close/>
                    <a:moveTo>
                      <a:pt x="445" y="77"/>
                    </a:moveTo>
                    <a:cubicBezTo>
                      <a:pt x="625" y="77"/>
                      <a:pt x="625" y="77"/>
                      <a:pt x="625" y="77"/>
                    </a:cubicBezTo>
                    <a:cubicBezTo>
                      <a:pt x="630" y="77"/>
                      <a:pt x="632" y="80"/>
                      <a:pt x="632" y="84"/>
                    </a:cubicBezTo>
                    <a:cubicBezTo>
                      <a:pt x="632" y="88"/>
                      <a:pt x="630" y="91"/>
                      <a:pt x="625" y="91"/>
                    </a:cubicBezTo>
                    <a:cubicBezTo>
                      <a:pt x="445" y="91"/>
                      <a:pt x="445" y="91"/>
                      <a:pt x="445" y="91"/>
                    </a:cubicBezTo>
                    <a:cubicBezTo>
                      <a:pt x="441" y="91"/>
                      <a:pt x="437" y="88"/>
                      <a:pt x="437" y="84"/>
                    </a:cubicBezTo>
                    <a:cubicBezTo>
                      <a:pt x="437" y="80"/>
                      <a:pt x="441" y="77"/>
                      <a:pt x="445" y="77"/>
                    </a:cubicBezTo>
                    <a:close/>
                    <a:moveTo>
                      <a:pt x="535" y="1333"/>
                    </a:moveTo>
                    <a:cubicBezTo>
                      <a:pt x="493" y="1333"/>
                      <a:pt x="460" y="1300"/>
                      <a:pt x="460" y="1259"/>
                    </a:cubicBezTo>
                    <a:cubicBezTo>
                      <a:pt x="460" y="1217"/>
                      <a:pt x="493" y="1184"/>
                      <a:pt x="535" y="1184"/>
                    </a:cubicBezTo>
                    <a:cubicBezTo>
                      <a:pt x="576" y="1184"/>
                      <a:pt x="609" y="1217"/>
                      <a:pt x="609" y="1259"/>
                    </a:cubicBezTo>
                    <a:cubicBezTo>
                      <a:pt x="609" y="1300"/>
                      <a:pt x="576" y="1333"/>
                      <a:pt x="535" y="1333"/>
                    </a:cubicBezTo>
                    <a:close/>
                    <a:moveTo>
                      <a:pt x="989" y="1135"/>
                    </a:moveTo>
                    <a:cubicBezTo>
                      <a:pt x="80" y="1135"/>
                      <a:pt x="80" y="1135"/>
                      <a:pt x="80" y="1135"/>
                    </a:cubicBezTo>
                    <a:cubicBezTo>
                      <a:pt x="80" y="156"/>
                      <a:pt x="80" y="156"/>
                      <a:pt x="80" y="156"/>
                    </a:cubicBezTo>
                    <a:cubicBezTo>
                      <a:pt x="989" y="156"/>
                      <a:pt x="989" y="156"/>
                      <a:pt x="989" y="156"/>
                    </a:cubicBezTo>
                    <a:lnTo>
                      <a:pt x="989" y="11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6" name="Block Arc 35"/>
              <p:cNvSpPr/>
              <p:nvPr/>
            </p:nvSpPr>
            <p:spPr>
              <a:xfrm>
                <a:off x="4344617" y="7505461"/>
                <a:ext cx="401034" cy="401034"/>
              </a:xfrm>
              <a:prstGeom prst="blockArc">
                <a:avLst>
                  <a:gd name="adj1" fmla="val 8640803"/>
                  <a:gd name="adj2" fmla="val 1234533"/>
                  <a:gd name="adj3" fmla="val 11836"/>
                </a:avLst>
              </a:prstGeom>
              <a:solidFill>
                <a:schemeClr val="bg1">
                  <a:alpha val="4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7246802" y="993110"/>
            <a:ext cx="761803" cy="761803"/>
            <a:chOff x="6782123" y="-1514056"/>
            <a:chExt cx="1628246" cy="1628246"/>
          </a:xfrm>
        </p:grpSpPr>
        <p:sp>
          <p:nvSpPr>
            <p:cNvPr id="42" name="Oval 41"/>
            <p:cNvSpPr/>
            <p:nvPr/>
          </p:nvSpPr>
          <p:spPr>
            <a:xfrm>
              <a:off x="6782123" y="-1514056"/>
              <a:ext cx="1628246" cy="162824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129310" y="-1161334"/>
              <a:ext cx="933872" cy="922802"/>
              <a:chOff x="611188" y="3398830"/>
              <a:chExt cx="1071562" cy="1058862"/>
            </a:xfrm>
            <a:solidFill>
              <a:schemeClr val="bg1"/>
            </a:solidFill>
          </p:grpSpPr>
          <p:sp>
            <p:nvSpPr>
              <p:cNvPr id="44" name="Rectangle 118"/>
              <p:cNvSpPr>
                <a:spLocks noChangeArrowheads="1"/>
              </p:cNvSpPr>
              <p:nvPr/>
            </p:nvSpPr>
            <p:spPr bwMode="auto">
              <a:xfrm>
                <a:off x="1646238" y="3424230"/>
                <a:ext cx="36512" cy="9588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19"/>
              <p:cNvSpPr>
                <a:spLocks/>
              </p:cNvSpPr>
              <p:nvPr/>
            </p:nvSpPr>
            <p:spPr bwMode="auto">
              <a:xfrm>
                <a:off x="1425575" y="3398830"/>
                <a:ext cx="184150" cy="220663"/>
              </a:xfrm>
              <a:custGeom>
                <a:avLst/>
                <a:gdLst/>
                <a:ahLst/>
                <a:cxnLst>
                  <a:cxn ang="0">
                    <a:pos x="72" y="14"/>
                  </a:cxn>
                  <a:cxn ang="0">
                    <a:pos x="0" y="14"/>
                  </a:cxn>
                  <a:cxn ang="0">
                    <a:pos x="0" y="72"/>
                  </a:cxn>
                  <a:cxn ang="0">
                    <a:pos x="72" y="72"/>
                  </a:cxn>
                  <a:cxn ang="0">
                    <a:pos x="72" y="14"/>
                  </a:cxn>
                </a:cxnLst>
                <a:rect l="0" t="0" r="r" b="b"/>
                <a:pathLst>
                  <a:path w="72" h="86">
                    <a:moveTo>
                      <a:pt x="72" y="14"/>
                    </a:moveTo>
                    <a:cubicBezTo>
                      <a:pt x="72" y="0"/>
                      <a:pt x="28" y="29"/>
                      <a:pt x="0" y="14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28" y="86"/>
                      <a:pt x="72" y="57"/>
                      <a:pt x="72" y="72"/>
                    </a:cubicBezTo>
                    <a:cubicBezTo>
                      <a:pt x="72" y="72"/>
                      <a:pt x="72" y="29"/>
                      <a:pt x="72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20"/>
              <p:cNvSpPr>
                <a:spLocks/>
              </p:cNvSpPr>
              <p:nvPr/>
            </p:nvSpPr>
            <p:spPr bwMode="auto">
              <a:xfrm>
                <a:off x="611188" y="3424230"/>
                <a:ext cx="998537" cy="330200"/>
              </a:xfrm>
              <a:custGeom>
                <a:avLst/>
                <a:gdLst/>
                <a:ahLst/>
                <a:cxnLst>
                  <a:cxn ang="0">
                    <a:pos x="374" y="86"/>
                  </a:cxn>
                  <a:cxn ang="0">
                    <a:pos x="283" y="86"/>
                  </a:cxn>
                  <a:cxn ang="0">
                    <a:pos x="216" y="31"/>
                  </a:cxn>
                  <a:cxn ang="0">
                    <a:pos x="216" y="29"/>
                  </a:cxn>
                  <a:cxn ang="0">
                    <a:pos x="202" y="15"/>
                  </a:cxn>
                  <a:cxn ang="0">
                    <a:pos x="202" y="14"/>
                  </a:cxn>
                  <a:cxn ang="0">
                    <a:pos x="194" y="0"/>
                  </a:cxn>
                  <a:cxn ang="0">
                    <a:pos x="187" y="14"/>
                  </a:cxn>
                  <a:cxn ang="0">
                    <a:pos x="187" y="15"/>
                  </a:cxn>
                  <a:cxn ang="0">
                    <a:pos x="173" y="29"/>
                  </a:cxn>
                  <a:cxn ang="0">
                    <a:pos x="173" y="31"/>
                  </a:cxn>
                  <a:cxn ang="0">
                    <a:pos x="106" y="86"/>
                  </a:cxn>
                  <a:cxn ang="0">
                    <a:pos x="15" y="86"/>
                  </a:cxn>
                  <a:cxn ang="0">
                    <a:pos x="0" y="129"/>
                  </a:cxn>
                  <a:cxn ang="0">
                    <a:pos x="389" y="129"/>
                  </a:cxn>
                  <a:cxn ang="0">
                    <a:pos x="374" y="86"/>
                  </a:cxn>
                </a:cxnLst>
                <a:rect l="0" t="0" r="r" b="b"/>
                <a:pathLst>
                  <a:path w="389" h="129">
                    <a:moveTo>
                      <a:pt x="374" y="86"/>
                    </a:moveTo>
                    <a:cubicBezTo>
                      <a:pt x="283" y="86"/>
                      <a:pt x="283" y="86"/>
                      <a:pt x="283" y="86"/>
                    </a:cubicBezTo>
                    <a:cubicBezTo>
                      <a:pt x="272" y="59"/>
                      <a:pt x="247" y="38"/>
                      <a:pt x="216" y="31"/>
                    </a:cubicBezTo>
                    <a:cubicBezTo>
                      <a:pt x="216" y="30"/>
                      <a:pt x="216" y="30"/>
                      <a:pt x="216" y="29"/>
                    </a:cubicBezTo>
                    <a:cubicBezTo>
                      <a:pt x="216" y="22"/>
                      <a:pt x="210" y="17"/>
                      <a:pt x="202" y="15"/>
                    </a:cubicBezTo>
                    <a:cubicBezTo>
                      <a:pt x="202" y="15"/>
                      <a:pt x="202" y="15"/>
                      <a:pt x="202" y="14"/>
                    </a:cubicBezTo>
                    <a:cubicBezTo>
                      <a:pt x="202" y="6"/>
                      <a:pt x="198" y="0"/>
                      <a:pt x="194" y="0"/>
                    </a:cubicBezTo>
                    <a:cubicBezTo>
                      <a:pt x="190" y="0"/>
                      <a:pt x="187" y="6"/>
                      <a:pt x="187" y="14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79" y="17"/>
                      <a:pt x="173" y="22"/>
                      <a:pt x="173" y="29"/>
                    </a:cubicBezTo>
                    <a:cubicBezTo>
                      <a:pt x="173" y="30"/>
                      <a:pt x="173" y="30"/>
                      <a:pt x="173" y="31"/>
                    </a:cubicBezTo>
                    <a:cubicBezTo>
                      <a:pt x="142" y="38"/>
                      <a:pt x="117" y="59"/>
                      <a:pt x="106" y="86"/>
                    </a:cubicBezTo>
                    <a:cubicBezTo>
                      <a:pt x="15" y="86"/>
                      <a:pt x="15" y="86"/>
                      <a:pt x="15" y="86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89" y="129"/>
                      <a:pt x="389" y="129"/>
                      <a:pt x="389" y="129"/>
                    </a:cubicBezTo>
                    <a:lnTo>
                      <a:pt x="374" y="8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121"/>
              <p:cNvSpPr>
                <a:spLocks noChangeArrowheads="1"/>
              </p:cNvSpPr>
              <p:nvPr/>
            </p:nvSpPr>
            <p:spPr bwMode="auto">
              <a:xfrm>
                <a:off x="650875" y="4419592"/>
                <a:ext cx="103187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22"/>
              <p:cNvSpPr>
                <a:spLocks noEditPoints="1"/>
              </p:cNvSpPr>
              <p:nvPr/>
            </p:nvSpPr>
            <p:spPr bwMode="auto">
              <a:xfrm>
                <a:off x="650875" y="3794117"/>
                <a:ext cx="920750" cy="5889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30"/>
                  </a:cxn>
                  <a:cxn ang="0">
                    <a:pos x="129" y="230"/>
                  </a:cxn>
                  <a:cxn ang="0">
                    <a:pos x="129" y="129"/>
                  </a:cxn>
                  <a:cxn ang="0">
                    <a:pos x="172" y="129"/>
                  </a:cxn>
                  <a:cxn ang="0">
                    <a:pos x="172" y="230"/>
                  </a:cxn>
                  <a:cxn ang="0">
                    <a:pos x="187" y="230"/>
                  </a:cxn>
                  <a:cxn ang="0">
                    <a:pos x="187" y="129"/>
                  </a:cxn>
                  <a:cxn ang="0">
                    <a:pos x="230" y="129"/>
                  </a:cxn>
                  <a:cxn ang="0">
                    <a:pos x="230" y="230"/>
                  </a:cxn>
                  <a:cxn ang="0">
                    <a:pos x="359" y="230"/>
                  </a:cxn>
                  <a:cxn ang="0">
                    <a:pos x="359" y="0"/>
                  </a:cxn>
                  <a:cxn ang="0">
                    <a:pos x="0" y="0"/>
                  </a:cxn>
                  <a:cxn ang="0">
                    <a:pos x="29" y="215"/>
                  </a:cxn>
                  <a:cxn ang="0">
                    <a:pos x="29" y="14"/>
                  </a:cxn>
                  <a:cxn ang="0">
                    <a:pos x="57" y="14"/>
                  </a:cxn>
                  <a:cxn ang="0">
                    <a:pos x="57" y="215"/>
                  </a:cxn>
                  <a:cxn ang="0">
                    <a:pos x="29" y="215"/>
                  </a:cxn>
                  <a:cxn ang="0">
                    <a:pos x="86" y="215"/>
                  </a:cxn>
                  <a:cxn ang="0">
                    <a:pos x="86" y="14"/>
                  </a:cxn>
                  <a:cxn ang="0">
                    <a:pos x="115" y="14"/>
                  </a:cxn>
                  <a:cxn ang="0">
                    <a:pos x="115" y="215"/>
                  </a:cxn>
                  <a:cxn ang="0">
                    <a:pos x="86" y="215"/>
                  </a:cxn>
                  <a:cxn ang="0">
                    <a:pos x="179" y="14"/>
                  </a:cxn>
                  <a:cxn ang="0">
                    <a:pos x="201" y="36"/>
                  </a:cxn>
                  <a:cxn ang="0">
                    <a:pos x="179" y="57"/>
                  </a:cxn>
                  <a:cxn ang="0">
                    <a:pos x="158" y="36"/>
                  </a:cxn>
                  <a:cxn ang="0">
                    <a:pos x="179" y="14"/>
                  </a:cxn>
                  <a:cxn ang="0">
                    <a:pos x="129" y="115"/>
                  </a:cxn>
                  <a:cxn ang="0">
                    <a:pos x="179" y="72"/>
                  </a:cxn>
                  <a:cxn ang="0">
                    <a:pos x="230" y="115"/>
                  </a:cxn>
                  <a:cxn ang="0">
                    <a:pos x="129" y="115"/>
                  </a:cxn>
                  <a:cxn ang="0">
                    <a:pos x="244" y="215"/>
                  </a:cxn>
                  <a:cxn ang="0">
                    <a:pos x="244" y="14"/>
                  </a:cxn>
                  <a:cxn ang="0">
                    <a:pos x="273" y="14"/>
                  </a:cxn>
                  <a:cxn ang="0">
                    <a:pos x="273" y="215"/>
                  </a:cxn>
                  <a:cxn ang="0">
                    <a:pos x="244" y="215"/>
                  </a:cxn>
                  <a:cxn ang="0">
                    <a:pos x="302" y="215"/>
                  </a:cxn>
                  <a:cxn ang="0">
                    <a:pos x="302" y="14"/>
                  </a:cxn>
                  <a:cxn ang="0">
                    <a:pos x="330" y="14"/>
                  </a:cxn>
                  <a:cxn ang="0">
                    <a:pos x="330" y="215"/>
                  </a:cxn>
                  <a:cxn ang="0">
                    <a:pos x="302" y="215"/>
                  </a:cxn>
                </a:cxnLst>
                <a:rect l="0" t="0" r="r" b="b"/>
                <a:pathLst>
                  <a:path w="359" h="230">
                    <a:moveTo>
                      <a:pt x="0" y="0"/>
                    </a:moveTo>
                    <a:cubicBezTo>
                      <a:pt x="0" y="230"/>
                      <a:pt x="0" y="230"/>
                      <a:pt x="0" y="230"/>
                    </a:cubicBezTo>
                    <a:cubicBezTo>
                      <a:pt x="129" y="230"/>
                      <a:pt x="129" y="230"/>
                      <a:pt x="129" y="230"/>
                    </a:cubicBezTo>
                    <a:cubicBezTo>
                      <a:pt x="129" y="129"/>
                      <a:pt x="129" y="129"/>
                      <a:pt x="129" y="129"/>
                    </a:cubicBezTo>
                    <a:cubicBezTo>
                      <a:pt x="172" y="129"/>
                      <a:pt x="172" y="129"/>
                      <a:pt x="172" y="129"/>
                    </a:cubicBezTo>
                    <a:cubicBezTo>
                      <a:pt x="172" y="230"/>
                      <a:pt x="172" y="230"/>
                      <a:pt x="172" y="230"/>
                    </a:cubicBezTo>
                    <a:cubicBezTo>
                      <a:pt x="187" y="230"/>
                      <a:pt x="187" y="230"/>
                      <a:pt x="187" y="230"/>
                    </a:cubicBezTo>
                    <a:cubicBezTo>
                      <a:pt x="187" y="129"/>
                      <a:pt x="187" y="129"/>
                      <a:pt x="187" y="129"/>
                    </a:cubicBezTo>
                    <a:cubicBezTo>
                      <a:pt x="230" y="129"/>
                      <a:pt x="230" y="129"/>
                      <a:pt x="230" y="129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359" y="230"/>
                      <a:pt x="359" y="230"/>
                      <a:pt x="359" y="230"/>
                    </a:cubicBezTo>
                    <a:cubicBezTo>
                      <a:pt x="359" y="0"/>
                      <a:pt x="359" y="0"/>
                      <a:pt x="359" y="0"/>
                    </a:cubicBezTo>
                    <a:lnTo>
                      <a:pt x="0" y="0"/>
                    </a:lnTo>
                    <a:close/>
                    <a:moveTo>
                      <a:pt x="29" y="215"/>
                    </a:moveTo>
                    <a:cubicBezTo>
                      <a:pt x="29" y="14"/>
                      <a:pt x="29" y="14"/>
                      <a:pt x="29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7" y="215"/>
                      <a:pt x="57" y="215"/>
                      <a:pt x="57" y="215"/>
                    </a:cubicBezTo>
                    <a:lnTo>
                      <a:pt x="29" y="215"/>
                    </a:lnTo>
                    <a:close/>
                    <a:moveTo>
                      <a:pt x="86" y="215"/>
                    </a:moveTo>
                    <a:cubicBezTo>
                      <a:pt x="86" y="14"/>
                      <a:pt x="86" y="14"/>
                      <a:pt x="86" y="14"/>
                    </a:cubicBezTo>
                    <a:cubicBezTo>
                      <a:pt x="115" y="14"/>
                      <a:pt x="115" y="14"/>
                      <a:pt x="115" y="14"/>
                    </a:cubicBezTo>
                    <a:cubicBezTo>
                      <a:pt x="115" y="215"/>
                      <a:pt x="115" y="215"/>
                      <a:pt x="115" y="215"/>
                    </a:cubicBezTo>
                    <a:lnTo>
                      <a:pt x="86" y="215"/>
                    </a:lnTo>
                    <a:close/>
                    <a:moveTo>
                      <a:pt x="179" y="14"/>
                    </a:moveTo>
                    <a:cubicBezTo>
                      <a:pt x="191" y="14"/>
                      <a:pt x="201" y="24"/>
                      <a:pt x="201" y="36"/>
                    </a:cubicBezTo>
                    <a:cubicBezTo>
                      <a:pt x="201" y="48"/>
                      <a:pt x="191" y="57"/>
                      <a:pt x="179" y="57"/>
                    </a:cubicBezTo>
                    <a:cubicBezTo>
                      <a:pt x="168" y="57"/>
                      <a:pt x="158" y="48"/>
                      <a:pt x="158" y="36"/>
                    </a:cubicBezTo>
                    <a:cubicBezTo>
                      <a:pt x="158" y="24"/>
                      <a:pt x="168" y="14"/>
                      <a:pt x="179" y="14"/>
                    </a:cubicBezTo>
                    <a:close/>
                    <a:moveTo>
                      <a:pt x="129" y="115"/>
                    </a:moveTo>
                    <a:cubicBezTo>
                      <a:pt x="129" y="91"/>
                      <a:pt x="152" y="72"/>
                      <a:pt x="179" y="72"/>
                    </a:cubicBezTo>
                    <a:cubicBezTo>
                      <a:pt x="207" y="72"/>
                      <a:pt x="230" y="91"/>
                      <a:pt x="230" y="115"/>
                    </a:cubicBezTo>
                    <a:lnTo>
                      <a:pt x="129" y="115"/>
                    </a:lnTo>
                    <a:close/>
                    <a:moveTo>
                      <a:pt x="244" y="215"/>
                    </a:moveTo>
                    <a:cubicBezTo>
                      <a:pt x="244" y="14"/>
                      <a:pt x="244" y="14"/>
                      <a:pt x="244" y="14"/>
                    </a:cubicBezTo>
                    <a:cubicBezTo>
                      <a:pt x="273" y="14"/>
                      <a:pt x="273" y="14"/>
                      <a:pt x="273" y="14"/>
                    </a:cubicBezTo>
                    <a:cubicBezTo>
                      <a:pt x="273" y="215"/>
                      <a:pt x="273" y="215"/>
                      <a:pt x="273" y="215"/>
                    </a:cubicBezTo>
                    <a:lnTo>
                      <a:pt x="244" y="215"/>
                    </a:lnTo>
                    <a:close/>
                    <a:moveTo>
                      <a:pt x="302" y="215"/>
                    </a:moveTo>
                    <a:cubicBezTo>
                      <a:pt x="302" y="14"/>
                      <a:pt x="302" y="14"/>
                      <a:pt x="302" y="14"/>
                    </a:cubicBezTo>
                    <a:cubicBezTo>
                      <a:pt x="330" y="14"/>
                      <a:pt x="330" y="14"/>
                      <a:pt x="330" y="14"/>
                    </a:cubicBezTo>
                    <a:cubicBezTo>
                      <a:pt x="330" y="215"/>
                      <a:pt x="330" y="215"/>
                      <a:pt x="330" y="215"/>
                    </a:cubicBezTo>
                    <a:lnTo>
                      <a:pt x="302" y="2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34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Por qué nuestros clientes escogen DocuSign</a:t>
            </a:r>
            <a:r>
              <a:rPr lang="he-IL" dirty="0" smtClean="0"/>
              <a:t>?</a:t>
            </a:r>
            <a:endParaRPr lang="es-E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3486912" y="2722983"/>
            <a:ext cx="2170176" cy="2170176"/>
            <a:chOff x="3486912" y="2722983"/>
            <a:chExt cx="2170176" cy="2170176"/>
          </a:xfrm>
        </p:grpSpPr>
        <p:sp>
          <p:nvSpPr>
            <p:cNvPr id="28" name="Oval 27"/>
            <p:cNvSpPr/>
            <p:nvPr/>
          </p:nvSpPr>
          <p:spPr>
            <a:xfrm>
              <a:off x="3486912" y="2722983"/>
              <a:ext cx="2170176" cy="217017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  <a:tileRect/>
            </a:gradFill>
            <a:ln w="38100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612630" y="3211543"/>
              <a:ext cx="1918740" cy="1261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The Global</a:t>
              </a:r>
              <a:br>
                <a:rPr lang="en-US" dirty="0" smtClean="0">
                  <a:solidFill>
                    <a:schemeClr val="bg1"/>
                  </a:solidFill>
                </a:rPr>
              </a:br>
              <a:r>
                <a:rPr lang="en-US" dirty="0" smtClean="0">
                  <a:solidFill>
                    <a:schemeClr val="bg1"/>
                  </a:solidFill>
                </a:rPr>
                <a:t>Standard for</a:t>
              </a:r>
              <a:r>
                <a:rPr lang="en-US" sz="2400" b="1" dirty="0" smtClean="0">
                  <a:solidFill>
                    <a:schemeClr val="bg1"/>
                  </a:solidFill>
                </a:rPr>
                <a:t/>
              </a:r>
              <a:br>
                <a:rPr lang="en-US" sz="2400" b="1" dirty="0" smtClean="0">
                  <a:solidFill>
                    <a:schemeClr val="bg1"/>
                  </a:solidFill>
                </a:rPr>
              </a:br>
              <a:r>
                <a:rPr lang="en-US" sz="4000" b="1" dirty="0" smtClean="0">
                  <a:solidFill>
                    <a:schemeClr val="bg1"/>
                  </a:solidFill>
                </a:rPr>
                <a:t>DTM</a:t>
              </a:r>
              <a:endParaRPr lang="en-US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Block Arc 3"/>
          <p:cNvSpPr/>
          <p:nvPr/>
        </p:nvSpPr>
        <p:spPr>
          <a:xfrm>
            <a:off x="1840992" y="1605001"/>
            <a:ext cx="5462016" cy="5587415"/>
          </a:xfrm>
          <a:prstGeom prst="blockArc">
            <a:avLst>
              <a:gd name="adj1" fmla="val 10800000"/>
              <a:gd name="adj2" fmla="val 67613"/>
              <a:gd name="adj3" fmla="val 4050"/>
            </a:avLst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tx1">
                  <a:lumMod val="34000"/>
                  <a:lumOff val="66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3991132" y="719589"/>
            <a:ext cx="1161737" cy="1529505"/>
            <a:chOff x="3991132" y="719589"/>
            <a:chExt cx="1161737" cy="1529505"/>
          </a:xfrm>
        </p:grpSpPr>
        <p:sp>
          <p:nvSpPr>
            <p:cNvPr id="38" name="Rectangle 37"/>
            <p:cNvSpPr/>
            <p:nvPr/>
          </p:nvSpPr>
          <p:spPr>
            <a:xfrm>
              <a:off x="3991132" y="719589"/>
              <a:ext cx="11617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1400" b="1" dirty="0" smtClean="0">
                  <a:solidFill>
                    <a:schemeClr val="accent3">
                      <a:lumMod val="75000"/>
                    </a:schemeClr>
                  </a:solidFill>
                </a:rPr>
                <a:t>Altos niveles de seguridad</a:t>
              </a:r>
              <a:endParaRPr lang="en-US" sz="1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079823" y="1264740"/>
              <a:ext cx="984354" cy="984354"/>
              <a:chOff x="4079823" y="1264740"/>
              <a:chExt cx="984354" cy="984354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079823" y="1264740"/>
                <a:ext cx="984354" cy="9843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81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 6"/>
              <p:cNvSpPr>
                <a:spLocks noEditPoints="1"/>
              </p:cNvSpPr>
              <p:nvPr/>
            </p:nvSpPr>
            <p:spPr bwMode="auto">
              <a:xfrm>
                <a:off x="4394765" y="1445380"/>
                <a:ext cx="346284" cy="589800"/>
              </a:xfrm>
              <a:custGeom>
                <a:avLst/>
                <a:gdLst/>
                <a:ahLst/>
                <a:cxnLst>
                  <a:cxn ang="0">
                    <a:pos x="108" y="120"/>
                  </a:cxn>
                  <a:cxn ang="0">
                    <a:pos x="23" y="120"/>
                  </a:cxn>
                  <a:cxn ang="0">
                    <a:pos x="15" y="128"/>
                  </a:cxn>
                  <a:cxn ang="0">
                    <a:pos x="15" y="200"/>
                  </a:cxn>
                  <a:cxn ang="0">
                    <a:pos x="23" y="208"/>
                  </a:cxn>
                  <a:cxn ang="0">
                    <a:pos x="108" y="208"/>
                  </a:cxn>
                  <a:cxn ang="0">
                    <a:pos x="116" y="200"/>
                  </a:cxn>
                  <a:cxn ang="0">
                    <a:pos x="116" y="128"/>
                  </a:cxn>
                  <a:cxn ang="0">
                    <a:pos x="108" y="120"/>
                  </a:cxn>
                  <a:cxn ang="0">
                    <a:pos x="74" y="183"/>
                  </a:cxn>
                  <a:cxn ang="0">
                    <a:pos x="57" y="183"/>
                  </a:cxn>
                  <a:cxn ang="0">
                    <a:pos x="61" y="166"/>
                  </a:cxn>
                  <a:cxn ang="0">
                    <a:pos x="54" y="156"/>
                  </a:cxn>
                  <a:cxn ang="0">
                    <a:pos x="66" y="145"/>
                  </a:cxn>
                  <a:cxn ang="0">
                    <a:pos x="77" y="156"/>
                  </a:cxn>
                  <a:cxn ang="0">
                    <a:pos x="71" y="166"/>
                  </a:cxn>
                  <a:cxn ang="0">
                    <a:pos x="74" y="183"/>
                  </a:cxn>
                  <a:cxn ang="0">
                    <a:pos x="123" y="105"/>
                  </a:cxn>
                  <a:cxn ang="0">
                    <a:pos x="119" y="105"/>
                  </a:cxn>
                  <a:cxn ang="0">
                    <a:pos x="119" y="50"/>
                  </a:cxn>
                  <a:cxn ang="0">
                    <a:pos x="66" y="0"/>
                  </a:cxn>
                  <a:cxn ang="0">
                    <a:pos x="12" y="50"/>
                  </a:cxn>
                  <a:cxn ang="0">
                    <a:pos x="12" y="105"/>
                  </a:cxn>
                  <a:cxn ang="0">
                    <a:pos x="8" y="105"/>
                  </a:cxn>
                  <a:cxn ang="0">
                    <a:pos x="0" y="112"/>
                  </a:cxn>
                  <a:cxn ang="0">
                    <a:pos x="0" y="216"/>
                  </a:cxn>
                  <a:cxn ang="0">
                    <a:pos x="8" y="224"/>
                  </a:cxn>
                  <a:cxn ang="0">
                    <a:pos x="123" y="224"/>
                  </a:cxn>
                  <a:cxn ang="0">
                    <a:pos x="131" y="216"/>
                  </a:cxn>
                  <a:cxn ang="0">
                    <a:pos x="131" y="112"/>
                  </a:cxn>
                  <a:cxn ang="0">
                    <a:pos x="123" y="105"/>
                  </a:cxn>
                  <a:cxn ang="0">
                    <a:pos x="32" y="51"/>
                  </a:cxn>
                  <a:cxn ang="0">
                    <a:pos x="66" y="20"/>
                  </a:cxn>
                  <a:cxn ang="0">
                    <a:pos x="100" y="51"/>
                  </a:cxn>
                  <a:cxn ang="0">
                    <a:pos x="100" y="105"/>
                  </a:cxn>
                  <a:cxn ang="0">
                    <a:pos x="32" y="105"/>
                  </a:cxn>
                  <a:cxn ang="0">
                    <a:pos x="32" y="51"/>
                  </a:cxn>
                  <a:cxn ang="0">
                    <a:pos x="119" y="204"/>
                  </a:cxn>
                  <a:cxn ang="0">
                    <a:pos x="112" y="212"/>
                  </a:cxn>
                  <a:cxn ang="0">
                    <a:pos x="20" y="212"/>
                  </a:cxn>
                  <a:cxn ang="0">
                    <a:pos x="12" y="204"/>
                  </a:cxn>
                  <a:cxn ang="0">
                    <a:pos x="12" y="124"/>
                  </a:cxn>
                  <a:cxn ang="0">
                    <a:pos x="20" y="116"/>
                  </a:cxn>
                  <a:cxn ang="0">
                    <a:pos x="112" y="116"/>
                  </a:cxn>
                  <a:cxn ang="0">
                    <a:pos x="119" y="124"/>
                  </a:cxn>
                  <a:cxn ang="0">
                    <a:pos x="119" y="204"/>
                  </a:cxn>
                </a:cxnLst>
                <a:rect l="0" t="0" r="r" b="b"/>
                <a:pathLst>
                  <a:path w="131" h="224">
                    <a:moveTo>
                      <a:pt x="108" y="120"/>
                    </a:moveTo>
                    <a:cubicBezTo>
                      <a:pt x="108" y="120"/>
                      <a:pt x="108" y="120"/>
                      <a:pt x="23" y="120"/>
                    </a:cubicBezTo>
                    <a:cubicBezTo>
                      <a:pt x="19" y="120"/>
                      <a:pt x="15" y="123"/>
                      <a:pt x="15" y="128"/>
                    </a:cubicBezTo>
                    <a:cubicBezTo>
                      <a:pt x="15" y="128"/>
                      <a:pt x="15" y="128"/>
                      <a:pt x="15" y="200"/>
                    </a:cubicBezTo>
                    <a:cubicBezTo>
                      <a:pt x="15" y="204"/>
                      <a:pt x="19" y="208"/>
                      <a:pt x="23" y="208"/>
                    </a:cubicBezTo>
                    <a:cubicBezTo>
                      <a:pt x="23" y="208"/>
                      <a:pt x="23" y="208"/>
                      <a:pt x="108" y="208"/>
                    </a:cubicBezTo>
                    <a:cubicBezTo>
                      <a:pt x="112" y="208"/>
                      <a:pt x="116" y="204"/>
                      <a:pt x="116" y="200"/>
                    </a:cubicBezTo>
                    <a:cubicBezTo>
                      <a:pt x="116" y="128"/>
                      <a:pt x="116" y="128"/>
                      <a:pt x="116" y="128"/>
                    </a:cubicBezTo>
                    <a:cubicBezTo>
                      <a:pt x="116" y="123"/>
                      <a:pt x="112" y="120"/>
                      <a:pt x="108" y="120"/>
                    </a:cubicBezTo>
                    <a:close/>
                    <a:moveTo>
                      <a:pt x="74" y="183"/>
                    </a:moveTo>
                    <a:cubicBezTo>
                      <a:pt x="57" y="183"/>
                      <a:pt x="57" y="183"/>
                      <a:pt x="57" y="183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57" y="164"/>
                      <a:pt x="54" y="161"/>
                      <a:pt x="54" y="156"/>
                    </a:cubicBezTo>
                    <a:cubicBezTo>
                      <a:pt x="54" y="150"/>
                      <a:pt x="60" y="145"/>
                      <a:pt x="66" y="145"/>
                    </a:cubicBezTo>
                    <a:cubicBezTo>
                      <a:pt x="72" y="145"/>
                      <a:pt x="77" y="150"/>
                      <a:pt x="77" y="156"/>
                    </a:cubicBezTo>
                    <a:cubicBezTo>
                      <a:pt x="77" y="161"/>
                      <a:pt x="74" y="164"/>
                      <a:pt x="71" y="166"/>
                    </a:cubicBezTo>
                    <a:lnTo>
                      <a:pt x="74" y="183"/>
                    </a:lnTo>
                    <a:close/>
                    <a:moveTo>
                      <a:pt x="123" y="105"/>
                    </a:moveTo>
                    <a:cubicBezTo>
                      <a:pt x="119" y="105"/>
                      <a:pt x="119" y="105"/>
                      <a:pt x="119" y="105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19" y="16"/>
                      <a:pt x="92" y="0"/>
                      <a:pt x="66" y="0"/>
                    </a:cubicBezTo>
                    <a:cubicBezTo>
                      <a:pt x="40" y="0"/>
                      <a:pt x="12" y="16"/>
                      <a:pt x="12" y="50"/>
                    </a:cubicBezTo>
                    <a:cubicBezTo>
                      <a:pt x="12" y="105"/>
                      <a:pt x="12" y="105"/>
                      <a:pt x="12" y="105"/>
                    </a:cubicBezTo>
                    <a:cubicBezTo>
                      <a:pt x="8" y="105"/>
                      <a:pt x="8" y="105"/>
                      <a:pt x="8" y="105"/>
                    </a:cubicBezTo>
                    <a:cubicBezTo>
                      <a:pt x="3" y="105"/>
                      <a:pt x="0" y="108"/>
                      <a:pt x="0" y="11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0"/>
                      <a:pt x="3" y="224"/>
                      <a:pt x="8" y="224"/>
                    </a:cubicBezTo>
                    <a:cubicBezTo>
                      <a:pt x="123" y="224"/>
                      <a:pt x="123" y="224"/>
                      <a:pt x="123" y="224"/>
                    </a:cubicBezTo>
                    <a:cubicBezTo>
                      <a:pt x="128" y="224"/>
                      <a:pt x="131" y="220"/>
                      <a:pt x="131" y="216"/>
                    </a:cubicBezTo>
                    <a:cubicBezTo>
                      <a:pt x="131" y="112"/>
                      <a:pt x="131" y="112"/>
                      <a:pt x="131" y="112"/>
                    </a:cubicBezTo>
                    <a:cubicBezTo>
                      <a:pt x="131" y="108"/>
                      <a:pt x="128" y="105"/>
                      <a:pt x="123" y="105"/>
                    </a:cubicBezTo>
                    <a:close/>
                    <a:moveTo>
                      <a:pt x="32" y="51"/>
                    </a:moveTo>
                    <a:cubicBezTo>
                      <a:pt x="32" y="25"/>
                      <a:pt x="51" y="20"/>
                      <a:pt x="66" y="20"/>
                    </a:cubicBezTo>
                    <a:cubicBezTo>
                      <a:pt x="80" y="20"/>
                      <a:pt x="100" y="25"/>
                      <a:pt x="100" y="51"/>
                    </a:cubicBezTo>
                    <a:cubicBezTo>
                      <a:pt x="100" y="105"/>
                      <a:pt x="100" y="105"/>
                      <a:pt x="100" y="105"/>
                    </a:cubicBezTo>
                    <a:cubicBezTo>
                      <a:pt x="32" y="105"/>
                      <a:pt x="32" y="105"/>
                      <a:pt x="32" y="105"/>
                    </a:cubicBezTo>
                    <a:lnTo>
                      <a:pt x="32" y="51"/>
                    </a:lnTo>
                    <a:close/>
                    <a:moveTo>
                      <a:pt x="119" y="204"/>
                    </a:moveTo>
                    <a:cubicBezTo>
                      <a:pt x="119" y="208"/>
                      <a:pt x="116" y="212"/>
                      <a:pt x="112" y="212"/>
                    </a:cubicBezTo>
                    <a:cubicBezTo>
                      <a:pt x="112" y="212"/>
                      <a:pt x="112" y="212"/>
                      <a:pt x="20" y="212"/>
                    </a:cubicBezTo>
                    <a:cubicBezTo>
                      <a:pt x="15" y="212"/>
                      <a:pt x="12" y="208"/>
                      <a:pt x="12" y="204"/>
                    </a:cubicBezTo>
                    <a:cubicBezTo>
                      <a:pt x="12" y="204"/>
                      <a:pt x="12" y="204"/>
                      <a:pt x="12" y="124"/>
                    </a:cubicBezTo>
                    <a:cubicBezTo>
                      <a:pt x="12" y="120"/>
                      <a:pt x="15" y="116"/>
                      <a:pt x="20" y="116"/>
                    </a:cubicBezTo>
                    <a:cubicBezTo>
                      <a:pt x="20" y="116"/>
                      <a:pt x="20" y="116"/>
                      <a:pt x="112" y="116"/>
                    </a:cubicBezTo>
                    <a:cubicBezTo>
                      <a:pt x="116" y="116"/>
                      <a:pt x="119" y="120"/>
                      <a:pt x="119" y="124"/>
                    </a:cubicBezTo>
                    <a:cubicBezTo>
                      <a:pt x="119" y="124"/>
                      <a:pt x="119" y="124"/>
                      <a:pt x="119" y="204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5641297" y="1849357"/>
            <a:ext cx="2768185" cy="984354"/>
            <a:chOff x="5641297" y="1849357"/>
            <a:chExt cx="2768185" cy="984354"/>
          </a:xfrm>
        </p:grpSpPr>
        <p:sp>
          <p:nvSpPr>
            <p:cNvPr id="39" name="Rectangle 38"/>
            <p:cNvSpPr/>
            <p:nvPr/>
          </p:nvSpPr>
          <p:spPr>
            <a:xfrm>
              <a:off x="6715594" y="1941695"/>
              <a:ext cx="16938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400" b="1" dirty="0" smtClean="0">
                  <a:solidFill>
                    <a:schemeClr val="accent3">
                      <a:lumMod val="75000"/>
                    </a:schemeClr>
                  </a:solidFill>
                </a:rPr>
                <a:t>Rico ecosistema de </a:t>
              </a:r>
              <a:r>
                <a:rPr lang="es-CO" sz="1400" b="1" dirty="0" err="1" smtClean="0">
                  <a:solidFill>
                    <a:schemeClr val="accent3">
                      <a:lumMod val="75000"/>
                    </a:schemeClr>
                  </a:solidFill>
                </a:rPr>
                <a:t>Partners</a:t>
              </a:r>
              <a:endParaRPr lang="en-US" sz="1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5641297" y="1849357"/>
              <a:ext cx="984354" cy="984354"/>
              <a:chOff x="5641297" y="1849357"/>
              <a:chExt cx="984354" cy="984354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5641297" y="1849357"/>
                <a:ext cx="984354" cy="9843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81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5856810" y="2197634"/>
                <a:ext cx="119690" cy="315846"/>
                <a:chOff x="3014906" y="4577822"/>
                <a:chExt cx="216969" cy="572558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3029973" y="4577822"/>
                  <a:ext cx="186834" cy="186835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rapezoid 57"/>
                <p:cNvSpPr/>
                <p:nvPr/>
              </p:nvSpPr>
              <p:spPr>
                <a:xfrm flipV="1">
                  <a:off x="3014906" y="4794791"/>
                  <a:ext cx="216969" cy="355589"/>
                </a:xfrm>
                <a:prstGeom prst="trapezoid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6302484" y="2197634"/>
                <a:ext cx="119690" cy="315846"/>
                <a:chOff x="3014906" y="4577822"/>
                <a:chExt cx="216969" cy="572558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3029973" y="4577822"/>
                  <a:ext cx="186834" cy="186835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Trapezoid 60"/>
                <p:cNvSpPr/>
                <p:nvPr/>
              </p:nvSpPr>
              <p:spPr>
                <a:xfrm flipV="1">
                  <a:off x="3014906" y="4794791"/>
                  <a:ext cx="216969" cy="355589"/>
                </a:xfrm>
                <a:prstGeom prst="trapezoid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3" name="Freeform 81"/>
              <p:cNvSpPr>
                <a:spLocks noEditPoints="1"/>
              </p:cNvSpPr>
              <p:nvPr/>
            </p:nvSpPr>
            <p:spPr bwMode="auto">
              <a:xfrm>
                <a:off x="6023135" y="2223989"/>
                <a:ext cx="223984" cy="263136"/>
              </a:xfrm>
              <a:custGeom>
                <a:avLst/>
                <a:gdLst/>
                <a:ahLst/>
                <a:cxnLst>
                  <a:cxn ang="0">
                    <a:pos x="51" y="106"/>
                  </a:cxn>
                  <a:cxn ang="0">
                    <a:pos x="82" y="128"/>
                  </a:cxn>
                  <a:cxn ang="0">
                    <a:pos x="90" y="123"/>
                  </a:cxn>
                  <a:cxn ang="0">
                    <a:pos x="89" y="93"/>
                  </a:cxn>
                  <a:cxn ang="0">
                    <a:pos x="129" y="85"/>
                  </a:cxn>
                  <a:cxn ang="0">
                    <a:pos x="183" y="109"/>
                  </a:cxn>
                  <a:cxn ang="0">
                    <a:pos x="134" y="52"/>
                  </a:cxn>
                  <a:cxn ang="0">
                    <a:pos x="88" y="38"/>
                  </a:cxn>
                  <a:cxn ang="0">
                    <a:pos x="87" y="9"/>
                  </a:cxn>
                  <a:cxn ang="0">
                    <a:pos x="79" y="3"/>
                  </a:cxn>
                  <a:cxn ang="0">
                    <a:pos x="49" y="27"/>
                  </a:cxn>
                  <a:cxn ang="0">
                    <a:pos x="34" y="38"/>
                  </a:cxn>
                  <a:cxn ang="0">
                    <a:pos x="4" y="62"/>
                  </a:cxn>
                  <a:cxn ang="0">
                    <a:pos x="5" y="73"/>
                  </a:cxn>
                  <a:cxn ang="0">
                    <a:pos x="36" y="95"/>
                  </a:cxn>
                  <a:cxn ang="0">
                    <a:pos x="51" y="106"/>
                  </a:cxn>
                  <a:cxn ang="0">
                    <a:pos x="202" y="168"/>
                  </a:cxn>
                  <a:cxn ang="0">
                    <a:pos x="171" y="145"/>
                  </a:cxn>
                  <a:cxn ang="0">
                    <a:pos x="155" y="134"/>
                  </a:cxn>
                  <a:cxn ang="0">
                    <a:pos x="124" y="112"/>
                  </a:cxn>
                  <a:cxn ang="0">
                    <a:pos x="117" y="118"/>
                  </a:cxn>
                  <a:cxn ang="0">
                    <a:pos x="117" y="148"/>
                  </a:cxn>
                  <a:cxn ang="0">
                    <a:pos x="77" y="156"/>
                  </a:cxn>
                  <a:cxn ang="0">
                    <a:pos x="23" y="132"/>
                  </a:cxn>
                  <a:cxn ang="0">
                    <a:pos x="72" y="189"/>
                  </a:cxn>
                  <a:cxn ang="0">
                    <a:pos x="119" y="203"/>
                  </a:cxn>
                  <a:cxn ang="0">
                    <a:pos x="119" y="232"/>
                  </a:cxn>
                  <a:cxn ang="0">
                    <a:pos x="127" y="238"/>
                  </a:cxn>
                  <a:cxn ang="0">
                    <a:pos x="157" y="214"/>
                  </a:cxn>
                  <a:cxn ang="0">
                    <a:pos x="172" y="202"/>
                  </a:cxn>
                  <a:cxn ang="0">
                    <a:pos x="202" y="179"/>
                  </a:cxn>
                  <a:cxn ang="0">
                    <a:pos x="202" y="168"/>
                  </a:cxn>
                </a:cxnLst>
                <a:rect l="0" t="0" r="r" b="b"/>
                <a:pathLst>
                  <a:path w="206" h="241">
                    <a:moveTo>
                      <a:pt x="51" y="106"/>
                    </a:moveTo>
                    <a:cubicBezTo>
                      <a:pt x="82" y="128"/>
                      <a:pt x="82" y="128"/>
                      <a:pt x="82" y="128"/>
                    </a:cubicBezTo>
                    <a:cubicBezTo>
                      <a:pt x="86" y="131"/>
                      <a:pt x="90" y="129"/>
                      <a:pt x="90" y="123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102" y="88"/>
                      <a:pt x="116" y="86"/>
                      <a:pt x="129" y="85"/>
                    </a:cubicBezTo>
                    <a:cubicBezTo>
                      <a:pt x="149" y="84"/>
                      <a:pt x="170" y="89"/>
                      <a:pt x="183" y="109"/>
                    </a:cubicBezTo>
                    <a:cubicBezTo>
                      <a:pt x="180" y="84"/>
                      <a:pt x="158" y="62"/>
                      <a:pt x="134" y="52"/>
                    </a:cubicBezTo>
                    <a:cubicBezTo>
                      <a:pt x="119" y="45"/>
                      <a:pt x="104" y="41"/>
                      <a:pt x="88" y="38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2"/>
                      <a:pt x="83" y="0"/>
                      <a:pt x="79" y="3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5" y="30"/>
                      <a:pt x="38" y="35"/>
                      <a:pt x="34" y="38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0" y="65"/>
                      <a:pt x="0" y="70"/>
                      <a:pt x="5" y="73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40" y="98"/>
                      <a:pt x="47" y="103"/>
                      <a:pt x="51" y="106"/>
                    </a:cubicBezTo>
                    <a:close/>
                    <a:moveTo>
                      <a:pt x="202" y="168"/>
                    </a:moveTo>
                    <a:cubicBezTo>
                      <a:pt x="171" y="145"/>
                      <a:pt x="171" y="145"/>
                      <a:pt x="171" y="145"/>
                    </a:cubicBezTo>
                    <a:cubicBezTo>
                      <a:pt x="166" y="142"/>
                      <a:pt x="159" y="137"/>
                      <a:pt x="155" y="134"/>
                    </a:cubicBezTo>
                    <a:cubicBezTo>
                      <a:pt x="124" y="112"/>
                      <a:pt x="124" y="112"/>
                      <a:pt x="124" y="112"/>
                    </a:cubicBezTo>
                    <a:cubicBezTo>
                      <a:pt x="120" y="109"/>
                      <a:pt x="117" y="112"/>
                      <a:pt x="117" y="118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04" y="152"/>
                      <a:pt x="90" y="155"/>
                      <a:pt x="77" y="156"/>
                    </a:cubicBezTo>
                    <a:cubicBezTo>
                      <a:pt x="57" y="157"/>
                      <a:pt x="36" y="152"/>
                      <a:pt x="23" y="132"/>
                    </a:cubicBezTo>
                    <a:cubicBezTo>
                      <a:pt x="26" y="157"/>
                      <a:pt x="48" y="179"/>
                      <a:pt x="72" y="189"/>
                    </a:cubicBezTo>
                    <a:cubicBezTo>
                      <a:pt x="88" y="195"/>
                      <a:pt x="103" y="200"/>
                      <a:pt x="119" y="203"/>
                    </a:cubicBezTo>
                    <a:cubicBezTo>
                      <a:pt x="119" y="232"/>
                      <a:pt x="119" y="232"/>
                      <a:pt x="119" y="232"/>
                    </a:cubicBezTo>
                    <a:cubicBezTo>
                      <a:pt x="120" y="239"/>
                      <a:pt x="123" y="241"/>
                      <a:pt x="127" y="238"/>
                    </a:cubicBezTo>
                    <a:cubicBezTo>
                      <a:pt x="157" y="214"/>
                      <a:pt x="157" y="214"/>
                      <a:pt x="157" y="214"/>
                    </a:cubicBezTo>
                    <a:cubicBezTo>
                      <a:pt x="161" y="211"/>
                      <a:pt x="168" y="206"/>
                      <a:pt x="172" y="202"/>
                    </a:cubicBezTo>
                    <a:cubicBezTo>
                      <a:pt x="202" y="179"/>
                      <a:pt x="202" y="179"/>
                      <a:pt x="202" y="179"/>
                    </a:cubicBezTo>
                    <a:cubicBezTo>
                      <a:pt x="206" y="176"/>
                      <a:pt x="206" y="171"/>
                      <a:pt x="202" y="1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6525716" y="3258432"/>
            <a:ext cx="2408421" cy="984354"/>
            <a:chOff x="6525716" y="3258432"/>
            <a:chExt cx="2408421" cy="984354"/>
          </a:xfrm>
        </p:grpSpPr>
        <p:sp>
          <p:nvSpPr>
            <p:cNvPr id="46" name="Rectangle 45"/>
            <p:cNvSpPr/>
            <p:nvPr/>
          </p:nvSpPr>
          <p:spPr>
            <a:xfrm>
              <a:off x="7570032" y="3381277"/>
              <a:ext cx="13641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400" b="1" dirty="0" smtClean="0">
                  <a:solidFill>
                    <a:schemeClr val="accent3">
                      <a:lumMod val="75000"/>
                    </a:schemeClr>
                  </a:solidFill>
                </a:rPr>
                <a:t>Servicio en los 5 continentes</a:t>
              </a:r>
              <a:endParaRPr lang="es-ES" sz="1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6525716" y="3258432"/>
              <a:ext cx="984354" cy="984354"/>
              <a:chOff x="6525716" y="3258432"/>
              <a:chExt cx="984354" cy="984354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6525716" y="3258432"/>
                <a:ext cx="984354" cy="9843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81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 7"/>
              <p:cNvSpPr>
                <a:spLocks noEditPoints="1"/>
              </p:cNvSpPr>
              <p:nvPr/>
            </p:nvSpPr>
            <p:spPr bwMode="auto">
              <a:xfrm>
                <a:off x="6715823" y="3455278"/>
                <a:ext cx="607062" cy="607060"/>
              </a:xfrm>
              <a:custGeom>
                <a:avLst/>
                <a:gdLst/>
                <a:ahLst/>
                <a:cxnLst>
                  <a:cxn ang="0">
                    <a:pos x="204" y="0"/>
                  </a:cxn>
                  <a:cxn ang="0">
                    <a:pos x="0" y="203"/>
                  </a:cxn>
                  <a:cxn ang="0">
                    <a:pos x="204" y="407"/>
                  </a:cxn>
                  <a:cxn ang="0">
                    <a:pos x="407" y="203"/>
                  </a:cxn>
                  <a:cxn ang="0">
                    <a:pos x="204" y="0"/>
                  </a:cxn>
                  <a:cxn ang="0">
                    <a:pos x="248" y="252"/>
                  </a:cxn>
                  <a:cxn ang="0">
                    <a:pos x="230" y="271"/>
                  </a:cxn>
                  <a:cxn ang="0">
                    <a:pos x="218" y="296"/>
                  </a:cxn>
                  <a:cxn ang="0">
                    <a:pos x="204" y="317"/>
                  </a:cxn>
                  <a:cxn ang="0">
                    <a:pos x="196" y="347"/>
                  </a:cxn>
                  <a:cxn ang="0">
                    <a:pos x="200" y="382"/>
                  </a:cxn>
                  <a:cxn ang="0">
                    <a:pos x="168" y="342"/>
                  </a:cxn>
                  <a:cxn ang="0">
                    <a:pos x="157" y="314"/>
                  </a:cxn>
                  <a:cxn ang="0">
                    <a:pos x="136" y="269"/>
                  </a:cxn>
                  <a:cxn ang="0">
                    <a:pos x="121" y="254"/>
                  </a:cxn>
                  <a:cxn ang="0">
                    <a:pos x="105" y="216"/>
                  </a:cxn>
                  <a:cxn ang="0">
                    <a:pos x="119" y="189"/>
                  </a:cxn>
                  <a:cxn ang="0">
                    <a:pos x="75" y="168"/>
                  </a:cxn>
                  <a:cxn ang="0">
                    <a:pos x="47" y="157"/>
                  </a:cxn>
                  <a:cxn ang="0">
                    <a:pos x="29" y="148"/>
                  </a:cxn>
                  <a:cxn ang="0">
                    <a:pos x="19" y="141"/>
                  </a:cxn>
                  <a:cxn ang="0">
                    <a:pos x="148" y="16"/>
                  </a:cxn>
                  <a:cxn ang="0">
                    <a:pos x="149" y="28"/>
                  </a:cxn>
                  <a:cxn ang="0">
                    <a:pos x="163" y="53"/>
                  </a:cxn>
                  <a:cxn ang="0">
                    <a:pos x="184" y="67"/>
                  </a:cxn>
                  <a:cxn ang="0">
                    <a:pos x="166" y="108"/>
                  </a:cxn>
                  <a:cxn ang="0">
                    <a:pos x="168" y="135"/>
                  </a:cxn>
                  <a:cxn ang="0">
                    <a:pos x="163" y="136"/>
                  </a:cxn>
                  <a:cxn ang="0">
                    <a:pos x="153" y="122"/>
                  </a:cxn>
                  <a:cxn ang="0">
                    <a:pos x="132" y="128"/>
                  </a:cxn>
                  <a:cxn ang="0">
                    <a:pos x="116" y="132"/>
                  </a:cxn>
                  <a:cxn ang="0">
                    <a:pos x="100" y="146"/>
                  </a:cxn>
                  <a:cxn ang="0">
                    <a:pos x="129" y="184"/>
                  </a:cxn>
                  <a:cxn ang="0">
                    <a:pos x="178" y="170"/>
                  </a:cxn>
                  <a:cxn ang="0">
                    <a:pos x="206" y="186"/>
                  </a:cxn>
                  <a:cxn ang="0">
                    <a:pos x="242" y="197"/>
                  </a:cxn>
                  <a:cxn ang="0">
                    <a:pos x="258" y="235"/>
                  </a:cxn>
                  <a:cxn ang="0">
                    <a:pos x="248" y="252"/>
                  </a:cxn>
                  <a:cxn ang="0">
                    <a:pos x="377" y="225"/>
                  </a:cxn>
                  <a:cxn ang="0">
                    <a:pos x="384" y="198"/>
                  </a:cxn>
                  <a:cxn ang="0">
                    <a:pos x="387" y="167"/>
                  </a:cxn>
                  <a:cxn ang="0">
                    <a:pos x="367" y="166"/>
                  </a:cxn>
                  <a:cxn ang="0">
                    <a:pos x="346" y="168"/>
                  </a:cxn>
                  <a:cxn ang="0">
                    <a:pos x="317" y="176"/>
                  </a:cxn>
                  <a:cxn ang="0">
                    <a:pos x="309" y="163"/>
                  </a:cxn>
                  <a:cxn ang="0">
                    <a:pos x="298" y="161"/>
                  </a:cxn>
                  <a:cxn ang="0">
                    <a:pos x="285" y="143"/>
                  </a:cxn>
                  <a:cxn ang="0">
                    <a:pos x="293" y="127"/>
                  </a:cxn>
                  <a:cxn ang="0">
                    <a:pos x="291" y="97"/>
                  </a:cxn>
                  <a:cxn ang="0">
                    <a:pos x="298" y="82"/>
                  </a:cxn>
                  <a:cxn ang="0">
                    <a:pos x="283" y="70"/>
                  </a:cxn>
                  <a:cxn ang="0">
                    <a:pos x="273" y="59"/>
                  </a:cxn>
                  <a:cxn ang="0">
                    <a:pos x="282" y="26"/>
                  </a:cxn>
                  <a:cxn ang="0">
                    <a:pos x="281" y="24"/>
                  </a:cxn>
                  <a:cxn ang="0">
                    <a:pos x="398" y="202"/>
                  </a:cxn>
                  <a:cxn ang="0">
                    <a:pos x="391" y="249"/>
                  </a:cxn>
                  <a:cxn ang="0">
                    <a:pos x="377" y="225"/>
                  </a:cxn>
                </a:cxnLst>
                <a:rect l="0" t="0" r="r" b="b"/>
                <a:pathLst>
                  <a:path w="407" h="407">
                    <a:moveTo>
                      <a:pt x="204" y="0"/>
                    </a:moveTo>
                    <a:cubicBezTo>
                      <a:pt x="91" y="0"/>
                      <a:pt x="0" y="91"/>
                      <a:pt x="0" y="203"/>
                    </a:cubicBezTo>
                    <a:cubicBezTo>
                      <a:pt x="0" y="316"/>
                      <a:pt x="91" y="407"/>
                      <a:pt x="204" y="407"/>
                    </a:cubicBezTo>
                    <a:cubicBezTo>
                      <a:pt x="315" y="407"/>
                      <a:pt x="407" y="310"/>
                      <a:pt x="407" y="203"/>
                    </a:cubicBezTo>
                    <a:cubicBezTo>
                      <a:pt x="407" y="91"/>
                      <a:pt x="316" y="0"/>
                      <a:pt x="204" y="0"/>
                    </a:cubicBezTo>
                    <a:close/>
                    <a:moveTo>
                      <a:pt x="248" y="252"/>
                    </a:moveTo>
                    <a:cubicBezTo>
                      <a:pt x="244" y="258"/>
                      <a:pt x="240" y="264"/>
                      <a:pt x="230" y="271"/>
                    </a:cubicBezTo>
                    <a:cubicBezTo>
                      <a:pt x="223" y="276"/>
                      <a:pt x="223" y="285"/>
                      <a:pt x="218" y="296"/>
                    </a:cubicBezTo>
                    <a:cubicBezTo>
                      <a:pt x="215" y="303"/>
                      <a:pt x="206" y="310"/>
                      <a:pt x="204" y="317"/>
                    </a:cubicBezTo>
                    <a:cubicBezTo>
                      <a:pt x="202" y="326"/>
                      <a:pt x="196" y="342"/>
                      <a:pt x="196" y="347"/>
                    </a:cubicBezTo>
                    <a:cubicBezTo>
                      <a:pt x="198" y="361"/>
                      <a:pt x="206" y="377"/>
                      <a:pt x="200" y="382"/>
                    </a:cubicBezTo>
                    <a:cubicBezTo>
                      <a:pt x="193" y="386"/>
                      <a:pt x="177" y="355"/>
                      <a:pt x="168" y="342"/>
                    </a:cubicBezTo>
                    <a:cubicBezTo>
                      <a:pt x="162" y="333"/>
                      <a:pt x="166" y="323"/>
                      <a:pt x="157" y="314"/>
                    </a:cubicBezTo>
                    <a:cubicBezTo>
                      <a:pt x="147" y="302"/>
                      <a:pt x="141" y="284"/>
                      <a:pt x="136" y="269"/>
                    </a:cubicBezTo>
                    <a:cubicBezTo>
                      <a:pt x="132" y="254"/>
                      <a:pt x="135" y="262"/>
                      <a:pt x="121" y="254"/>
                    </a:cubicBezTo>
                    <a:cubicBezTo>
                      <a:pt x="105" y="244"/>
                      <a:pt x="103" y="228"/>
                      <a:pt x="105" y="216"/>
                    </a:cubicBezTo>
                    <a:cubicBezTo>
                      <a:pt x="106" y="210"/>
                      <a:pt x="120" y="196"/>
                      <a:pt x="119" y="189"/>
                    </a:cubicBezTo>
                    <a:cubicBezTo>
                      <a:pt x="118" y="182"/>
                      <a:pt x="75" y="175"/>
                      <a:pt x="75" y="168"/>
                    </a:cubicBezTo>
                    <a:cubicBezTo>
                      <a:pt x="74" y="161"/>
                      <a:pt x="47" y="167"/>
                      <a:pt x="47" y="157"/>
                    </a:cubicBezTo>
                    <a:cubicBezTo>
                      <a:pt x="47" y="151"/>
                      <a:pt x="35" y="150"/>
                      <a:pt x="29" y="148"/>
                    </a:cubicBezTo>
                    <a:cubicBezTo>
                      <a:pt x="26" y="147"/>
                      <a:pt x="23" y="144"/>
                      <a:pt x="19" y="141"/>
                    </a:cubicBezTo>
                    <a:cubicBezTo>
                      <a:pt x="39" y="81"/>
                      <a:pt x="87" y="34"/>
                      <a:pt x="148" y="16"/>
                    </a:cubicBezTo>
                    <a:cubicBezTo>
                      <a:pt x="149" y="20"/>
                      <a:pt x="149" y="23"/>
                      <a:pt x="149" y="28"/>
                    </a:cubicBezTo>
                    <a:cubicBezTo>
                      <a:pt x="149" y="32"/>
                      <a:pt x="163" y="49"/>
                      <a:pt x="163" y="53"/>
                    </a:cubicBezTo>
                    <a:cubicBezTo>
                      <a:pt x="163" y="58"/>
                      <a:pt x="184" y="63"/>
                      <a:pt x="184" y="67"/>
                    </a:cubicBezTo>
                    <a:cubicBezTo>
                      <a:pt x="184" y="79"/>
                      <a:pt x="177" y="90"/>
                      <a:pt x="166" y="108"/>
                    </a:cubicBezTo>
                    <a:cubicBezTo>
                      <a:pt x="161" y="117"/>
                      <a:pt x="168" y="124"/>
                      <a:pt x="168" y="135"/>
                    </a:cubicBezTo>
                    <a:cubicBezTo>
                      <a:pt x="168" y="137"/>
                      <a:pt x="166" y="146"/>
                      <a:pt x="163" y="136"/>
                    </a:cubicBezTo>
                    <a:cubicBezTo>
                      <a:pt x="160" y="128"/>
                      <a:pt x="157" y="123"/>
                      <a:pt x="153" y="122"/>
                    </a:cubicBezTo>
                    <a:cubicBezTo>
                      <a:pt x="143" y="120"/>
                      <a:pt x="142" y="124"/>
                      <a:pt x="132" y="128"/>
                    </a:cubicBezTo>
                    <a:cubicBezTo>
                      <a:pt x="128" y="130"/>
                      <a:pt x="119" y="128"/>
                      <a:pt x="116" y="132"/>
                    </a:cubicBezTo>
                    <a:cubicBezTo>
                      <a:pt x="110" y="139"/>
                      <a:pt x="102" y="142"/>
                      <a:pt x="100" y="146"/>
                    </a:cubicBezTo>
                    <a:cubicBezTo>
                      <a:pt x="94" y="171"/>
                      <a:pt x="116" y="173"/>
                      <a:pt x="129" y="184"/>
                    </a:cubicBezTo>
                    <a:cubicBezTo>
                      <a:pt x="139" y="175"/>
                      <a:pt x="164" y="169"/>
                      <a:pt x="178" y="170"/>
                    </a:cubicBezTo>
                    <a:cubicBezTo>
                      <a:pt x="201" y="172"/>
                      <a:pt x="201" y="183"/>
                      <a:pt x="206" y="186"/>
                    </a:cubicBezTo>
                    <a:cubicBezTo>
                      <a:pt x="218" y="192"/>
                      <a:pt x="233" y="195"/>
                      <a:pt x="242" y="197"/>
                    </a:cubicBezTo>
                    <a:cubicBezTo>
                      <a:pt x="256" y="199"/>
                      <a:pt x="257" y="220"/>
                      <a:pt x="258" y="235"/>
                    </a:cubicBezTo>
                    <a:cubicBezTo>
                      <a:pt x="259" y="245"/>
                      <a:pt x="252" y="248"/>
                      <a:pt x="248" y="252"/>
                    </a:cubicBezTo>
                    <a:close/>
                    <a:moveTo>
                      <a:pt x="377" y="225"/>
                    </a:moveTo>
                    <a:cubicBezTo>
                      <a:pt x="379" y="216"/>
                      <a:pt x="385" y="209"/>
                      <a:pt x="384" y="198"/>
                    </a:cubicBezTo>
                    <a:cubicBezTo>
                      <a:pt x="391" y="196"/>
                      <a:pt x="397" y="172"/>
                      <a:pt x="387" y="167"/>
                    </a:cubicBezTo>
                    <a:cubicBezTo>
                      <a:pt x="385" y="166"/>
                      <a:pt x="375" y="168"/>
                      <a:pt x="367" y="166"/>
                    </a:cubicBezTo>
                    <a:cubicBezTo>
                      <a:pt x="357" y="162"/>
                      <a:pt x="358" y="171"/>
                      <a:pt x="346" y="168"/>
                    </a:cubicBezTo>
                    <a:cubicBezTo>
                      <a:pt x="338" y="166"/>
                      <a:pt x="323" y="180"/>
                      <a:pt x="317" y="176"/>
                    </a:cubicBezTo>
                    <a:cubicBezTo>
                      <a:pt x="310" y="172"/>
                      <a:pt x="313" y="164"/>
                      <a:pt x="309" y="163"/>
                    </a:cubicBezTo>
                    <a:cubicBezTo>
                      <a:pt x="306" y="162"/>
                      <a:pt x="302" y="163"/>
                      <a:pt x="298" y="161"/>
                    </a:cubicBezTo>
                    <a:cubicBezTo>
                      <a:pt x="291" y="158"/>
                      <a:pt x="286" y="151"/>
                      <a:pt x="285" y="143"/>
                    </a:cubicBezTo>
                    <a:cubicBezTo>
                      <a:pt x="285" y="137"/>
                      <a:pt x="292" y="134"/>
                      <a:pt x="293" y="127"/>
                    </a:cubicBezTo>
                    <a:cubicBezTo>
                      <a:pt x="295" y="120"/>
                      <a:pt x="288" y="105"/>
                      <a:pt x="291" y="97"/>
                    </a:cubicBezTo>
                    <a:cubicBezTo>
                      <a:pt x="296" y="88"/>
                      <a:pt x="301" y="89"/>
                      <a:pt x="298" y="82"/>
                    </a:cubicBezTo>
                    <a:cubicBezTo>
                      <a:pt x="297" y="78"/>
                      <a:pt x="289" y="74"/>
                      <a:pt x="283" y="70"/>
                    </a:cubicBezTo>
                    <a:cubicBezTo>
                      <a:pt x="278" y="66"/>
                      <a:pt x="274" y="63"/>
                      <a:pt x="273" y="59"/>
                    </a:cubicBezTo>
                    <a:cubicBezTo>
                      <a:pt x="268" y="23"/>
                      <a:pt x="284" y="35"/>
                      <a:pt x="282" y="26"/>
                    </a:cubicBezTo>
                    <a:cubicBezTo>
                      <a:pt x="282" y="25"/>
                      <a:pt x="281" y="25"/>
                      <a:pt x="281" y="24"/>
                    </a:cubicBezTo>
                    <a:cubicBezTo>
                      <a:pt x="350" y="54"/>
                      <a:pt x="398" y="123"/>
                      <a:pt x="398" y="202"/>
                    </a:cubicBezTo>
                    <a:cubicBezTo>
                      <a:pt x="398" y="218"/>
                      <a:pt x="395" y="234"/>
                      <a:pt x="391" y="249"/>
                    </a:cubicBezTo>
                    <a:cubicBezTo>
                      <a:pt x="385" y="239"/>
                      <a:pt x="375" y="231"/>
                      <a:pt x="377" y="2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479685" y="3258432"/>
            <a:ext cx="2218544" cy="984354"/>
            <a:chOff x="479685" y="3258432"/>
            <a:chExt cx="2218544" cy="984354"/>
          </a:xfrm>
        </p:grpSpPr>
        <p:sp>
          <p:nvSpPr>
            <p:cNvPr id="5" name="Rectangle 4"/>
            <p:cNvSpPr/>
            <p:nvPr/>
          </p:nvSpPr>
          <p:spPr>
            <a:xfrm>
              <a:off x="479685" y="3381277"/>
              <a:ext cx="11617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s-CO" sz="1400" b="1" dirty="0" smtClean="0">
                  <a:solidFill>
                    <a:schemeClr val="accent3">
                      <a:lumMod val="75000"/>
                    </a:schemeClr>
                  </a:solidFill>
                </a:rPr>
                <a:t>Producto Fácil de usar</a:t>
              </a:r>
              <a:endParaRPr lang="en-US" sz="1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13875" y="3258432"/>
              <a:ext cx="984354" cy="984354"/>
              <a:chOff x="1713875" y="3258432"/>
              <a:chExt cx="984354" cy="984354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1713875" y="3258432"/>
                <a:ext cx="984354" cy="9843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81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129285" y="3657960"/>
                <a:ext cx="176733" cy="153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>
                <a:off x="2392681" y="3646433"/>
                <a:ext cx="182828" cy="17673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865886" y="3646432"/>
                <a:ext cx="176736" cy="1767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779489" y="1849357"/>
            <a:ext cx="2713219" cy="984354"/>
            <a:chOff x="779489" y="1849357"/>
            <a:chExt cx="2713219" cy="984354"/>
          </a:xfrm>
        </p:grpSpPr>
        <p:sp>
          <p:nvSpPr>
            <p:cNvPr id="37" name="Rectangle 36"/>
            <p:cNvSpPr/>
            <p:nvPr/>
          </p:nvSpPr>
          <p:spPr>
            <a:xfrm>
              <a:off x="779489" y="1941695"/>
              <a:ext cx="156647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s-CO" sz="1400" b="1" dirty="0" smtClean="0">
                  <a:solidFill>
                    <a:schemeClr val="accent3">
                      <a:lumMod val="75000"/>
                    </a:schemeClr>
                  </a:solidFill>
                </a:rPr>
                <a:t>La plataforma mas potente en el mercado</a:t>
              </a:r>
              <a:endParaRPr lang="en-US" sz="1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508354" y="1849357"/>
              <a:ext cx="984354" cy="984354"/>
              <a:chOff x="2508354" y="1849357"/>
              <a:chExt cx="984354" cy="984354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508354" y="1849357"/>
                <a:ext cx="984354" cy="9843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81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onut 15"/>
              <p:cNvSpPr/>
              <p:nvPr/>
            </p:nvSpPr>
            <p:spPr>
              <a:xfrm>
                <a:off x="2907008" y="2207861"/>
                <a:ext cx="232756" cy="232756"/>
              </a:xfrm>
              <a:prstGeom prst="donut">
                <a:avLst>
                  <a:gd name="adj" fmla="val 10714"/>
                </a:avLst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2732458" y="2166127"/>
                <a:ext cx="581856" cy="361920"/>
                <a:chOff x="588613" y="783002"/>
                <a:chExt cx="359141" cy="223389"/>
              </a:xfrm>
            </p:grpSpPr>
            <p:sp>
              <p:nvSpPr>
                <p:cNvPr id="114" name="Freeform 21"/>
                <p:cNvSpPr>
                  <a:spLocks noEditPoints="1"/>
                </p:cNvSpPr>
                <p:nvPr/>
              </p:nvSpPr>
              <p:spPr bwMode="auto">
                <a:xfrm>
                  <a:off x="610952" y="783002"/>
                  <a:ext cx="311886" cy="201050"/>
                </a:xfrm>
                <a:custGeom>
                  <a:avLst/>
                  <a:gdLst>
                    <a:gd name="T0" fmla="*/ 6 w 151"/>
                    <a:gd name="T1" fmla="*/ 96 h 96"/>
                    <a:gd name="T2" fmla="*/ 146 w 151"/>
                    <a:gd name="T3" fmla="*/ 96 h 96"/>
                    <a:gd name="T4" fmla="*/ 151 w 151"/>
                    <a:gd name="T5" fmla="*/ 90 h 96"/>
                    <a:gd name="T6" fmla="*/ 151 w 151"/>
                    <a:gd name="T7" fmla="*/ 5 h 96"/>
                    <a:gd name="T8" fmla="*/ 146 w 151"/>
                    <a:gd name="T9" fmla="*/ 0 h 96"/>
                    <a:gd name="T10" fmla="*/ 6 w 151"/>
                    <a:gd name="T11" fmla="*/ 0 h 96"/>
                    <a:gd name="T12" fmla="*/ 0 w 151"/>
                    <a:gd name="T13" fmla="*/ 5 h 96"/>
                    <a:gd name="T14" fmla="*/ 0 w 151"/>
                    <a:gd name="T15" fmla="*/ 90 h 96"/>
                    <a:gd name="T16" fmla="*/ 6 w 151"/>
                    <a:gd name="T17" fmla="*/ 96 h 96"/>
                    <a:gd name="T18" fmla="*/ 4 w 151"/>
                    <a:gd name="T19" fmla="*/ 5 h 96"/>
                    <a:gd name="T20" fmla="*/ 6 w 151"/>
                    <a:gd name="T21" fmla="*/ 4 h 96"/>
                    <a:gd name="T22" fmla="*/ 146 w 151"/>
                    <a:gd name="T23" fmla="*/ 4 h 96"/>
                    <a:gd name="T24" fmla="*/ 147 w 151"/>
                    <a:gd name="T25" fmla="*/ 5 h 96"/>
                    <a:gd name="T26" fmla="*/ 147 w 151"/>
                    <a:gd name="T27" fmla="*/ 90 h 96"/>
                    <a:gd name="T28" fmla="*/ 146 w 151"/>
                    <a:gd name="T29" fmla="*/ 92 h 96"/>
                    <a:gd name="T30" fmla="*/ 6 w 151"/>
                    <a:gd name="T31" fmla="*/ 92 h 96"/>
                    <a:gd name="T32" fmla="*/ 4 w 151"/>
                    <a:gd name="T33" fmla="*/ 90 h 96"/>
                    <a:gd name="T34" fmla="*/ 4 w 151"/>
                    <a:gd name="T35" fmla="*/ 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51" h="96">
                      <a:moveTo>
                        <a:pt x="6" y="96"/>
                      </a:moveTo>
                      <a:cubicBezTo>
                        <a:pt x="146" y="96"/>
                        <a:pt x="146" y="96"/>
                        <a:pt x="146" y="96"/>
                      </a:cubicBezTo>
                      <a:cubicBezTo>
                        <a:pt x="149" y="96"/>
                        <a:pt x="151" y="93"/>
                        <a:pt x="151" y="90"/>
                      </a:cubicBezTo>
                      <a:cubicBezTo>
                        <a:pt x="151" y="5"/>
                        <a:pt x="151" y="5"/>
                        <a:pt x="151" y="5"/>
                      </a:cubicBezTo>
                      <a:cubicBezTo>
                        <a:pt x="151" y="2"/>
                        <a:pt x="149" y="0"/>
                        <a:pt x="14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93"/>
                        <a:pt x="3" y="96"/>
                        <a:pt x="6" y="96"/>
                      </a:cubicBezTo>
                      <a:close/>
                      <a:moveTo>
                        <a:pt x="4" y="5"/>
                      </a:moveTo>
                      <a:cubicBezTo>
                        <a:pt x="4" y="4"/>
                        <a:pt x="5" y="4"/>
                        <a:pt x="6" y="4"/>
                      </a:cubicBezTo>
                      <a:cubicBezTo>
                        <a:pt x="146" y="4"/>
                        <a:pt x="146" y="4"/>
                        <a:pt x="146" y="4"/>
                      </a:cubicBezTo>
                      <a:cubicBezTo>
                        <a:pt x="147" y="4"/>
                        <a:pt x="147" y="4"/>
                        <a:pt x="147" y="5"/>
                      </a:cubicBezTo>
                      <a:cubicBezTo>
                        <a:pt x="147" y="90"/>
                        <a:pt x="147" y="90"/>
                        <a:pt x="147" y="90"/>
                      </a:cubicBezTo>
                      <a:cubicBezTo>
                        <a:pt x="147" y="91"/>
                        <a:pt x="147" y="92"/>
                        <a:pt x="146" y="92"/>
                      </a:cubicBezTo>
                      <a:cubicBezTo>
                        <a:pt x="6" y="92"/>
                        <a:pt x="6" y="92"/>
                        <a:pt x="6" y="92"/>
                      </a:cubicBezTo>
                      <a:cubicBezTo>
                        <a:pt x="5" y="92"/>
                        <a:pt x="4" y="91"/>
                        <a:pt x="4" y="90"/>
                      </a:cubicBezTo>
                      <a:lnTo>
                        <a:pt x="4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</a:endParaRPr>
                </a:p>
              </p:txBody>
            </p:sp>
            <p:sp>
              <p:nvSpPr>
                <p:cNvPr id="115" name="Freeform 22"/>
                <p:cNvSpPr>
                  <a:spLocks/>
                </p:cNvSpPr>
                <p:nvPr/>
              </p:nvSpPr>
              <p:spPr bwMode="auto">
                <a:xfrm>
                  <a:off x="588613" y="991785"/>
                  <a:ext cx="359141" cy="14606"/>
                </a:xfrm>
                <a:custGeom>
                  <a:avLst/>
                  <a:gdLst>
                    <a:gd name="T0" fmla="*/ 174 w 174"/>
                    <a:gd name="T1" fmla="*/ 0 h 7"/>
                    <a:gd name="T2" fmla="*/ 114 w 174"/>
                    <a:gd name="T3" fmla="*/ 0 h 7"/>
                    <a:gd name="T4" fmla="*/ 111 w 174"/>
                    <a:gd name="T5" fmla="*/ 1 h 7"/>
                    <a:gd name="T6" fmla="*/ 62 w 174"/>
                    <a:gd name="T7" fmla="*/ 1 h 7"/>
                    <a:gd name="T8" fmla="*/ 60 w 174"/>
                    <a:gd name="T9" fmla="*/ 0 h 7"/>
                    <a:gd name="T10" fmla="*/ 0 w 174"/>
                    <a:gd name="T11" fmla="*/ 0 h 7"/>
                    <a:gd name="T12" fmla="*/ 0 w 174"/>
                    <a:gd name="T13" fmla="*/ 1 h 7"/>
                    <a:gd name="T14" fmla="*/ 0 w 174"/>
                    <a:gd name="T15" fmla="*/ 2 h 7"/>
                    <a:gd name="T16" fmla="*/ 8 w 174"/>
                    <a:gd name="T17" fmla="*/ 7 h 7"/>
                    <a:gd name="T18" fmla="*/ 166 w 174"/>
                    <a:gd name="T19" fmla="*/ 7 h 7"/>
                    <a:gd name="T20" fmla="*/ 174 w 174"/>
                    <a:gd name="T21" fmla="*/ 2 h 7"/>
                    <a:gd name="T22" fmla="*/ 174 w 174"/>
                    <a:gd name="T23" fmla="*/ 1 h 7"/>
                    <a:gd name="T24" fmla="*/ 174 w 174"/>
                    <a:gd name="T2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4" h="7">
                      <a:moveTo>
                        <a:pt x="174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1"/>
                        <a:pt x="113" y="1"/>
                        <a:pt x="111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61" y="1"/>
                        <a:pt x="60" y="1"/>
                        <a:pt x="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3" y="7"/>
                        <a:pt x="8" y="7"/>
                      </a:cubicBezTo>
                      <a:cubicBezTo>
                        <a:pt x="166" y="7"/>
                        <a:pt x="166" y="7"/>
                        <a:pt x="166" y="7"/>
                      </a:cubicBezTo>
                      <a:cubicBezTo>
                        <a:pt x="170" y="7"/>
                        <a:pt x="174" y="5"/>
                        <a:pt x="174" y="2"/>
                      </a:cubicBezTo>
                      <a:cubicBezTo>
                        <a:pt x="174" y="1"/>
                        <a:pt x="174" y="1"/>
                        <a:pt x="174" y="1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3132"/>
                    </a:solidFill>
                  </a:endParaRPr>
                </a:p>
              </p:txBody>
            </p:sp>
          </p:grp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2968536" y="2220686"/>
                <a:ext cx="109701" cy="215154"/>
              </a:xfrm>
              <a:custGeom>
                <a:avLst/>
                <a:gdLst>
                  <a:gd name="T0" fmla="*/ 227 w 227"/>
                  <a:gd name="T1" fmla="*/ 0 h 806"/>
                  <a:gd name="T2" fmla="*/ 128 w 227"/>
                  <a:gd name="T3" fmla="*/ 300 h 806"/>
                  <a:gd name="T4" fmla="*/ 227 w 227"/>
                  <a:gd name="T5" fmla="*/ 258 h 806"/>
                  <a:gd name="T6" fmla="*/ 109 w 227"/>
                  <a:gd name="T7" fmla="*/ 503 h 806"/>
                  <a:gd name="T8" fmla="*/ 216 w 227"/>
                  <a:gd name="T9" fmla="*/ 454 h 806"/>
                  <a:gd name="T10" fmla="*/ 0 w 227"/>
                  <a:gd name="T11" fmla="*/ 806 h 806"/>
                  <a:gd name="T12" fmla="*/ 104 w 227"/>
                  <a:gd name="T13" fmla="*/ 569 h 806"/>
                  <a:gd name="T14" fmla="*/ 29 w 227"/>
                  <a:gd name="T15" fmla="*/ 558 h 806"/>
                  <a:gd name="T16" fmla="*/ 128 w 227"/>
                  <a:gd name="T17" fmla="*/ 359 h 806"/>
                  <a:gd name="T18" fmla="*/ 10 w 227"/>
                  <a:gd name="T19" fmla="*/ 435 h 806"/>
                  <a:gd name="T20" fmla="*/ 45 w 227"/>
                  <a:gd name="T21" fmla="*/ 149 h 806"/>
                  <a:gd name="T22" fmla="*/ 227 w 227"/>
                  <a:gd name="T23" fmla="*/ 0 h 806"/>
                  <a:gd name="connsiteX0" fmla="*/ 10000 w 10000"/>
                  <a:gd name="connsiteY0" fmla="*/ 0 h 10000"/>
                  <a:gd name="connsiteX1" fmla="*/ 5639 w 10000"/>
                  <a:gd name="connsiteY1" fmla="*/ 3722 h 10000"/>
                  <a:gd name="connsiteX2" fmla="*/ 10000 w 10000"/>
                  <a:gd name="connsiteY2" fmla="*/ 3201 h 10000"/>
                  <a:gd name="connsiteX3" fmla="*/ 4802 w 10000"/>
                  <a:gd name="connsiteY3" fmla="*/ 6241 h 10000"/>
                  <a:gd name="connsiteX4" fmla="*/ 9515 w 10000"/>
                  <a:gd name="connsiteY4" fmla="*/ 5633 h 10000"/>
                  <a:gd name="connsiteX5" fmla="*/ 0 w 10000"/>
                  <a:gd name="connsiteY5" fmla="*/ 10000 h 10000"/>
                  <a:gd name="connsiteX6" fmla="*/ 4581 w 10000"/>
                  <a:gd name="connsiteY6" fmla="*/ 7060 h 10000"/>
                  <a:gd name="connsiteX7" fmla="*/ 1278 w 10000"/>
                  <a:gd name="connsiteY7" fmla="*/ 6923 h 10000"/>
                  <a:gd name="connsiteX8" fmla="*/ 5639 w 10000"/>
                  <a:gd name="connsiteY8" fmla="*/ 4454 h 10000"/>
                  <a:gd name="connsiteX9" fmla="*/ 441 w 10000"/>
                  <a:gd name="connsiteY9" fmla="*/ 5397 h 10000"/>
                  <a:gd name="connsiteX10" fmla="*/ 4314 w 10000"/>
                  <a:gd name="connsiteY10" fmla="*/ 1849 h 10000"/>
                  <a:gd name="connsiteX11" fmla="*/ 10000 w 10000"/>
                  <a:gd name="connsiteY11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0" h="10000">
                    <a:moveTo>
                      <a:pt x="10000" y="0"/>
                    </a:moveTo>
                    <a:lnTo>
                      <a:pt x="5639" y="3722"/>
                    </a:lnTo>
                    <a:lnTo>
                      <a:pt x="10000" y="3201"/>
                    </a:lnTo>
                    <a:lnTo>
                      <a:pt x="4802" y="6241"/>
                    </a:lnTo>
                    <a:lnTo>
                      <a:pt x="9515" y="5633"/>
                    </a:lnTo>
                    <a:lnTo>
                      <a:pt x="0" y="10000"/>
                    </a:lnTo>
                    <a:lnTo>
                      <a:pt x="4581" y="7060"/>
                    </a:lnTo>
                    <a:lnTo>
                      <a:pt x="1278" y="6923"/>
                    </a:lnTo>
                    <a:lnTo>
                      <a:pt x="5639" y="4454"/>
                    </a:lnTo>
                    <a:lnTo>
                      <a:pt x="441" y="5397"/>
                    </a:lnTo>
                    <a:lnTo>
                      <a:pt x="4314" y="1849"/>
                    </a:lnTo>
                    <a:lnTo>
                      <a:pt x="1000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553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DocuSign Master July 2014">
  <a:themeElements>
    <a:clrScheme name="DocuSign 2014 - White BG">
      <a:dk1>
        <a:srgbClr val="333132"/>
      </a:dk1>
      <a:lt1>
        <a:srgbClr val="FFFFFF"/>
      </a:lt1>
      <a:dk2>
        <a:srgbClr val="333132"/>
      </a:dk2>
      <a:lt2>
        <a:srgbClr val="FFFFFF"/>
      </a:lt2>
      <a:accent1>
        <a:srgbClr val="1B49A0"/>
      </a:accent1>
      <a:accent2>
        <a:srgbClr val="4D7BBE"/>
      </a:accent2>
      <a:accent3>
        <a:srgbClr val="00AEEF"/>
      </a:accent3>
      <a:accent4>
        <a:srgbClr val="FCB034"/>
      </a:accent4>
      <a:accent5>
        <a:srgbClr val="939598"/>
      </a:accent5>
      <a:accent6>
        <a:srgbClr val="FFC820"/>
      </a:accent6>
      <a:hlink>
        <a:srgbClr val="357EEB"/>
      </a:hlink>
      <a:folHlink>
        <a:srgbClr val="357EEB"/>
      </a:folHlink>
    </a:clrScheme>
    <a:fontScheme name="DocuSign -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buClr>
            <a:schemeClr val="accent3"/>
          </a:buClr>
          <a:defRPr dirty="0" err="1" smtClean="0">
            <a:solidFill>
              <a:schemeClr val="tx2"/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59751</TotalTime>
  <Words>1371</Words>
  <Application>Microsoft Office PowerPoint</Application>
  <PresentationFormat>On-screen Show (16:9)</PresentationFormat>
  <Paragraphs>297</Paragraphs>
  <Slides>28</Slides>
  <Notes>13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DocuSign Master July 2014</vt:lpstr>
      <vt:lpstr>CoSign firmas digitales. Como acelerar los procesos de firma en la empresa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Delivered Value for Customers</vt:lpstr>
      <vt:lpstr>Por qué nuestros clientes escogen DocuSign?</vt:lpstr>
      <vt:lpstr>Across Industries</vt:lpstr>
      <vt:lpstr>Millones de usuarios en Europa y el mundo</vt:lpstr>
      <vt:lpstr>PowerPoint Presentation</vt:lpstr>
      <vt:lpstr>PowerPoint Presentation</vt:lpstr>
      <vt:lpstr>Seguridad gracias al uso de doble factor de autenticación y auditoria del proceso</vt:lpstr>
      <vt:lpstr>Portfolio DocuSign Nativo de Firma Digital</vt:lpstr>
      <vt:lpstr>Can you use CoSign digital signatures? Yes!</vt:lpstr>
      <vt:lpstr>eIDAS Regulation</vt:lpstr>
      <vt:lpstr>PowerPoint Presentation</vt:lpstr>
      <vt:lpstr>PowerPoint Presentation</vt:lpstr>
      <vt:lpstr>CoSign Connector for SharePoint - architecture</vt:lpstr>
      <vt:lpstr>  Live Demo  Offer Letter Internal &amp; External singers   </vt:lpstr>
      <vt:lpstr>Office 365 Signing Demo</vt:lpstr>
      <vt:lpstr>Two Party signing— Offer Letter workflow</vt:lpstr>
      <vt:lpstr>Internal, Partner &amp; External Signers</vt:lpstr>
      <vt:lpstr>Your Most Successful SharePoint Project</vt:lpstr>
      <vt:lpstr>Daniel Translateur +972542448567 danielt@arx.com</vt:lpstr>
      <vt:lpstr>PowerPoint Presentation</vt:lpstr>
      <vt:lpstr>Digital Signatures Overview</vt:lpstr>
    </vt:vector>
  </TitlesOfParts>
  <Company>Verite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Verite Inc</dc:creator>
  <cp:lastModifiedBy>Daniel Translateur</cp:lastModifiedBy>
  <cp:revision>1425</cp:revision>
  <cp:lastPrinted>2013-08-08T22:46:28Z</cp:lastPrinted>
  <dcterms:created xsi:type="dcterms:W3CDTF">2013-05-01T17:53:51Z</dcterms:created>
  <dcterms:modified xsi:type="dcterms:W3CDTF">2015-06-07T09:38:38Z</dcterms:modified>
</cp:coreProperties>
</file>